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7" name="Google Shape;8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4" name="Google Shape;9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8" name="Google Shape;9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1" name="Google Shape;98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5" name="Google Shape;101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9" name="Google Shape;10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2" name="Google Shape;108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7" name="Google Shape;111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5" name="Google Shape;115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3" name="Google Shape;119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jp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jp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jp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1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1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Гибридная парадигма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2" name="Google Shape;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Почему гибридная парадигма позволяет создавать серьёзные ИИ-решения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4" name="Google Shape;54;p12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2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12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1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Атака враждебными изображениями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Нейронная сеть не может распознать изображение, в которое внесены незначительные с точки зрения человека изменения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87" name="Google Shape;387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88" name="Google Shape;388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899" y="1200150"/>
            <a:ext cx="2971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63"/>
            <a:ext cx="5157289" cy="514357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2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Актуализация знаний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Люди постоянно актуализируют свои знания, занимаясь самообразованием и повышением квалификации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2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2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2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3" name="Google Shape;423;p2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429" name="Google Shape;4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143199" cy="514345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Не существует окончательной модели обучения человека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3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3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3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3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3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3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3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3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57" name="Google Shape;457;p2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thalamus and hypothalamus location" id="463" name="Google Shape;4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374" y="1138197"/>
            <a:ext cx="451485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4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Структура нервной системы очень сложна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1" name="Google Shape;491;p2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human neocortex columns" id="497" name="Google Shape;4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"/>
            <a:ext cx="5143199" cy="514345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5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Обработка информации в неокортексе может завершиться на любом из шести слоёв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13" name="Google Shape;513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25" name="Google Shape;525;p2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6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6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6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6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6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6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57" name="Google Shape;557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559" name="Google Shape;5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3728" y="-62"/>
            <a:ext cx="4908284" cy="5160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7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90" name="Google Shape;590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2594733" y="571512"/>
            <a:ext cx="3964536" cy="4000488"/>
          </a:xfrm>
          <a:prstGeom prst="irregularSeal2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Рождение настоящего ИИ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571173" y="2068846"/>
            <a:ext cx="2890366" cy="100582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00" scaled="0"/>
          </a:gradFill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 rot="10800000">
            <a:off x="5680032" y="2068846"/>
            <a:ext cx="2890366" cy="100582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00" scaled="0"/>
          </a:gradFill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 txBox="1"/>
          <p:nvPr/>
        </p:nvSpPr>
        <p:spPr>
          <a:xfrm>
            <a:off x="673621" y="2417871"/>
            <a:ext cx="15135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НИСХОДЯЩИЙ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 txBox="1"/>
          <p:nvPr/>
        </p:nvSpPr>
        <p:spPr>
          <a:xfrm>
            <a:off x="6956820" y="2417871"/>
            <a:ext cx="15135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ВОСХОДЯЩИЙ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8"/>
          <p:cNvSpPr txBox="1"/>
          <p:nvPr>
            <p:ph type="ctrTitle"/>
          </p:nvPr>
        </p:nvSpPr>
        <p:spPr>
          <a:xfrm>
            <a:off x="1142375" y="57150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36538" lvl="0" marL="36353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•"/>
            </a:pPr>
            <a:r>
              <a:rPr lang="ru-RU" sz="2400">
                <a:solidFill>
                  <a:srgbClr val="2C2D30"/>
                </a:solidFill>
              </a:rPr>
              <a:t>Нейросетевой подход даёт базовый инструментарий для первичной обработки и коммутации информации</a:t>
            </a:r>
            <a:endParaRPr sz="2400">
              <a:solidFill>
                <a:srgbClr val="2C2D30"/>
              </a:solidFill>
            </a:endParaRPr>
          </a:p>
          <a:p>
            <a:pPr indent="-236538" lvl="0" marL="363538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•"/>
            </a:pPr>
            <a:r>
              <a:rPr lang="ru-RU" sz="2400">
                <a:solidFill>
                  <a:srgbClr val="2C2D30"/>
                </a:solidFill>
              </a:rPr>
              <a:t>Символьный подход принимает решения и объясняет их</a:t>
            </a:r>
            <a:endParaRPr sz="2400">
              <a:solidFill>
                <a:srgbClr val="2C2D30"/>
              </a:solidFill>
            </a:endParaRPr>
          </a:p>
        </p:txBody>
      </p:sp>
      <p:sp>
        <p:nvSpPr>
          <p:cNvPr id="602" name="Google Shape;602;p2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8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8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8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8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8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8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8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8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8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8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8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8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8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8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8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28" name="Google Shape;628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9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9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9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9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9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9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9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9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9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9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9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9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9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9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9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9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60" name="Google Shape;660;p2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uJjn1Mx47qK8SNq5j5YGFDsyqqg8mrLojRwH7L1RTfgW5SCQMROM7ZwXNfNptFQ__LeJCJ8XcQ_HH-s74rVhE_PV6tKKl0JAr1niJas9qJsML7y_zgTdTonF9XGh7etCoXd_0pcv" id="662" name="Google Shape;66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0782" y="530542"/>
            <a:ext cx="4242435" cy="408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Реализация</a:t>
            </a:r>
            <a:br>
              <a:rPr lang="ru-RU" sz="3200">
                <a:solidFill>
                  <a:srgbClr val="4C5D6E"/>
                </a:solidFill>
              </a:rPr>
            </a:br>
            <a:r>
              <a:rPr lang="ru-RU" sz="3200">
                <a:solidFill>
                  <a:srgbClr val="4C5D6E"/>
                </a:solidFill>
              </a:rPr>
              <a:t>восходящей парадигмы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68" name="Google Shape;668;p3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2C2D30"/>
                </a:solidFill>
              </a:rPr>
              <a:t>Аффекторы и эффекторы связаны</a:t>
            </a:r>
            <a:br>
              <a:rPr lang="ru-RU" sz="2400">
                <a:solidFill>
                  <a:srgbClr val="2C2D30"/>
                </a:solidFill>
              </a:rPr>
            </a:br>
            <a:r>
              <a:rPr lang="ru-RU" sz="2400">
                <a:solidFill>
                  <a:srgbClr val="2C2D30"/>
                </a:solidFill>
              </a:rPr>
              <a:t>с универсальной машиной</a:t>
            </a:r>
            <a:br>
              <a:rPr lang="ru-RU" sz="2400">
                <a:solidFill>
                  <a:srgbClr val="2C2D30"/>
                </a:solidFill>
              </a:rPr>
            </a:br>
            <a:r>
              <a:rPr lang="ru-RU" sz="2400">
                <a:solidFill>
                  <a:srgbClr val="2C2D30"/>
                </a:solidFill>
              </a:rPr>
              <a:t>вывода через нейронные</a:t>
            </a:r>
            <a:br>
              <a:rPr lang="ru-RU" sz="2400">
                <a:solidFill>
                  <a:srgbClr val="2C2D30"/>
                </a:solidFill>
              </a:rPr>
            </a:br>
            <a:r>
              <a:rPr lang="ru-RU" sz="2400">
                <a:solidFill>
                  <a:srgbClr val="2C2D30"/>
                </a:solidFill>
              </a:rPr>
              <a:t>сети</a:t>
            </a:r>
            <a:endParaRPr sz="2400">
              <a:solidFill>
                <a:srgbClr val="2C2D30"/>
              </a:solidFill>
            </a:endParaRPr>
          </a:p>
        </p:txBody>
      </p:sp>
      <p:sp>
        <p:nvSpPr>
          <p:cNvPr id="669" name="Google Shape;669;p3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0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0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0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0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0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0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0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0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0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0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0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0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0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0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95" name="Google Shape;695;p3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7" name="Google Shape;69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3374" y="2931790"/>
            <a:ext cx="2818346" cy="1623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1" name="Google Shape;111;p1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142373" y="3988056"/>
            <a:ext cx="3427174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Нисходящая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4569574" y="3988056"/>
            <a:ext cx="3427174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Восходящая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527" y="571488"/>
            <a:ext cx="4191040" cy="2286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0073" y="1347614"/>
            <a:ext cx="4027584" cy="2319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Реализация</a:t>
            </a:r>
            <a:br>
              <a:rPr lang="ru-RU" sz="3200">
                <a:solidFill>
                  <a:srgbClr val="4C5D6E"/>
                </a:solidFill>
              </a:rPr>
            </a:br>
            <a:r>
              <a:rPr lang="ru-RU" sz="3200">
                <a:solidFill>
                  <a:srgbClr val="4C5D6E"/>
                </a:solidFill>
              </a:rPr>
              <a:t>нисходящей парадигмы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03" name="Google Shape;703;p3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2C2D30"/>
                </a:solidFill>
              </a:rPr>
              <a:t>Универсальная машина</a:t>
            </a:r>
            <a:br>
              <a:rPr lang="ru-RU" sz="2400">
                <a:solidFill>
                  <a:srgbClr val="2C2D30"/>
                </a:solidFill>
              </a:rPr>
            </a:br>
            <a:r>
              <a:rPr lang="ru-RU" sz="2400">
                <a:solidFill>
                  <a:srgbClr val="2C2D30"/>
                </a:solidFill>
              </a:rPr>
              <a:t>вывода осуществляет вывод</a:t>
            </a:r>
            <a:br>
              <a:rPr lang="ru-RU" sz="2400">
                <a:solidFill>
                  <a:srgbClr val="2C2D30"/>
                </a:solidFill>
              </a:rPr>
            </a:br>
            <a:r>
              <a:rPr lang="ru-RU" sz="2400">
                <a:solidFill>
                  <a:srgbClr val="2C2D30"/>
                </a:solidFill>
              </a:rPr>
              <a:t>на основе символьных</a:t>
            </a:r>
            <a:br>
              <a:rPr lang="ru-RU" sz="2400">
                <a:solidFill>
                  <a:srgbClr val="2C2D30"/>
                </a:solidFill>
              </a:rPr>
            </a:br>
            <a:r>
              <a:rPr lang="ru-RU" sz="2400">
                <a:solidFill>
                  <a:srgbClr val="2C2D30"/>
                </a:solidFill>
              </a:rPr>
              <a:t>знаний из своей базы знаний</a:t>
            </a:r>
            <a:endParaRPr sz="2400">
              <a:solidFill>
                <a:srgbClr val="2C2D30"/>
              </a:solidFill>
            </a:endParaRPr>
          </a:p>
        </p:txBody>
      </p:sp>
      <p:sp>
        <p:nvSpPr>
          <p:cNvPr id="704" name="Google Shape;704;p3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1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1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1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1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1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1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1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1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1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1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1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1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1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1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1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30" name="Google Shape;730;p3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2" name="Google Shape;73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1663" y="1874065"/>
            <a:ext cx="2995280" cy="1633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affector and effector" id="737" name="Google Shape;7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72" y="571461"/>
            <a:ext cx="7999225" cy="3038921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2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2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2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2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2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2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2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2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2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2"/>
          <p:cNvSpPr txBox="1"/>
          <p:nvPr>
            <p:ph type="ctrTitle"/>
          </p:nvPr>
        </p:nvSpPr>
        <p:spPr>
          <a:xfrm>
            <a:off x="1144799" y="3989453"/>
            <a:ext cx="6854399" cy="857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Символьный результат подаётся на вход моторной нейронной сети, которая преобразует высокоуровневые символы в конкретные сигналы управления исполнительными устройствами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764" name="Google Shape;764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65" name="Google Shape;765;p3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3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3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3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3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3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3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3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3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3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3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3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3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3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3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3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3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97" name="Google Shape;797;p3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9" name="Google Shape;799;p33"/>
          <p:cNvGrpSpPr/>
          <p:nvPr/>
        </p:nvGrpSpPr>
        <p:grpSpPr>
          <a:xfrm>
            <a:off x="0" y="530542"/>
            <a:ext cx="5854769" cy="4082415"/>
            <a:chOff x="838448" y="530542"/>
            <a:chExt cx="5854769" cy="4082415"/>
          </a:xfrm>
        </p:grpSpPr>
        <p:pic>
          <p:nvPicPr>
            <p:cNvPr descr="https://lh3.googleusercontent.com/uJjn1Mx47qK8SNq5j5YGFDsyqqg8mrLojRwH7L1RTfgW5SCQMROM7ZwXNfNptFQ__LeJCJ8XcQ_HH-s74rVhE_PV6tKKl0JAr1niJas9qJsML7y_zgTdTonF9XGh7etCoXd_0pcv" id="800" name="Google Shape;800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50782" y="530542"/>
              <a:ext cx="4242435" cy="4082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1" name="Google Shape;801;p33"/>
            <p:cNvSpPr/>
            <p:nvPr/>
          </p:nvSpPr>
          <p:spPr>
            <a:xfrm>
              <a:off x="3708608" y="2857510"/>
              <a:ext cx="146454" cy="857249"/>
            </a:xfrm>
            <a:prstGeom prst="ellipse">
              <a:avLst/>
            </a:prstGeom>
            <a:solidFill>
              <a:schemeClr val="accent4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2" name="Google Shape;802;p33"/>
            <p:cNvCxnSpPr/>
            <p:nvPr/>
          </p:nvCxnSpPr>
          <p:spPr>
            <a:xfrm>
              <a:off x="2123728" y="3714759"/>
              <a:ext cx="1589046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803" name="Google Shape;803;p33"/>
            <p:cNvSpPr txBox="1"/>
            <p:nvPr/>
          </p:nvSpPr>
          <p:spPr>
            <a:xfrm>
              <a:off x="838448" y="3452512"/>
              <a:ext cx="129394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Контрольные</a:t>
              </a:r>
              <a:br>
                <a:rPr b="0" i="0" lang="ru-RU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связи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33"/>
          <p:cNvSpPr txBox="1"/>
          <p:nvPr>
            <p:ph type="ctrTitle"/>
          </p:nvPr>
        </p:nvSpPr>
        <p:spPr>
          <a:xfrm>
            <a:off x="5997574" y="571450"/>
            <a:ext cx="2572826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Реализация адаптационных механизмов, основанных на гомеостазе внутреннего состояния системы</a:t>
            </a:r>
            <a:endParaRPr sz="1600">
              <a:solidFill>
                <a:srgbClr val="BDC2CA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" name="Google Shape;8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711" y="976313"/>
            <a:ext cx="292417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36" name="Google Shape;836;p3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4"/>
          <p:cNvSpPr txBox="1"/>
          <p:nvPr>
            <p:ph type="ctrTitle"/>
          </p:nvPr>
        </p:nvSpPr>
        <p:spPr>
          <a:xfrm>
            <a:off x="5143199" y="571450"/>
            <a:ext cx="34272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Сенсоры фиксируют изменение внутреннего состояния каждой подсистемы, их элементов и комплексов, а в случае выхода контролируемых значений за пределы установленных гомеостатических интервалов подсистемой управления принимается решение, целью которого будет возврат изменённых показателей в </a:t>
            </a:r>
            <a:r>
              <a:rPr lang="ru-RU" sz="1600">
                <a:solidFill>
                  <a:srgbClr val="2C2D30"/>
                </a:solidFill>
              </a:rPr>
              <a:t>установленный</a:t>
            </a:r>
            <a:r>
              <a:rPr lang="ru-RU" sz="1600">
                <a:solidFill>
                  <a:srgbClr val="2C2D30"/>
                </a:solidFill>
              </a:rPr>
              <a:t> интервал</a:t>
            </a:r>
            <a:endParaRPr sz="1600">
              <a:solidFill>
                <a:srgbClr val="BDC2CA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3" name="Google Shape;8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41598" cy="5143459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70" name="Google Shape;870;p3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6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6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6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6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6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6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6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6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6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6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6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6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6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6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6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6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02" name="Google Shape;902;p3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uJjn1Mx47qK8SNq5j5YGFDsyqqg8mrLojRwH7L1RTfgW5SCQMROM7ZwXNfNptFQ__LeJCJ8XcQ_HH-s74rVhE_PV6tKKl0JAr1niJas9qJsML7y_zgTdTonF9XGh7etCoXd_0pcv" id="904" name="Google Shape;90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3" y="530542"/>
            <a:ext cx="4242435" cy="4082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Ð¾ÑÐ¾Ð¶ÐµÐµ Ð¸Ð·Ð¾Ð±ÑÐ°Ð¶ÐµÐ½Ð¸Ðµ" id="905" name="Google Shape;90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4138" y="446325"/>
            <a:ext cx="3226276" cy="425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6" name="Google Shape;906;p36"/>
          <p:cNvCxnSpPr/>
          <p:nvPr/>
        </p:nvCxnSpPr>
        <p:spPr>
          <a:xfrm flipH="1" rot="10800000">
            <a:off x="3141574" y="699543"/>
            <a:ext cx="3590666" cy="28803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907" name="Google Shape;907;p36"/>
          <p:cNvCxnSpPr/>
          <p:nvPr/>
        </p:nvCxnSpPr>
        <p:spPr>
          <a:xfrm flipH="1" rot="10800000">
            <a:off x="4591697" y="2571760"/>
            <a:ext cx="1977077" cy="53465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908" name="Google Shape;908;p36"/>
          <p:cNvCxnSpPr/>
          <p:nvPr/>
        </p:nvCxnSpPr>
        <p:spPr>
          <a:xfrm>
            <a:off x="4591697" y="3106414"/>
            <a:ext cx="2262676" cy="89409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909" name="Google Shape;909;p36"/>
          <p:cNvCxnSpPr/>
          <p:nvPr/>
        </p:nvCxnSpPr>
        <p:spPr>
          <a:xfrm flipH="1" rot="10800000">
            <a:off x="1713574" y="857261"/>
            <a:ext cx="5306698" cy="198182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910" name="Google Shape;910;p36"/>
          <p:cNvCxnSpPr/>
          <p:nvPr/>
        </p:nvCxnSpPr>
        <p:spPr>
          <a:xfrm flipH="1" rot="10800000">
            <a:off x="4561277" y="1635646"/>
            <a:ext cx="2458995" cy="36461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911" name="Google Shape;911;p36"/>
          <p:cNvCxnSpPr/>
          <p:nvPr/>
        </p:nvCxnSpPr>
        <p:spPr>
          <a:xfrm flipH="1" rot="10800000">
            <a:off x="1745876" y="699543"/>
            <a:ext cx="5274396" cy="121078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Ð¾ÑÐ¾ÑÐµÑÐµÐ¿ÑÐ¾ÑÑ" id="916" name="Google Shape;9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60" y="375754"/>
            <a:ext cx="3009877" cy="4391911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43" name="Google Shape;943;p3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7"/>
          <p:cNvSpPr txBox="1"/>
          <p:nvPr>
            <p:ph type="ctrTitle"/>
          </p:nvPr>
        </p:nvSpPr>
        <p:spPr>
          <a:xfrm>
            <a:off x="5143199" y="571450"/>
            <a:ext cx="34272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Фоторецепторы в сетчатке воспринимают фотоны только определённых длин волн</a:t>
            </a:r>
            <a:endParaRPr sz="1600">
              <a:solidFill>
                <a:srgbClr val="BDC2CA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8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8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8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8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8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8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38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8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38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76" name="Google Shape;976;p3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978" name="Google Shape;97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5722" y="571438"/>
            <a:ext cx="6667603" cy="400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983" name="Google Shape;98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791" y="1258533"/>
            <a:ext cx="4637265" cy="2626352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3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3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3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3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3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10" name="Google Shape;1010;p3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39"/>
          <p:cNvSpPr txBox="1"/>
          <p:nvPr>
            <p:ph type="ctrTitle"/>
          </p:nvPr>
        </p:nvSpPr>
        <p:spPr>
          <a:xfrm>
            <a:off x="5428799" y="571450"/>
            <a:ext cx="31416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До верхних слоёв неокортекса, где, как предполагается, и находится сознание, доходит символьная информация</a:t>
            </a:r>
            <a:endParaRPr sz="1600">
              <a:solidFill>
                <a:srgbClr val="BDC2CA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ÑÐ¶Ð°Ñ ÐºÐ¾ÑÐºÐ°" id="1017" name="Google Shape;101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4397505" cy="5143459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4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4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4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4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4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4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4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4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4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44" name="Google Shape;1044;p4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40"/>
          <p:cNvSpPr txBox="1"/>
          <p:nvPr>
            <p:ph type="ctrTitle"/>
          </p:nvPr>
        </p:nvSpPr>
        <p:spPr>
          <a:xfrm>
            <a:off x="5004048" y="571450"/>
            <a:ext cx="3566352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Кошка</a:t>
            </a:r>
            <a:br>
              <a:rPr lang="ru-RU" sz="2400">
                <a:solidFill>
                  <a:srgbClr val="4C5D6E"/>
                </a:solidFill>
              </a:rPr>
            </a:br>
            <a:br>
              <a:rPr lang="ru-RU" sz="2400">
                <a:solidFill>
                  <a:srgbClr val="4C5D6E"/>
                </a:solidFill>
              </a:rPr>
            </a:br>
            <a:r>
              <a:rPr lang="ru-RU" sz="2400">
                <a:solidFill>
                  <a:srgbClr val="4C5D6E"/>
                </a:solidFill>
              </a:rPr>
              <a:t>Млекопитающее</a:t>
            </a:r>
            <a:br>
              <a:rPr lang="ru-RU" sz="2400">
                <a:solidFill>
                  <a:srgbClr val="4C5D6E"/>
                </a:solidFill>
              </a:rPr>
            </a:br>
            <a:br>
              <a:rPr lang="ru-RU" sz="2400">
                <a:solidFill>
                  <a:srgbClr val="4C5D6E"/>
                </a:solidFill>
              </a:rPr>
            </a:br>
            <a:r>
              <a:rPr lang="ru-RU" sz="2400">
                <a:solidFill>
                  <a:srgbClr val="4C5D6E"/>
                </a:solidFill>
              </a:rPr>
              <a:t>Рыжее животное</a:t>
            </a:r>
            <a:endParaRPr sz="1600">
              <a:solidFill>
                <a:srgbClr val="BDC2C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Нисходящая парадигма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Экспертные системы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Универсальные машины вывода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Базы знаний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9" name="Google Shape;149;p1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1663" y="1714510"/>
            <a:ext cx="2995280" cy="1633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¿ÐµÐ¹Ð·Ð°Ð¶ Ð¼Ð¾ÑÐµ" id="1051" name="Google Shape;105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41598" cy="514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8" name="Google Shape;1078;p4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ÑÐ¶Ð°Ñ ÐºÐ¾ÑÐºÐ°" id="1084" name="Google Shape;10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4397505" cy="5143459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42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2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2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2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2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2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2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42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42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11" name="Google Shape;1111;p4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2"/>
          <p:cNvSpPr txBox="1"/>
          <p:nvPr>
            <p:ph type="ctrTitle"/>
          </p:nvPr>
        </p:nvSpPr>
        <p:spPr>
          <a:xfrm>
            <a:off x="5004048" y="571450"/>
            <a:ext cx="3566352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400">
                <a:solidFill>
                  <a:srgbClr val="FF0000"/>
                </a:solidFill>
              </a:rPr>
              <a:t>Кошка</a:t>
            </a:r>
            <a:br>
              <a:rPr lang="ru-RU" sz="2400">
                <a:solidFill>
                  <a:srgbClr val="4C5D6E"/>
                </a:solidFill>
              </a:rPr>
            </a:br>
            <a:br>
              <a:rPr lang="ru-RU" sz="2400">
                <a:solidFill>
                  <a:srgbClr val="4C5D6E"/>
                </a:solidFill>
              </a:rPr>
            </a:br>
            <a:r>
              <a:rPr lang="ru-RU" sz="2400">
                <a:solidFill>
                  <a:srgbClr val="4C5D6E"/>
                </a:solidFill>
              </a:rPr>
              <a:t>Млекопитающее</a:t>
            </a:r>
            <a:br>
              <a:rPr lang="ru-RU" sz="2400">
                <a:solidFill>
                  <a:srgbClr val="4C5D6E"/>
                </a:solidFill>
              </a:rPr>
            </a:br>
            <a:br>
              <a:rPr lang="ru-RU" sz="2400">
                <a:solidFill>
                  <a:srgbClr val="4C5D6E"/>
                </a:solidFill>
              </a:rPr>
            </a:br>
            <a:r>
              <a:rPr lang="ru-RU" sz="2400">
                <a:solidFill>
                  <a:srgbClr val="4C5D6E"/>
                </a:solidFill>
              </a:rPr>
              <a:t>Рыжее животное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114" name="Google Shape;1114;p42"/>
          <p:cNvSpPr/>
          <p:nvPr/>
        </p:nvSpPr>
        <p:spPr>
          <a:xfrm>
            <a:off x="4552542" y="997017"/>
            <a:ext cx="2304256" cy="1284773"/>
          </a:xfrm>
          <a:prstGeom prst="cloudCallout">
            <a:avLst>
              <a:gd fmla="val -84900" name="adj1"/>
              <a:gd fmla="val 8994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Кошка!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43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43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43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43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43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43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43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43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43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45" name="Google Shape;1145;p4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telegram.org/9bcbdfaa-ad9b-44e7-b834-c403a26ab431" id="1147" name="Google Shape;1147;p4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telegram.org/9bcbdfaa-ad9b-44e7-b834-c403a26ab431" id="1148" name="Google Shape;1148;p4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telegram.org/9bcbdfaa-ad9b-44e7-b834-c403a26ab431" id="1149" name="Google Shape;1149;p43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telegram.org/9bcbdfaa-ad9b-44e7-b834-c403a26ab431" id="1150" name="Google Shape;1150;p43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РАБОТА\photo5433917847974816026.jpg" id="1151" name="Google Shape;115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797" y="13036"/>
            <a:ext cx="4116403" cy="513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43"/>
          <p:cNvSpPr txBox="1"/>
          <p:nvPr>
            <p:ph type="ctrTitle"/>
          </p:nvPr>
        </p:nvSpPr>
        <p:spPr>
          <a:xfrm>
            <a:off x="5580112" y="571450"/>
            <a:ext cx="2990288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Комплекс воздействий на голосовой аппарат при волевом речевом акте</a:t>
            </a:r>
            <a:endParaRPr sz="1600">
              <a:solidFill>
                <a:srgbClr val="BDC2CA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4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4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4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4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4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4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4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4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4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83" name="Google Shape;1183;p4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telegram.org/9bcbdfaa-ad9b-44e7-b834-c403a26ab431" id="1185" name="Google Shape;1185;p4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telegram.org/9bcbdfaa-ad9b-44e7-b834-c403a26ab431" id="1186" name="Google Shape;1186;p4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telegram.org/9bcbdfaa-ad9b-44e7-b834-c403a26ab431" id="1187" name="Google Shape;1187;p44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telegram.org/9bcbdfaa-ad9b-44e7-b834-c403a26ab431" id="1188" name="Google Shape;1188;p44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РАБОТА\photo5433917847974816026.jpg" id="1189" name="Google Shape;1189;p44"/>
          <p:cNvPicPr preferRelativeResize="0"/>
          <p:nvPr/>
        </p:nvPicPr>
        <p:blipFill rotWithShape="1">
          <a:blip r:embed="rId4">
            <a:alphaModFix/>
          </a:blip>
          <a:srcRect b="0" l="0" r="-1553" t="14958"/>
          <a:stretch/>
        </p:blipFill>
        <p:spPr>
          <a:xfrm>
            <a:off x="1142376" y="-429501"/>
            <a:ext cx="5339838" cy="55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44"/>
          <p:cNvSpPr txBox="1"/>
          <p:nvPr>
            <p:ph type="ctrTitle"/>
          </p:nvPr>
        </p:nvSpPr>
        <p:spPr>
          <a:xfrm>
            <a:off x="5580112" y="571450"/>
            <a:ext cx="2990288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В процессе речи человек бессознательно контролирует произнесённое с тем, что он намеревался произнести</a:t>
            </a:r>
            <a:endParaRPr sz="1600">
              <a:solidFill>
                <a:srgbClr val="BDC2CA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5"/>
          <p:cNvSpPr txBox="1"/>
          <p:nvPr>
            <p:ph type="ctrTitle"/>
          </p:nvPr>
        </p:nvSpPr>
        <p:spPr>
          <a:xfrm>
            <a:off x="1143600" y="418884"/>
            <a:ext cx="68568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96" name="Google Shape;1196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222" name="Google Shape;1222;p4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Восходящая парадигма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7" name="Google Shape;157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Искусственные нейронные сети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Эволюционные алгоритмы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Молекулярные вычисления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4" name="Google Shape;184;p1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3374" y="3016329"/>
            <a:ext cx="2818346" cy="1623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Психологические процессы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2" name="Google Shape;192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Мышление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Рассуждение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Речь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Эмоции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Творчество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9" name="Google Shape;219;p1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221" name="Google Shape;2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716016" y="1718318"/>
            <a:ext cx="3411813" cy="3425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226" name="Google Shape;2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2"/>
            <a:ext cx="9139199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3" name="Google Shape;253;p1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ÑÑÐ½ÑÐ¹ ÑÑÐ¸Ðº" id="259" name="Google Shape;2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74" y="1676359"/>
            <a:ext cx="4286250" cy="17907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Искусственная нейронная сеть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Это как модель чёрного ящика в виде чёрного ящика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7" name="Google Shape;287;p1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72" y="571438"/>
            <a:ext cx="7999225" cy="299036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 txBox="1"/>
          <p:nvPr>
            <p:ph type="ctrTitle"/>
          </p:nvPr>
        </p:nvSpPr>
        <p:spPr>
          <a:xfrm>
            <a:off x="1144799" y="3714708"/>
            <a:ext cx="6854399" cy="857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Для свёрточных нейросетей можно визуализировать весовые коэффициенты для свёрточных слоёв, и это показывает, на какие элементы изображения откликается тот или иной нейрон внутри сети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1" name="Google Shape;321;p1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0"/>
          <p:cNvSpPr txBox="1"/>
          <p:nvPr>
            <p:ph type="ctrTitle"/>
          </p:nvPr>
        </p:nvSpPr>
        <p:spPr>
          <a:xfrm>
            <a:off x="1144799" y="3714708"/>
            <a:ext cx="6854399" cy="857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Кто даст гарантию того, что обученная на некорректных данных нейронная сеть даст правильное заключение?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4" name="Google Shape;354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9" y="1142961"/>
            <a:ext cx="7996799" cy="169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