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Три подхода к пониманию ИИ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Мы узнаем про Слабый ИИ, Сильный ИскИн и гибридизацию сознания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15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2" name="Google Shape;3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" y="7936"/>
            <a:ext cx="9128182" cy="513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9" name="Google Shape;389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391" name="Google Shape;391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·Ð²ÐµÐ·Ð´Ð¾Ð»ÑÑ"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0"/>
            <a:ext cx="9139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Механизм волевого целеполагания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ИИ- система должна уметь произвольно ставить цели и планировать их достижение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6" name="Google Shape;456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571438"/>
            <a:ext cx="3989910" cy="400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Механизм волевого целеполагания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4" name="Google Shape;464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Принятие решений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Разработка и использование стратегий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Планирование своих действий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Действия в условиях неопределённости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1" name="Google Shape;491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Ð¸Ð»ÑÐ½ÑÐ¹ Ð¸ÑÐºÑÑÑÑÐ²ÐµÐ½Ð½ÑÐ¹ Ð¸Ð½ÑÐµÐ»Ð»ÐµÐºÑ" id="493" name="Google Shape;4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714399" y="2316745"/>
            <a:ext cx="2855999" cy="165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Модель внешнего мира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5" name="Google Shape;525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26"/>
          <p:cNvGrpSpPr/>
          <p:nvPr/>
        </p:nvGrpSpPr>
        <p:grpSpPr>
          <a:xfrm>
            <a:off x="2922377" y="1675601"/>
            <a:ext cx="3301644" cy="2853480"/>
            <a:chOff x="2919978" y="2135"/>
            <a:chExt cx="3301644" cy="2853480"/>
          </a:xfrm>
        </p:grpSpPr>
        <p:sp>
          <p:nvSpPr>
            <p:cNvPr id="528" name="Google Shape;528;p26"/>
            <p:cNvSpPr/>
            <p:nvPr/>
          </p:nvSpPr>
          <p:spPr>
            <a:xfrm>
              <a:off x="4094861" y="2135"/>
              <a:ext cx="951878" cy="6187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 txBox="1"/>
            <p:nvPr/>
          </p:nvSpPr>
          <p:spPr>
            <a:xfrm>
              <a:off x="4125064" y="32338"/>
              <a:ext cx="891472" cy="55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Подсистема принятия решений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335455" y="311495"/>
              <a:ext cx="2470689" cy="2470689"/>
            </a:xfrm>
            <a:custGeom>
              <a:rect b="b" l="l" r="r" t="t"/>
              <a:pathLst>
                <a:path extrusionOk="0" h="120000" w="120000">
                  <a:moveTo>
                    <a:pt x="89300" y="7641"/>
                  </a:moveTo>
                  <a:lnTo>
                    <a:pt x="89300" y="7641"/>
                  </a:lnTo>
                  <a:cubicBezTo>
                    <a:pt x="95463" y="11090"/>
                    <a:pt x="100969" y="15600"/>
                    <a:pt x="105564" y="2096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5269744" y="855737"/>
              <a:ext cx="951878" cy="6187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 txBox="1"/>
            <p:nvPr/>
          </p:nvSpPr>
          <p:spPr>
            <a:xfrm>
              <a:off x="5299947" y="885940"/>
              <a:ext cx="891472" cy="55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Модель внешнего мира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335455" y="311495"/>
              <a:ext cx="2470689" cy="2470689"/>
            </a:xfrm>
            <a:custGeom>
              <a:rect b="b" l="l" r="r" t="t"/>
              <a:pathLst>
                <a:path extrusionOk="0" h="120000" w="120000">
                  <a:moveTo>
                    <a:pt x="119856" y="64157"/>
                  </a:moveTo>
                  <a:cubicBezTo>
                    <a:pt x="119306" y="72071"/>
                    <a:pt x="117193" y="79798"/>
                    <a:pt x="113637" y="8689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4820978" y="2236895"/>
              <a:ext cx="951878" cy="6187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 txBox="1"/>
            <p:nvPr/>
          </p:nvSpPr>
          <p:spPr>
            <a:xfrm>
              <a:off x="4851181" y="2267098"/>
              <a:ext cx="891472" cy="55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Прогнозирование и планирование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335455" y="311495"/>
              <a:ext cx="2470689" cy="2470689"/>
            </a:xfrm>
            <a:custGeom>
              <a:rect b="b" l="l" r="r" t="t"/>
              <a:pathLst>
                <a:path extrusionOk="0" h="120000" w="120000">
                  <a:moveTo>
                    <a:pt x="67357" y="119547"/>
                  </a:moveTo>
                  <a:cubicBezTo>
                    <a:pt x="62471" y="120151"/>
                    <a:pt x="57530" y="120151"/>
                    <a:pt x="52644" y="11954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368743" y="2236895"/>
              <a:ext cx="951878" cy="6187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 txBox="1"/>
            <p:nvPr/>
          </p:nvSpPr>
          <p:spPr>
            <a:xfrm>
              <a:off x="3398946" y="2267098"/>
              <a:ext cx="891472" cy="55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Реализация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335455" y="311495"/>
              <a:ext cx="2470689" cy="2470689"/>
            </a:xfrm>
            <a:custGeom>
              <a:rect b="b" l="l" r="r" t="t"/>
              <a:pathLst>
                <a:path extrusionOk="0" h="120000" w="120000">
                  <a:moveTo>
                    <a:pt x="6363" y="86890"/>
                  </a:moveTo>
                  <a:cubicBezTo>
                    <a:pt x="2808" y="79798"/>
                    <a:pt x="694" y="72072"/>
                    <a:pt x="144" y="6415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919978" y="855737"/>
              <a:ext cx="951878" cy="6187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 txBox="1"/>
            <p:nvPr/>
          </p:nvSpPr>
          <p:spPr>
            <a:xfrm>
              <a:off x="2950181" y="885940"/>
              <a:ext cx="891472" cy="55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Сравнение прогноза, плана и факта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335455" y="311495"/>
              <a:ext cx="2470689" cy="2470689"/>
            </a:xfrm>
            <a:custGeom>
              <a:rect b="b" l="l" r="r" t="t"/>
              <a:pathLst>
                <a:path extrusionOk="0" h="120000" w="120000">
                  <a:moveTo>
                    <a:pt x="14436" y="20963"/>
                  </a:moveTo>
                  <a:lnTo>
                    <a:pt x="14436" y="20963"/>
                  </a:lnTo>
                  <a:cubicBezTo>
                    <a:pt x="19031" y="15600"/>
                    <a:pt x="24537" y="11090"/>
                    <a:pt x="30700" y="764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47" name="Google Shape;5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"/>
            <a:ext cx="9141602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4" name="Google Shape;574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80" name="Google Shape;5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7" name="Google Shape;607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5975622" y="190200"/>
            <a:ext cx="25426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Джонни Мнемоник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Ð¸ÑÑÐ¾Ð²Ð¾Ðµ Ð±ÐµÑÑÐ¼ÐµÑÑÐ¸Ðµ" id="614" name="Google Shape;6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"/>
            <a:ext cx="5143573" cy="51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 txBox="1"/>
          <p:nvPr>
            <p:ph type="ctrTitle"/>
          </p:nvPr>
        </p:nvSpPr>
        <p:spPr>
          <a:xfrm>
            <a:off x="5714398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Цифровое бессмертие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Запись личности из бренного биологического тела на цифровой носитель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2" name="Google Shape;642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Гибридизация сознания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Может привести к существенному расслоению общества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Может привести к появлению расы пост-людей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Пост-человек может стать намного могущественнее любого современного человека и даже могущественнее государств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6" name="Google Shape;676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Ð¸ÑÑÐ¾Ð²Ð¾Ðµ Ð±ÐµÑÑÐ¼ÐµÑÑÐ¸Ðµ" id="682" name="Google Shape;6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1598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9" name="Google Shape;709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2"/>
            <a:ext cx="914401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Ð¾Ð¶ÐµÑ Ð»Ð¸ Ð¼Ð°ÑÐ¸Ð½Ð° Ð¼ÑÑÐ»Ð¸ÑÑ" id="117" name="Google Shape;1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4475" y="2427734"/>
            <a:ext cx="1765419" cy="253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2"/>
          <p:cNvSpPr txBox="1"/>
          <p:nvPr>
            <p:ph type="ctrTitle"/>
          </p:nvPr>
        </p:nvSpPr>
        <p:spPr>
          <a:xfrm>
            <a:off x="859199" y="4000489"/>
            <a:ext cx="3429599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2" name="Google Shape;742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 txBox="1"/>
          <p:nvPr/>
        </p:nvSpPr>
        <p:spPr>
          <a:xfrm>
            <a:off x="4855199" y="4000489"/>
            <a:ext cx="3429599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ИскИн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73" y="571531"/>
            <a:ext cx="3419784" cy="342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5842" y="575672"/>
            <a:ext cx="3418956" cy="342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3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78" name="Google Shape;778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ИИ создать невозможно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ИИ поработит человечество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Но три закона робототехники нас спасут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-64"/>
            <a:ext cx="7999225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151" name="Google Shape;151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73599" y="571511"/>
            <a:ext cx="2856000" cy="5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 Тьюринга</a:t>
            </a:r>
            <a:endParaRPr b="1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Ð½ÑÐµÐ»Ð»ÐµÐºÑÑÐ°Ð»ÑÐ½Ð°Ñ ÑÐ¸ÑÑÐµÐ¼Ð°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44023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´Ð¶Ð¾Ð½ ÑÑÑÐ»Ñ"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398" y="0"/>
            <a:ext cx="9139199" cy="514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4427984" y="190201"/>
            <a:ext cx="4569599" cy="5813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Слабый Искусственный Интеллект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4427984" y="879665"/>
            <a:ext cx="4569599" cy="5813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Сильный Искусственный Интеллект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5975622" y="4572000"/>
            <a:ext cx="1737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Джон Сёрль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»Ð°Ð±ÑÐ¹ Ð¸ÑÐºÑÑÑÑÐ²ÐµÐ½Ð½ÑÐ¹ Ð¸Ð½ÑÐµÐ»Ð»ÐµÐºÑ"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3" name="Google Shape;253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66" y="-62"/>
            <a:ext cx="5129731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Слабый ИИ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Интеллектуальная система, которая решают слабо алгоритмизируемые или вовсе неалгоритмизиру-емые задачи методами, схожими с теми, которые использует для решения таких задач человек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7" name="Google Shape;287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Слабый Искусственный Интеллект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О наличии у систем Слабого ИИ самосознания, не говоря уже об иных высших функциях психологической деятельности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человека, даже не говорится —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их нет и не предполагается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1" name="Google Shape;321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23" name="Google Shape;3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3658" y="2336670"/>
            <a:ext cx="3712798" cy="232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5133083" cy="514812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Сильный ИскИн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Искусственная интеллектуальная система с самосознанием, которая  далее может выйти в автономный режим жизнедеятельности и получить возможность перепрограммировать саму себя с целью усовершенствования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6" name="Google Shape;356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