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2" name="Google Shape;7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6" name="Google Shape;7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000">
                <a:solidFill>
                  <a:srgbClr val="4C5D6E"/>
                </a:solidFill>
              </a:rPr>
              <a:t>Ещё три мифа об ИИ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ИИ — это только нейронные сети</a:t>
            </a:r>
            <a:br>
              <a:rPr lang="ru-RU" sz="1600">
                <a:solidFill>
                  <a:srgbClr val="BDC2CA"/>
                </a:solidFill>
              </a:rPr>
            </a:br>
            <a:r>
              <a:rPr lang="ru-RU" sz="1600">
                <a:solidFill>
                  <a:srgbClr val="BDC2CA"/>
                </a:solidFill>
              </a:rPr>
              <a:t>ИИ должен воспринимать мир как и человек</a:t>
            </a:r>
            <a:br>
              <a:rPr lang="ru-RU" sz="1600">
                <a:solidFill>
                  <a:srgbClr val="BDC2CA"/>
                </a:solidFill>
              </a:rPr>
            </a:br>
            <a:r>
              <a:rPr lang="ru-RU" sz="1600">
                <a:solidFill>
                  <a:srgbClr val="BDC2CA"/>
                </a:solidFill>
              </a:rPr>
              <a:t>ИИ должен обладать такой же этикой, как и человек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2000">
                <a:solidFill>
                  <a:srgbClr val="4C5D6E"/>
                </a:solidFill>
              </a:rPr>
              <a:t>Урок 17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"/>
          <p:cNvSpPr txBox="1"/>
          <p:nvPr>
            <p:ph type="ctrTitle"/>
          </p:nvPr>
        </p:nvSpPr>
        <p:spPr>
          <a:xfrm>
            <a:off x="4687790" y="4000489"/>
            <a:ext cx="3880181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Восприятие звука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2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2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2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2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2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11" name="Google Shape;411;p2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´Ð¸Ð°Ð¿Ð°Ð·Ð¾Ð½Ñ Ð²Ð¾ÑÐ¿ÑÐ¸ÑÑÐ¸Ñ" id="413" name="Google Shape;41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7791" y="571511"/>
            <a:ext cx="3880182" cy="3428998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2"/>
          <p:cNvSpPr txBox="1"/>
          <p:nvPr/>
        </p:nvSpPr>
        <p:spPr>
          <a:xfrm>
            <a:off x="574272" y="4000489"/>
            <a:ext cx="3880181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Восприятие света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415" name="Google Shape;41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733" y="1110579"/>
            <a:ext cx="4201258" cy="235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compass top view" id="420" name="Google Shape;42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1"/>
            <a:ext cx="5143510" cy="514351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 txBox="1"/>
          <p:nvPr>
            <p:ph type="ctrTitle"/>
          </p:nvPr>
        </p:nvSpPr>
        <p:spPr>
          <a:xfrm>
            <a:off x="5143199" y="571450"/>
            <a:ext cx="3427201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Компас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А что если бы у нас был орган для постоянного ощущения магнитного поля Земли?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3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3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3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3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3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3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3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3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48" name="Google Shape;448;p23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Сенсоры для Искусственного Интеллекта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55" name="Google Shape;455;p2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Такие, какие нужны ему для работы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С такими диапазонами измерения, которые нужны для работы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Сильный ИскИн сам сможет делать себе произвольные органы чувств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Когда-нибудь и человек это тоже сможет делать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82" name="Google Shape;482;p2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5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Миф 3. ИИ должен обладать такой же этикой, как и человек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15" name="Google Shape;515;p2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517" name="Google Shape;51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4690" y="1963815"/>
            <a:ext cx="5238750" cy="2840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48" name="Google Shape;548;p2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550" name="Google Shape;5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335" y="568601"/>
            <a:ext cx="4557039" cy="45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26"/>
          <p:cNvSpPr/>
          <p:nvPr/>
        </p:nvSpPr>
        <p:spPr>
          <a:xfrm>
            <a:off x="4283974" y="1258775"/>
            <a:ext cx="4649070" cy="2428880"/>
          </a:xfrm>
          <a:prstGeom prst="cloudCallout">
            <a:avLst>
              <a:gd fmla="val -59048" name="adj1"/>
              <a:gd fmla="val -56327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Три закона робототехники? Нет, не слышал.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556" name="Google Shape;5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1"/>
            <a:ext cx="5140800" cy="51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 txBox="1"/>
          <p:nvPr>
            <p:ph type="ctrTitle"/>
          </p:nvPr>
        </p:nvSpPr>
        <p:spPr>
          <a:xfrm>
            <a:off x="5714399" y="571450"/>
            <a:ext cx="2856001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ИскИн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будучи намного более разумным созданием, подстроится под наши морально-этические нормы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84" name="Google Shape;584;p2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¸ÑÐºÑÑÑÑÐ²ÐµÐ½Ð½ÑÐ¹ Ð¸Ð½ÑÐµÐ»Ð»ÐµÐºÑ" id="590" name="Google Shape;5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0"/>
            <a:ext cx="9139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17" name="Google Shape;617;p28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49" name="Google Shape;649;p2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ÑÐ°Ñ-Ð±Ð¾Ñ microsoft" id="651" name="Google Shape;65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599" y="571511"/>
            <a:ext cx="7996799" cy="4000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266" y="-62"/>
            <a:ext cx="5129731" cy="5143521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0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ИИ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Какими морально-этическими нормами должен обладать автономный автомобиль — Слабый ИИ?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672" name="Google Shape;672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0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0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0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0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0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0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0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0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0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84" name="Google Shape;684;p3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16" name="Google Shape;716;p3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718" name="Google Shape;71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598" y="571511"/>
            <a:ext cx="5433603" cy="4000489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31"/>
          <p:cNvSpPr txBox="1"/>
          <p:nvPr>
            <p:ph type="ctrTitle"/>
          </p:nvPr>
        </p:nvSpPr>
        <p:spPr>
          <a:xfrm>
            <a:off x="6285598" y="571450"/>
            <a:ext cx="2284801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Moral Machine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Как автономный автомобиль должен принимать решения об «убийстве»?</a:t>
            </a:r>
            <a:endParaRPr sz="1600">
              <a:solidFill>
                <a:srgbClr val="BDC2C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Миф 1. ИИ — это нейросети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-RU" sz="2000">
                <a:solidFill>
                  <a:srgbClr val="2C2D30"/>
                </a:solidFill>
              </a:rPr>
              <a:t>Миф связан с третьим хайпом вокруг ИИ</a:t>
            </a:r>
            <a:endParaRPr sz="2000">
              <a:solidFill>
                <a:srgbClr val="2C2D3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-RU" sz="2000">
                <a:solidFill>
                  <a:srgbClr val="2C2D30"/>
                </a:solidFill>
              </a:rPr>
              <a:t>Миф транслируется людьми, которые не разобрались в сущности вопроса</a:t>
            </a:r>
            <a:endParaRPr sz="2000">
              <a:solidFill>
                <a:srgbClr val="2C2D3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-RU" sz="2000">
                <a:solidFill>
                  <a:srgbClr val="2C2D30"/>
                </a:solidFill>
              </a:rPr>
              <a:t>Миф может усугубляться различными нюансами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50" name="Google Shape;750;p3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752" name="Google Shape;75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5765" y="571511"/>
            <a:ext cx="5452468" cy="3428998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32"/>
          <p:cNvSpPr txBox="1"/>
          <p:nvPr>
            <p:ph type="ctrTitle"/>
          </p:nvPr>
        </p:nvSpPr>
        <p:spPr>
          <a:xfrm>
            <a:off x="1142374" y="4000508"/>
            <a:ext cx="6856824" cy="1142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Моральных вопросов возникать не будет, когда 100 % автомобилей будут автономны</a:t>
            </a:r>
            <a:endParaRPr sz="1600">
              <a:solidFill>
                <a:srgbClr val="BDC2CA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3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59" name="Google Shape;759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85" name="Google Shape;785;p3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3"/>
          <p:cNvSpPr txBox="1"/>
          <p:nvPr/>
        </p:nvSpPr>
        <p:spPr>
          <a:xfrm>
            <a:off x="1145458" y="571511"/>
            <a:ext cx="74256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Многие профессии уйдут в прошлое, но появится много новых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ИИ делает жизнь удобнее и качественнее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Нас ожидает слияние с ИИ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deep learning"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523" y="571488"/>
            <a:ext cx="7780135" cy="398701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1" name="Google Shape;181;p1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1142373" y="3988056"/>
            <a:ext cx="3427174" cy="571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Нисходящая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4569574" y="3988056"/>
            <a:ext cx="3427174" cy="571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Восходящая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0073" y="1347614"/>
            <a:ext cx="4027584" cy="231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175" y="571511"/>
            <a:ext cx="4191040" cy="2286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ctrTitle"/>
          </p:nvPr>
        </p:nvSpPr>
        <p:spPr>
          <a:xfrm>
            <a:off x="1142400" y="571450"/>
            <a:ext cx="6854400" cy="571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Методы и технологии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18" name="Google Shape;218;p1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17"/>
          <p:cNvGrpSpPr/>
          <p:nvPr/>
        </p:nvGrpSpPr>
        <p:grpSpPr>
          <a:xfrm>
            <a:off x="1191412" y="1428925"/>
            <a:ext cx="6757251" cy="3142908"/>
            <a:chOff x="619309" y="165"/>
            <a:chExt cx="6757251" cy="3142908"/>
          </a:xfrm>
        </p:grpSpPr>
        <p:sp>
          <p:nvSpPr>
            <p:cNvPr id="221" name="Google Shape;221;p17"/>
            <p:cNvSpPr/>
            <p:nvPr/>
          </p:nvSpPr>
          <p:spPr>
            <a:xfrm>
              <a:off x="619309" y="165"/>
              <a:ext cx="1571453" cy="942872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 txBox="1"/>
            <p:nvPr/>
          </p:nvSpPr>
          <p:spPr>
            <a:xfrm>
              <a:off x="619309" y="165"/>
              <a:ext cx="1571453" cy="942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Поиск в пространстве состояний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2347908" y="165"/>
              <a:ext cx="1571453" cy="942872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 txBox="1"/>
            <p:nvPr/>
          </p:nvSpPr>
          <p:spPr>
            <a:xfrm>
              <a:off x="2347908" y="165"/>
              <a:ext cx="1571453" cy="942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Представление знаний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4076507" y="165"/>
              <a:ext cx="1571453" cy="942872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 txBox="1"/>
            <p:nvPr/>
          </p:nvSpPr>
          <p:spPr>
            <a:xfrm>
              <a:off x="4076507" y="165"/>
              <a:ext cx="1571453" cy="942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Символьные вычисления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5805107" y="165"/>
              <a:ext cx="1571453" cy="942872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 txBox="1"/>
            <p:nvPr/>
          </p:nvSpPr>
          <p:spPr>
            <a:xfrm>
              <a:off x="5805107" y="165"/>
              <a:ext cx="1571453" cy="942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Обработка естественного языка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619309" y="1100183"/>
              <a:ext cx="1571453" cy="942872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 txBox="1"/>
            <p:nvPr/>
          </p:nvSpPr>
          <p:spPr>
            <a:xfrm>
              <a:off x="619309" y="1100183"/>
              <a:ext cx="1571453" cy="942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Экспертные системы и СППР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2347908" y="1100183"/>
              <a:ext cx="1571453" cy="942872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 txBox="1"/>
            <p:nvPr/>
          </p:nvSpPr>
          <p:spPr>
            <a:xfrm>
              <a:off x="2347908" y="1100183"/>
              <a:ext cx="1571453" cy="942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Машинное обучение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4076507" y="1100183"/>
              <a:ext cx="1571453" cy="942872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 txBox="1"/>
            <p:nvPr/>
          </p:nvSpPr>
          <p:spPr>
            <a:xfrm>
              <a:off x="4076507" y="1100183"/>
              <a:ext cx="1571453" cy="942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Искусственные нейронные сети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5805107" y="1100183"/>
              <a:ext cx="1571453" cy="942872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 txBox="1"/>
            <p:nvPr/>
          </p:nvSpPr>
          <p:spPr>
            <a:xfrm>
              <a:off x="5805107" y="1100183"/>
              <a:ext cx="1571453" cy="942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Эволюционные алгоритмы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19309" y="2200201"/>
              <a:ext cx="1571453" cy="942872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 txBox="1"/>
            <p:nvPr/>
          </p:nvSpPr>
          <p:spPr>
            <a:xfrm>
              <a:off x="619309" y="2200201"/>
              <a:ext cx="1571453" cy="942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Творчество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2347908" y="2200201"/>
              <a:ext cx="1571453" cy="942872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 txBox="1"/>
            <p:nvPr/>
          </p:nvSpPr>
          <p:spPr>
            <a:xfrm>
              <a:off x="2347908" y="2200201"/>
              <a:ext cx="1571453" cy="942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Робототехника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4076507" y="2200201"/>
              <a:ext cx="1571453" cy="942872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 txBox="1"/>
            <p:nvPr/>
          </p:nvSpPr>
          <p:spPr>
            <a:xfrm>
              <a:off x="4076507" y="2200201"/>
              <a:ext cx="1571453" cy="942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Интерфейс «мозг — компьютер»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5805107" y="2200201"/>
              <a:ext cx="1571453" cy="942872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 txBox="1"/>
            <p:nvPr/>
          </p:nvSpPr>
          <p:spPr>
            <a:xfrm>
              <a:off x="5805107" y="2200201"/>
              <a:ext cx="1571453" cy="942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Многоагентные системы и роевой интеллект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Миф 2. ИИ должен воспринимать мир как и человек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8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8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8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76" name="Google Shape;276;p1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²Ð¾ÑÐ¿ÑÐ¸ÑÑÐ¸Ðµ Ð¼Ð¸ÑÐ°" id="278" name="Google Shape;27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3777" y="1714510"/>
            <a:ext cx="4651577" cy="328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283" name="Google Shape;2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"/>
            <a:ext cx="9141598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10" name="Google Shape;310;p19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Ð¾Ð±Ð¾ÑÑ Ð·Ð°ÑÐ²Ð°ÑÑÑ Ð¼Ð¸Ñ" id="316" name="Google Shape;3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2"/>
            <a:ext cx="5143509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0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Робот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Должен ли он воспринимать мир так же, как это делаем мы?</a:t>
            </a:r>
            <a:br>
              <a:rPr lang="ru-RU" sz="1600">
                <a:solidFill>
                  <a:srgbClr val="2C2D30"/>
                </a:solidFill>
              </a:rPr>
            </a:b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Должны ли у него быть те же самые сенсорные системы?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44" name="Google Shape;344;p2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1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1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1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76" name="Google Shape;376;p2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378" name="Google Shape;37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71173" y="863955"/>
            <a:ext cx="5140799" cy="3422304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1"/>
          <p:cNvSpPr txBox="1"/>
          <p:nvPr>
            <p:ph type="ctrTitle"/>
          </p:nvPr>
        </p:nvSpPr>
        <p:spPr>
          <a:xfrm>
            <a:off x="6283174" y="571450"/>
            <a:ext cx="2287226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Естественный отбор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Органы чувств человека и диапазоны принимаемых ими значений сформированы в процессе эволюции</a:t>
            </a:r>
            <a:endParaRPr sz="1600">
              <a:solidFill>
                <a:srgbClr val="BDC2C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