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jpg"/><Relationship Id="rId5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3.png"/><Relationship Id="rId5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Китайская комната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Краткое введение в философию сознания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21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Что происходит?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65" name="Google Shape;365;p2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Что это такое?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Как такое возможно?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Человек же внутри ни слова не понимает в китайской грамоте?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Но почему получилось так, что комната в целом отработала так, как будто бы понимает китайский язык и умеет на нём изысканно изъясняться?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2" name="Google Shape;392;p2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800">
                <a:solidFill>
                  <a:srgbClr val="4C5D6E"/>
                </a:solidFill>
              </a:rPr>
              <a:t>Китайская комната — это компьютер, а человек — процессор в нём</a:t>
            </a:r>
            <a:endParaRPr sz="2800">
              <a:solidFill>
                <a:srgbClr val="4C5D6E"/>
              </a:solidFill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5" name="Google Shape;425;p2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427" name="Google Shape;4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0846" y="1707654"/>
            <a:ext cx="4737453" cy="313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³ÑÑÐ´Ð½Ð¾Ð¹ ÑÐµÐ±ÑÐ½Ð¾Ðº" id="432" name="Google Shape;4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-12"/>
            <a:ext cx="8169998" cy="514312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59" name="Google Shape;459;p2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 txBox="1"/>
          <p:nvPr>
            <p:ph type="ctrTitle"/>
          </p:nvPr>
        </p:nvSpPr>
        <p:spPr>
          <a:xfrm>
            <a:off x="6285600" y="-12"/>
            <a:ext cx="258572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«Китайская»</a:t>
            </a:r>
            <a:br>
              <a:rPr lang="ru-RU" sz="3200">
                <a:solidFill>
                  <a:srgbClr val="4C5D6E"/>
                </a:solidFill>
              </a:rPr>
            </a:br>
            <a:r>
              <a:rPr lang="ru-RU" sz="3200">
                <a:solidFill>
                  <a:srgbClr val="4C5D6E"/>
                </a:solidFill>
              </a:rPr>
              <a:t>комната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2" name="Google Shape;462;p24"/>
          <p:cNvSpPr/>
          <p:nvPr/>
        </p:nvSpPr>
        <p:spPr>
          <a:xfrm rot="3600000">
            <a:off x="6428399" y="525912"/>
            <a:ext cx="285600" cy="936104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6285600" y="1275605"/>
            <a:ext cx="2858400" cy="3867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 понимает обращённой к нему речи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Бомбардируется огромным массивом сенсорной информации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Постепенно учится говорить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Постепенно начинает понимать «смысл» речи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Осознаёт себя как личность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Обучение через подкрепление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 txBox="1"/>
          <p:nvPr>
            <p:ph type="ctrTitle"/>
          </p:nvPr>
        </p:nvSpPr>
        <p:spPr>
          <a:xfrm>
            <a:off x="1142375" y="1714450"/>
            <a:ext cx="3429624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Зрение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Слух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Обоняние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6" name="Google Shape;496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4571999" y="1714450"/>
            <a:ext cx="3429624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Осязание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Боль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Проприорецепция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503" name="Google Shape;5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0"/>
            <a:ext cx="9139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30" name="Google Shape;530;p2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7"/>
          <p:cNvSpPr txBox="1"/>
          <p:nvPr>
            <p:ph type="ctrTitle"/>
          </p:nvPr>
        </p:nvSpPr>
        <p:spPr>
          <a:xfrm>
            <a:off x="1142400" y="4571989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Цветок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3" name="Google Shape;563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°ÑÑÐ¾ÑÐ¸Ð°ÑÐ¸Ð²Ð½ÑÐµ ÑÐ²ÑÐ·Ð¸" id="565" name="Google Shape;56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7176" y="660951"/>
            <a:ext cx="3648075" cy="3086101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7"/>
          <p:cNvSpPr txBox="1"/>
          <p:nvPr/>
        </p:nvSpPr>
        <p:spPr>
          <a:xfrm>
            <a:off x="2023633" y="195486"/>
            <a:ext cx="1716024" cy="561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Радиально-</a:t>
            </a:r>
            <a:b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симметричное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3690751" y="195486"/>
            <a:ext cx="1716024" cy="561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Цветное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5357868" y="195486"/>
            <a:ext cx="1716024" cy="561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Растение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569" name="Google Shape;56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5058" y="3376587"/>
            <a:ext cx="1427411" cy="142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574" name="Google Shape;5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0"/>
            <a:ext cx="9141530" cy="51434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01" name="Google Shape;601;p2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33" name="Google Shape;633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ÑÐ¾Ð·Ð½Ð°Ð½Ð¸Ðµ" id="635" name="Google Shape;6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3" y="571133"/>
            <a:ext cx="4000826" cy="40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29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Сознание или рефлекс?</a:t>
            </a:r>
            <a:endParaRPr sz="24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266" y="-62"/>
            <a:ext cx="5129731" cy="5143521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Слабый ИИ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1. Ему не требуется осознание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2. Он не проходит тест Тьюринга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3. Аргумент Китайской комнаты неприменим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69" name="Google Shape;669;p3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0"/>
            <a:ext cx="5133083" cy="5148129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1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Сильный ИскИн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1. Сознание может родиться как у человека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2. Он может осознанно завалить тест Тьюринга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3. Аргумент Китайской комнаты неприменим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03" name="Google Shape;703;p3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¸Ð½ÑÐµÐ»Ð»ÐµÐºÑÑÐ°Ð»ÑÐ½Ð°Ñ ÑÐ¸ÑÑÐµÐ¼Ð°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" y="-12"/>
            <a:ext cx="9144023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Ð¾Ð·Ð½Ð°Ð½Ð¸Ðµ" id="709" name="Google Shape;7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2"/>
            <a:ext cx="91391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36" name="Google Shape;736;p3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3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Учёные уже 35 лет бьются над Китайской комнатой…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43" name="Google Shape;743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69" name="Google Shape;769;p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4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02" name="Google Shape;802;p3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4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Искусственный Интеллект и нервная система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Устройство естественного нейрона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Устройство нейронных сетей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´Ð¶Ð¾Ð½ ÑÑÑÐ»Ñ"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398" y="0"/>
            <a:ext cx="9139199" cy="514841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4427984" y="190201"/>
            <a:ext cx="4569599" cy="5813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Китайская комната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975622" y="4572000"/>
            <a:ext cx="17379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Джон Сёрль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chinese room" id="152" name="Google Shape;15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2034" y="976169"/>
            <a:ext cx="3205550" cy="2099637"/>
          </a:xfrm>
          <a:prstGeom prst="roundRect">
            <a:avLst>
              <a:gd fmla="val 6173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16"/>
          <p:cNvGrpSpPr/>
          <p:nvPr/>
        </p:nvGrpSpPr>
        <p:grpSpPr>
          <a:xfrm>
            <a:off x="1221399" y="205359"/>
            <a:ext cx="6718384" cy="4732802"/>
            <a:chOff x="1410049" y="2692797"/>
            <a:chExt cx="6179886" cy="3957686"/>
          </a:xfrm>
        </p:grpSpPr>
        <p:sp>
          <p:nvSpPr>
            <p:cNvPr id="186" name="Google Shape;186;p16"/>
            <p:cNvSpPr/>
            <p:nvPr/>
          </p:nvSpPr>
          <p:spPr>
            <a:xfrm>
              <a:off x="1410049" y="2692797"/>
              <a:ext cx="6179886" cy="3957686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Картинки по запросу chinese room" id="187" name="Google Shape;187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47664" y="2780928"/>
              <a:ext cx="5904656" cy="378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Правила манипуляции символами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9" name="Google Shape;219;p1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17"/>
          <p:cNvGrpSpPr/>
          <p:nvPr/>
        </p:nvGrpSpPr>
        <p:grpSpPr>
          <a:xfrm>
            <a:off x="2195444" y="1491630"/>
            <a:ext cx="5140800" cy="3579862"/>
            <a:chOff x="1142375" y="1563638"/>
            <a:chExt cx="5140800" cy="3579862"/>
          </a:xfrm>
        </p:grpSpPr>
        <p:pic>
          <p:nvPicPr>
            <p:cNvPr descr="ÐÐ¾ÑÐ¾Ð¶ÐµÐµ Ð¸Ð·Ð¾Ð±ÑÐ°Ð¶ÐµÐ½Ð¸Ðµ" id="222" name="Google Shape;22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2375" y="1714511"/>
              <a:ext cx="4995413" cy="3428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17"/>
            <p:cNvSpPr/>
            <p:nvPr/>
          </p:nvSpPr>
          <p:spPr>
            <a:xfrm>
              <a:off x="6095861" y="1563638"/>
              <a:ext cx="187313" cy="357986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426375" y="3795886"/>
              <a:ext cx="856800" cy="134761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chinese room movie" id="229" name="Google Shape;2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3"/>
            <a:ext cx="9139200" cy="514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8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6" name="Google Shape;256;p1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Понимает ли человек в комнате китайский язык?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9" name="Google Shape;289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295" name="Google Shape;2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135"/>
            <a:ext cx="9139199" cy="514336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2" name="Google Shape;322;p2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328" name="Google Shape;3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62"/>
            <a:ext cx="3857679" cy="514357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 txBox="1"/>
          <p:nvPr>
            <p:ph type="ctrTitle"/>
          </p:nvPr>
        </p:nvSpPr>
        <p:spPr>
          <a:xfrm>
            <a:off x="4572000" y="571450"/>
            <a:ext cx="3998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— Нравится ли Вам сливовое вино?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— Да, его очень приятно пить и при этом смотреть на Луну в тихом плеске реки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6" name="Google Shape;356;p2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358" name="Google Shape;358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359" name="Google Shape;359;p2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