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6" name="Google Shape;38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5" name="Google Shape;42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4" name="Google Shape;46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3" name="Google Shape;50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8" name="Google Shape;53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2" name="Google Shape;57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0" name="Google Shape;61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5" name="Google Shape;64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9" name="Google Shape;67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4" name="Google Shape;71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8" name="Google Shape;74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1" name="Google Shape;78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4" name="Google Shape;81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jp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20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3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7.png"/><Relationship Id="rId5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1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jp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2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jp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jpg"/><Relationship Id="rId4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DF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4000">
                <a:solidFill>
                  <a:srgbClr val="4C5D6E"/>
                </a:solidFill>
              </a:rPr>
              <a:t>Зачем знать устройство нервной системы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1600">
                <a:solidFill>
                  <a:srgbClr val="BDC2CA"/>
                </a:solidFill>
              </a:rPr>
              <a:t>Нейроны и их аксоны с дендритами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1600">
                <a:solidFill>
                  <a:srgbClr val="BDC2CA"/>
                </a:solidFill>
              </a:rPr>
              <a:t>История развития искусственного интеллекта. Интерактивный курс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3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3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3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3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3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3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3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3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3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3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3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ru" sz="2000">
                <a:solidFill>
                  <a:srgbClr val="4C5D6E"/>
                </a:solidFill>
              </a:rPr>
              <a:t>Урок 22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ÑÑÐ¼Ð¼Ð¸ÑÐ¾Ð²Ð°Ð½Ð¸Ðµ Ð¸Ð¼Ð¿ÑÐ»ÑÑÐ° Ð½Ð° ÑÐ¾Ð¼Ðµ Ð½ÐµÐ¹ÑÐ¾Ð½Ð°" id="388" name="Google Shape;38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-12"/>
            <a:ext cx="9139173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22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22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2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2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2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22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2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22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2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2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22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2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22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22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2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2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22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22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22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2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22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22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2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2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415" name="Google Shape;415;p22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2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Ð°ÑÑÐ¸Ð½ÐºÐ¸ Ð¿Ð¾ Ð·Ð°Ð¿ÑÐ¾ÑÑ ÐµÑÑÐµÑÑÐ²ÐµÐ½Ð½ÑÐ¹ Ð¸Ð½ÑÐµÐ»Ð»ÐµÐºÑ" id="417" name="Google Shape;417;p22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Ð°ÑÑÐ¸Ð½ÐºÐ¸ Ð¿Ð¾ Ð·Ð°Ð¿ÑÐ¾ÑÑ ÐµÑÑÐµÑÑÐ²ÐµÐ½Ð½ÑÐ¹ Ð¸Ð½ÑÐµÐ»Ð»ÐµÐºÑ" id="418" name="Google Shape;418;p22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Ð°ÑÑÐ¸Ð½ÐºÐ¸ Ð¿Ð¾ Ð·Ð°Ð¿ÑÐ¾ÑÑ Ð½ÐµÐ¹ÑÐ¾Ð½Ñ" id="419" name="Google Shape;419;p22"/>
          <p:cNvSpPr/>
          <p:nvPr/>
        </p:nvSpPr>
        <p:spPr>
          <a:xfrm>
            <a:off x="460375" y="1603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Ð°ÑÑÐ¸Ð½ÐºÐ¸ Ð¿Ð¾ Ð·Ð°Ð¿ÑÐ¾ÑÑ Ð½ÐµÐ¹ÑÐ¾Ð½Ñ" id="420" name="Google Shape;420;p22"/>
          <p:cNvSpPr/>
          <p:nvPr/>
        </p:nvSpPr>
        <p:spPr>
          <a:xfrm>
            <a:off x="612775" y="3127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Ð°ÑÑÐ¸Ð½ÐºÐ¸ Ð¿Ð¾ Ð·Ð°Ð¿ÑÐ¾ÑÑ Ð½ÐµÐ¹ÑÐ¾Ð½Ñ" id="421" name="Google Shape;421;p22"/>
          <p:cNvSpPr/>
          <p:nvPr/>
        </p:nvSpPr>
        <p:spPr>
          <a:xfrm>
            <a:off x="765175" y="4651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Ð°ÑÑÐ¸Ð½ÐºÐ¸ Ð¿Ð¾ Ð·Ð°Ð¿ÑÐ¾ÑÑ Ð½ÐµÐ¹ÑÐ¾Ð½Ñ" id="422" name="Google Shape;422;p22"/>
          <p:cNvSpPr/>
          <p:nvPr/>
        </p:nvSpPr>
        <p:spPr>
          <a:xfrm>
            <a:off x="917575" y="6175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Ð¾ÑÐ¾Ð¶ÐµÐµ Ð¸Ð·Ð¾Ð±ÑÐ°Ð¶ÐµÐ½Ð¸Ðµ" id="427" name="Google Shape;42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7" y="-12"/>
            <a:ext cx="9139200" cy="5143524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23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23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3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3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23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23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3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3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3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3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3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3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3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3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23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3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23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23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23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23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23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23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2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23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454" name="Google Shape;454;p23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2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Ð°ÑÑÐ¸Ð½ÐºÐ¸ Ð¿Ð¾ Ð·Ð°Ð¿ÑÐ¾ÑÑ ÐµÑÑÐµÑÑÐ²ÐµÐ½Ð½ÑÐ¹ Ð¸Ð½ÑÐµÐ»Ð»ÐµÐºÑ" id="456" name="Google Shape;456;p23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Ð°ÑÑÐ¸Ð½ÐºÐ¸ Ð¿Ð¾ Ð·Ð°Ð¿ÑÐ¾ÑÑ ÐµÑÑÐµÑÑÐ²ÐµÐ½Ð½ÑÐ¹ Ð¸Ð½ÑÐµÐ»Ð»ÐµÐºÑ" id="457" name="Google Shape;457;p23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Ð°ÑÑÐ¸Ð½ÐºÐ¸ Ð¿Ð¾ Ð·Ð°Ð¿ÑÐ¾ÑÑ Ð½ÐµÐ¹ÑÐ¾Ð½Ñ" id="458" name="Google Shape;458;p23"/>
          <p:cNvSpPr/>
          <p:nvPr/>
        </p:nvSpPr>
        <p:spPr>
          <a:xfrm>
            <a:off x="460375" y="1603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Ð°ÑÑÐ¸Ð½ÐºÐ¸ Ð¿Ð¾ Ð·Ð°Ð¿ÑÐ¾ÑÑ Ð½ÐµÐ¹ÑÐ¾Ð½Ñ" id="459" name="Google Shape;459;p23"/>
          <p:cNvSpPr/>
          <p:nvPr/>
        </p:nvSpPr>
        <p:spPr>
          <a:xfrm>
            <a:off x="612775" y="3127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Ð°ÑÑÐ¸Ð½ÐºÐ¸ Ð¿Ð¾ Ð·Ð°Ð¿ÑÐ¾ÑÑ Ð½ÐµÐ¹ÑÐ¾Ð½Ñ" id="460" name="Google Shape;460;p23"/>
          <p:cNvSpPr/>
          <p:nvPr/>
        </p:nvSpPr>
        <p:spPr>
          <a:xfrm>
            <a:off x="765175" y="4651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Ð°ÑÑÐ¸Ð½ÐºÐ¸ Ð¿Ð¾ Ð·Ð°Ð¿ÑÐ¾ÑÑ Ð½ÐµÐ¹ÑÐ¾Ð½Ñ" id="461" name="Google Shape;461;p23"/>
          <p:cNvSpPr/>
          <p:nvPr/>
        </p:nvSpPr>
        <p:spPr>
          <a:xfrm>
            <a:off x="917575" y="6175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Ð¾ÑÐ¾Ð¶ÐµÐµ Ð¸Ð·Ð¾Ð±ÑÐ°Ð¶ÐµÐ½Ð¸Ðµ" id="466" name="Google Shape;46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7937"/>
            <a:ext cx="9139173" cy="5127076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24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24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24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24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24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24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24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24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24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24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24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24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4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24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2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24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24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24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24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24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24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4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4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24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2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2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493" name="Google Shape;493;p24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2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Ð°ÑÑÐ¸Ð½ÐºÐ¸ Ð¿Ð¾ Ð·Ð°Ð¿ÑÐ¾ÑÑ ÐµÑÑÐµÑÑÐ²ÐµÐ½Ð½ÑÐ¹ Ð¸Ð½ÑÐµÐ»Ð»ÐµÐºÑ" id="495" name="Google Shape;495;p24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Ð°ÑÑÐ¸Ð½ÐºÐ¸ Ð¿Ð¾ Ð·Ð°Ð¿ÑÐ¾ÑÑ ÐµÑÑÐµÑÑÐ²ÐµÐ½Ð½ÑÐ¹ Ð¸Ð½ÑÐµÐ»Ð»ÐµÐºÑ" id="496" name="Google Shape;496;p24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Ð°ÑÑÐ¸Ð½ÐºÐ¸ Ð¿Ð¾ Ð·Ð°Ð¿ÑÐ¾ÑÑ Ð½ÐµÐ¹ÑÐ¾Ð½Ñ" id="497" name="Google Shape;497;p24"/>
          <p:cNvSpPr/>
          <p:nvPr/>
        </p:nvSpPr>
        <p:spPr>
          <a:xfrm>
            <a:off x="460375" y="1603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Ð°ÑÑÐ¸Ð½ÐºÐ¸ Ð¿Ð¾ Ð·Ð°Ð¿ÑÐ¾ÑÑ Ð½ÐµÐ¹ÑÐ¾Ð½Ñ" id="498" name="Google Shape;498;p24"/>
          <p:cNvSpPr/>
          <p:nvPr/>
        </p:nvSpPr>
        <p:spPr>
          <a:xfrm>
            <a:off x="612775" y="3127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Ð°ÑÑÐ¸Ð½ÐºÐ¸ Ð¿Ð¾ Ð·Ð°Ð¿ÑÐ¾ÑÑ Ð½ÐµÐ¹ÑÐ¾Ð½Ñ" id="499" name="Google Shape;499;p24"/>
          <p:cNvSpPr/>
          <p:nvPr/>
        </p:nvSpPr>
        <p:spPr>
          <a:xfrm>
            <a:off x="765175" y="4651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Ð°ÑÑÐ¸Ð½ÐºÐ¸ Ð¿Ð¾ Ð·Ð°Ð¿ÑÐ¾ÑÑ Ð½ÐµÐ¹ÑÐ¾Ð½Ñ" id="500" name="Google Shape;500;p24"/>
          <p:cNvSpPr/>
          <p:nvPr/>
        </p:nvSpPr>
        <p:spPr>
          <a:xfrm>
            <a:off x="917575" y="6175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5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3200">
                <a:solidFill>
                  <a:srgbClr val="4C5D6E"/>
                </a:solidFill>
              </a:rPr>
              <a:t>Импульс идёт вдоль аксона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506" name="Google Shape;506;p25"/>
          <p:cNvSpPr/>
          <p:nvPr/>
        </p:nvSpPr>
        <p:spPr>
          <a:xfrm>
            <a:off x="-7974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25"/>
          <p:cNvSpPr/>
          <p:nvPr/>
        </p:nvSpPr>
        <p:spPr>
          <a:xfrm>
            <a:off x="-7974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25"/>
          <p:cNvSpPr/>
          <p:nvPr/>
        </p:nvSpPr>
        <p:spPr>
          <a:xfrm>
            <a:off x="-7974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25"/>
          <p:cNvSpPr/>
          <p:nvPr/>
        </p:nvSpPr>
        <p:spPr>
          <a:xfrm>
            <a:off x="-7974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25"/>
          <p:cNvSpPr/>
          <p:nvPr/>
        </p:nvSpPr>
        <p:spPr>
          <a:xfrm>
            <a:off x="-7974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25"/>
          <p:cNvSpPr/>
          <p:nvPr/>
        </p:nvSpPr>
        <p:spPr>
          <a:xfrm>
            <a:off x="-7974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25"/>
          <p:cNvSpPr/>
          <p:nvPr/>
        </p:nvSpPr>
        <p:spPr>
          <a:xfrm>
            <a:off x="-7974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25"/>
          <p:cNvSpPr/>
          <p:nvPr/>
        </p:nvSpPr>
        <p:spPr>
          <a:xfrm>
            <a:off x="-7974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25"/>
          <p:cNvSpPr/>
          <p:nvPr/>
        </p:nvSpPr>
        <p:spPr>
          <a:xfrm>
            <a:off x="-7974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2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2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2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2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2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2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2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2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2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2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2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2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2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2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2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2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532" name="Google Shape;532;p25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2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Ð¾ÑÐ¾Ð¶ÐµÐµ Ð¸Ð·Ð¾Ð±ÑÐ°Ð¶ÐµÐ½Ð¸Ðµ" id="534" name="Google Shape;534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3599" y="1714510"/>
            <a:ext cx="3941364" cy="2857489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25"/>
          <p:cNvSpPr txBox="1"/>
          <p:nvPr/>
        </p:nvSpPr>
        <p:spPr>
          <a:xfrm>
            <a:off x="5143199" y="1714510"/>
            <a:ext cx="3424774" cy="285749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0" i="0" lang="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Импульс идёт от начала аксона к его синапсам при помощи изменения баланса ионов калия и натрия внутри и снаружи мембраны аксона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6"/>
          <p:cNvSpPr txBox="1"/>
          <p:nvPr>
            <p:ph type="ctrTitle"/>
          </p:nvPr>
        </p:nvSpPr>
        <p:spPr>
          <a:xfrm>
            <a:off x="5711975" y="571500"/>
            <a:ext cx="2855998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2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None/>
            </a:pPr>
            <a:r>
              <a:rPr lang="ru" sz="1600">
                <a:solidFill>
                  <a:srgbClr val="2C2D30"/>
                </a:solidFill>
              </a:rPr>
              <a:t>Анимация показывает работу калий-натриевого АТФ-зависимого насоса, встроенного в мембрану нейрона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541" name="Google Shape;541;p26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26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26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26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26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26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26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26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26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26"/>
          <p:cNvSpPr/>
          <p:nvPr/>
        </p:nvSpPr>
        <p:spPr>
          <a:xfrm>
            <a:off x="-26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26"/>
          <p:cNvSpPr/>
          <p:nvPr/>
        </p:nvSpPr>
        <p:spPr>
          <a:xfrm>
            <a:off x="571174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26"/>
          <p:cNvSpPr/>
          <p:nvPr/>
        </p:nvSpPr>
        <p:spPr>
          <a:xfrm>
            <a:off x="1142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26"/>
          <p:cNvSpPr/>
          <p:nvPr/>
        </p:nvSpPr>
        <p:spPr>
          <a:xfrm>
            <a:off x="1713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26"/>
          <p:cNvSpPr/>
          <p:nvPr/>
        </p:nvSpPr>
        <p:spPr>
          <a:xfrm>
            <a:off x="2284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26"/>
          <p:cNvSpPr/>
          <p:nvPr/>
        </p:nvSpPr>
        <p:spPr>
          <a:xfrm>
            <a:off x="2855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26"/>
          <p:cNvSpPr/>
          <p:nvPr/>
        </p:nvSpPr>
        <p:spPr>
          <a:xfrm>
            <a:off x="3427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26"/>
          <p:cNvSpPr/>
          <p:nvPr/>
        </p:nvSpPr>
        <p:spPr>
          <a:xfrm>
            <a:off x="3998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26"/>
          <p:cNvSpPr/>
          <p:nvPr/>
        </p:nvSpPr>
        <p:spPr>
          <a:xfrm>
            <a:off x="4569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26"/>
          <p:cNvSpPr/>
          <p:nvPr/>
        </p:nvSpPr>
        <p:spPr>
          <a:xfrm>
            <a:off x="5140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26"/>
          <p:cNvSpPr/>
          <p:nvPr/>
        </p:nvSpPr>
        <p:spPr>
          <a:xfrm>
            <a:off x="5711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26"/>
          <p:cNvSpPr/>
          <p:nvPr/>
        </p:nvSpPr>
        <p:spPr>
          <a:xfrm>
            <a:off x="6283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26"/>
          <p:cNvSpPr/>
          <p:nvPr/>
        </p:nvSpPr>
        <p:spPr>
          <a:xfrm>
            <a:off x="68543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26"/>
          <p:cNvSpPr/>
          <p:nvPr/>
        </p:nvSpPr>
        <p:spPr>
          <a:xfrm>
            <a:off x="74255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26"/>
          <p:cNvSpPr/>
          <p:nvPr/>
        </p:nvSpPr>
        <p:spPr>
          <a:xfrm>
            <a:off x="79967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26"/>
          <p:cNvSpPr/>
          <p:nvPr/>
        </p:nvSpPr>
        <p:spPr>
          <a:xfrm>
            <a:off x="85679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2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567" name="Google Shape;567;p26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2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Ð¾ÑÐ¾Ð¶ÐµÐµ Ð¸Ð·Ð¾Ð±ÑÐ°Ð¶ÐµÐ½Ð¸Ðµ" id="569" name="Google Shape;569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175" y="857262"/>
            <a:ext cx="4571996" cy="3428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27"/>
          <p:cNvSpPr txBox="1"/>
          <p:nvPr>
            <p:ph type="ctrTitle"/>
          </p:nvPr>
        </p:nvSpPr>
        <p:spPr>
          <a:xfrm>
            <a:off x="5220072" y="555537"/>
            <a:ext cx="3347901" cy="185623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3200">
                <a:solidFill>
                  <a:srgbClr val="4C5D6E"/>
                </a:solidFill>
              </a:rPr>
              <a:t>Искусственный нейрон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575" name="Google Shape;575;p27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27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27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27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27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27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27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27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27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27"/>
          <p:cNvSpPr/>
          <p:nvPr/>
        </p:nvSpPr>
        <p:spPr>
          <a:xfrm>
            <a:off x="-26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27"/>
          <p:cNvSpPr/>
          <p:nvPr/>
        </p:nvSpPr>
        <p:spPr>
          <a:xfrm>
            <a:off x="571174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27"/>
          <p:cNvSpPr/>
          <p:nvPr/>
        </p:nvSpPr>
        <p:spPr>
          <a:xfrm>
            <a:off x="1142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27"/>
          <p:cNvSpPr/>
          <p:nvPr/>
        </p:nvSpPr>
        <p:spPr>
          <a:xfrm>
            <a:off x="1713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27"/>
          <p:cNvSpPr/>
          <p:nvPr/>
        </p:nvSpPr>
        <p:spPr>
          <a:xfrm>
            <a:off x="2284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27"/>
          <p:cNvSpPr/>
          <p:nvPr/>
        </p:nvSpPr>
        <p:spPr>
          <a:xfrm>
            <a:off x="2855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27"/>
          <p:cNvSpPr/>
          <p:nvPr/>
        </p:nvSpPr>
        <p:spPr>
          <a:xfrm>
            <a:off x="3427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27"/>
          <p:cNvSpPr/>
          <p:nvPr/>
        </p:nvSpPr>
        <p:spPr>
          <a:xfrm>
            <a:off x="3998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27"/>
          <p:cNvSpPr/>
          <p:nvPr/>
        </p:nvSpPr>
        <p:spPr>
          <a:xfrm>
            <a:off x="4569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27"/>
          <p:cNvSpPr/>
          <p:nvPr/>
        </p:nvSpPr>
        <p:spPr>
          <a:xfrm>
            <a:off x="5140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27"/>
          <p:cNvSpPr/>
          <p:nvPr/>
        </p:nvSpPr>
        <p:spPr>
          <a:xfrm>
            <a:off x="5711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27"/>
          <p:cNvSpPr/>
          <p:nvPr/>
        </p:nvSpPr>
        <p:spPr>
          <a:xfrm>
            <a:off x="6283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27"/>
          <p:cNvSpPr/>
          <p:nvPr/>
        </p:nvSpPr>
        <p:spPr>
          <a:xfrm>
            <a:off x="68543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27"/>
          <p:cNvSpPr/>
          <p:nvPr/>
        </p:nvSpPr>
        <p:spPr>
          <a:xfrm>
            <a:off x="74255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27"/>
          <p:cNvSpPr/>
          <p:nvPr/>
        </p:nvSpPr>
        <p:spPr>
          <a:xfrm>
            <a:off x="79967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27"/>
          <p:cNvSpPr/>
          <p:nvPr/>
        </p:nvSpPr>
        <p:spPr>
          <a:xfrm>
            <a:off x="85679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2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601" name="Google Shape;601;p27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2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Ð°ÑÑÐ¸Ð½ÐºÐ¸ Ð¿Ð¾ Ð·Ð°Ð¿ÑÐ¾ÑÑ Ð¼Ð¾Ð´ÐµÐ»Ñ Ð¸ÑÐºÑÑÑÑÐ²ÐµÐ½Ð½Ð¾Ð³Ð¾ Ð½ÐµÐ¹ÑÐ¾Ð½Ð°" id="603" name="Google Shape;603;p27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Ð°ÑÑÐ¸Ð½ÐºÐ¸ Ð¿Ð¾ Ð·Ð°Ð¿ÑÐ¾ÑÑ Ð¼Ð¾Ð´ÐµÐ»Ñ Ð¸ÑÐºÑÑÑÑÐ²ÐµÐ½Ð½Ð¾Ð³Ð¾ Ð½ÐµÐ¹ÑÐ¾Ð½Ð°" id="604" name="Google Shape;604;p27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Ð°ÑÑÐ¸Ð½ÐºÐ¸ Ð¿Ð¾ Ð·Ð°Ð¿ÑÐ¾ÑÑ Ð¼Ð¾Ð´ÐµÐ»Ñ Ð¸ÑÐºÑÑÑÑÐ²ÐµÐ½Ð½Ð¾Ð³Ð¾ Ð½ÐµÐ¹ÑÐ¾Ð½Ð°" id="605" name="Google Shape;605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2776" y="483518"/>
            <a:ext cx="4211098" cy="2000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Google Shape;606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6769" y="2597777"/>
            <a:ext cx="3427199" cy="1974223"/>
          </a:xfrm>
          <a:prstGeom prst="rect">
            <a:avLst/>
          </a:prstGeom>
          <a:noFill/>
          <a:ln>
            <a:noFill/>
          </a:ln>
        </p:spPr>
      </p:pic>
      <p:sp>
        <p:nvSpPr>
          <p:cNvPr id="607" name="Google Shape;607;p27"/>
          <p:cNvSpPr txBox="1"/>
          <p:nvPr/>
        </p:nvSpPr>
        <p:spPr>
          <a:xfrm>
            <a:off x="5220072" y="2715777"/>
            <a:ext cx="3347901" cy="185623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0" i="0" lang="ru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Естественный нейрон</a:t>
            </a:r>
            <a:endParaRPr b="0" i="0" sz="32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28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3200">
                <a:solidFill>
                  <a:srgbClr val="4C5D6E"/>
                </a:solidFill>
              </a:rPr>
              <a:t>Передача возбуждения нейронами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613" name="Google Shape;613;p28"/>
          <p:cNvSpPr txBox="1"/>
          <p:nvPr>
            <p:ph type="ctrTitle"/>
          </p:nvPr>
        </p:nvSpPr>
        <p:spPr>
          <a:xfrm>
            <a:off x="4857599" y="1714509"/>
            <a:ext cx="3712799" cy="2857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2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None/>
            </a:pPr>
            <a:r>
              <a:rPr lang="ru" sz="1600">
                <a:solidFill>
                  <a:schemeClr val="dk2"/>
                </a:solidFill>
              </a:rPr>
              <a:t>Чем чаще импульсы, тем больше возбуждения передаёт нейрон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614" name="Google Shape;614;p2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2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2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2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2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2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2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2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2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2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2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2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2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2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2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2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2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2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2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2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2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2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2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2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2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2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640" name="Google Shape;640;p28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1" name="Google Shape;641;p2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Ð°ÑÑÐ¸Ð½ÐºÐ¸ Ð¿Ð¾ Ð·Ð°Ð¿ÑÐ¾ÑÑ action potential frequency" id="642" name="Google Shape;642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3599" y="1714511"/>
            <a:ext cx="384417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Ð¾ÑÐ¾Ð¶ÐµÐµ Ð¸Ð·Ð¾Ð±ÑÐ°Ð¶ÐµÐ½Ð¸Ðµ" id="647" name="Google Shape;64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600" y="1122503"/>
            <a:ext cx="4358440" cy="2877955"/>
          </a:xfrm>
          <a:prstGeom prst="rect">
            <a:avLst/>
          </a:prstGeom>
          <a:noFill/>
          <a:ln>
            <a:noFill/>
          </a:ln>
        </p:spPr>
      </p:pic>
      <p:sp>
        <p:nvSpPr>
          <p:cNvPr id="648" name="Google Shape;648;p2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2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2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2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2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2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2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2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2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2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2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2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2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2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2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2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29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29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29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29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29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29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29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29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29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29"/>
          <p:cNvSpPr txBox="1"/>
          <p:nvPr>
            <p:ph type="ctrTitle"/>
          </p:nvPr>
        </p:nvSpPr>
        <p:spPr>
          <a:xfrm>
            <a:off x="5143200" y="571450"/>
            <a:ext cx="34272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2400">
                <a:solidFill>
                  <a:srgbClr val="4C5D6E"/>
                </a:solidFill>
              </a:rPr>
              <a:t>Электро-энцефалограмма</a:t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1600">
                <a:solidFill>
                  <a:srgbClr val="2C2D30"/>
                </a:solidFill>
              </a:rPr>
              <a:t>При помощи ЭЭГ (или фМРТ) можно получить обобщённую картину активности нейронов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674" name="Google Shape;674;p2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675" name="Google Shape;675;p29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p2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30"/>
          <p:cNvSpPr txBox="1"/>
          <p:nvPr>
            <p:ph type="ctrTitle"/>
          </p:nvPr>
        </p:nvSpPr>
        <p:spPr>
          <a:xfrm>
            <a:off x="1142400" y="4000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3200">
                <a:solidFill>
                  <a:srgbClr val="4C5D6E"/>
                </a:solidFill>
              </a:rPr>
              <a:t>Функциональная магнито-резонансная томография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682" name="Google Shape;682;p3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3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3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3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3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3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3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3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3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3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3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3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3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3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3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3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3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3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3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3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3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3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3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3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3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3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708" name="Google Shape;708;p30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9" name="Google Shape;709;p3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Ð°ÑÑÐ¸Ð½ÐºÐ¸ Ð¿Ð¾ Ð·Ð°Ð¿ÑÐ¾ÑÑ ÑÐ¼ÑÑ" id="710" name="Google Shape;710;p30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Ð°ÑÑÐ¸Ð½ÐºÐ¸ Ð¿Ð¾ Ð·Ð°Ð¿ÑÐ¾ÑÑ ÑÐ¼ÑÑ" id="711" name="Google Shape;711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67518" y="257025"/>
            <a:ext cx="6009815" cy="3662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ÐºÐ¾Ð½Ð½ÐµÐºÑÐ¾Ð¼ ÑÐµÐ»Ð¾Ð²ÐµÐºÐ°" id="716" name="Google Shape;71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0599" y="571438"/>
            <a:ext cx="4461605" cy="4000573"/>
          </a:xfrm>
          <a:prstGeom prst="rect">
            <a:avLst/>
          </a:prstGeom>
          <a:noFill/>
          <a:ln>
            <a:noFill/>
          </a:ln>
        </p:spPr>
      </p:pic>
      <p:sp>
        <p:nvSpPr>
          <p:cNvPr id="717" name="Google Shape;717;p3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3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3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3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3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3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3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3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3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3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3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3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3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3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3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3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31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31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31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31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31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31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31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31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31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31"/>
          <p:cNvSpPr txBox="1"/>
          <p:nvPr>
            <p:ph type="ctrTitle"/>
          </p:nvPr>
        </p:nvSpPr>
        <p:spPr>
          <a:xfrm>
            <a:off x="5143200" y="571450"/>
            <a:ext cx="34272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2400">
                <a:solidFill>
                  <a:srgbClr val="4C5D6E"/>
                </a:solidFill>
              </a:rPr>
              <a:t>Коннектом головного мозга человека</a:t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1600">
                <a:solidFill>
                  <a:srgbClr val="2C2D30"/>
                </a:solidFill>
              </a:rPr>
              <a:t>Некоторые нейроны могут соединяться с сотнями тысяч других нейронов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743" name="Google Shape;743;p3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744" name="Google Shape;744;p31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5" name="Google Shape;745;p3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Ð¾ÑÐ¾Ð¶ÐµÐµ Ð¸Ð·Ð¾Ð±ÑÐ°Ð¶ÐµÐ½Ð¸Ðµ" id="88" name="Google Shape;8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6" y="-12"/>
            <a:ext cx="9144020" cy="5143512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4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15" name="Google Shape;115;p14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Ð¾ÑÐ¾Ð¶ÐµÐµ Ð¸Ð·Ð¾Ð±ÑÐ°Ð¶ÐµÐ½Ð¸Ðµ" id="750" name="Google Shape;75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8" y="0"/>
            <a:ext cx="9139199" cy="5143511"/>
          </a:xfrm>
          <a:prstGeom prst="rect">
            <a:avLst/>
          </a:prstGeom>
          <a:noFill/>
          <a:ln>
            <a:noFill/>
          </a:ln>
        </p:spPr>
      </p:pic>
      <p:sp>
        <p:nvSpPr>
          <p:cNvPr id="751" name="Google Shape;751;p3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3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3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3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3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3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3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3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3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32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32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32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p32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Google Shape;764;p3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32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32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32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32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32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32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32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32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32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3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32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3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777" name="Google Shape;777;p32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8" name="Google Shape;778;p3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ÑÐµÑÑÐ°ÐºÐ¾ÑÐ¾Ð²Ð°Ñ Ð°ÑÐ¼Ð¸Ñ" id="783" name="Google Shape;78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8" y="-13"/>
            <a:ext cx="9139199" cy="5143524"/>
          </a:xfrm>
          <a:prstGeom prst="rect">
            <a:avLst/>
          </a:prstGeom>
          <a:noFill/>
          <a:ln>
            <a:noFill/>
          </a:ln>
        </p:spPr>
      </p:pic>
      <p:sp>
        <p:nvSpPr>
          <p:cNvPr id="784" name="Google Shape;784;p3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3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3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3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3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p3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3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3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p3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p3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p3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3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3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3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3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3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3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p3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p3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3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3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3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3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3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p3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3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810" name="Google Shape;810;p33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11" name="Google Shape;811;p3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34"/>
          <p:cNvSpPr txBox="1"/>
          <p:nvPr>
            <p:ph type="ctrTitle"/>
          </p:nvPr>
        </p:nvSpPr>
        <p:spPr>
          <a:xfrm>
            <a:off x="1142400" y="3433834"/>
            <a:ext cx="6856800" cy="113816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3200">
                <a:solidFill>
                  <a:srgbClr val="4C5D6E"/>
                </a:solidFill>
              </a:rPr>
              <a:t>До новых встреч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17" name="Google Shape;817;p3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p3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3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p3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p3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3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p3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3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3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p3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3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3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3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p3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p3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p3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p3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p3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p3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p3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p3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Google Shape;838;p3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p3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p3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p3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3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843" name="Google Shape;843;p34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4" name="Google Shape;844;p3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p34"/>
          <p:cNvSpPr txBox="1"/>
          <p:nvPr/>
        </p:nvSpPr>
        <p:spPr>
          <a:xfrm>
            <a:off x="1145458" y="571511"/>
            <a:ext cx="7425600" cy="2400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27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На следующем занятии:</a:t>
            </a:r>
            <a:endParaRPr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Устройство нервной системы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Головной мозг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Как всё это работает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Оставайтесь с нами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91" y="-1"/>
            <a:ext cx="9140463" cy="514351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5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5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5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5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5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5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5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5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5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5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5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5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5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5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5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5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5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5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5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5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5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48" name="Google Shape;148;p15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ÐµÑÑÐµÑÑÐ²ÐµÐ½Ð½ÑÐ¹ Ð¸Ð½ÑÐµÐ»Ð»ÐµÐºÑ" id="154" name="Google Shape;15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7937"/>
            <a:ext cx="9139173" cy="5140782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6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6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6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6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6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6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6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6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6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6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6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6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6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6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6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6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6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6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6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6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6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81" name="Google Shape;181;p16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Ð°ÑÑÐ¸Ð½ÐºÐ¸ Ð¿Ð¾ Ð·Ð°Ð¿ÑÐ¾ÑÑ ÐµÑÑÐµÑÑÐ²ÐµÐ½Ð½ÑÐ¹ Ð¸Ð½ÑÐµÐ»Ð»ÐµÐºÑ" id="183" name="Google Shape;183;p16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Ð°ÑÑÐ¸Ð½ÐºÐ¸ Ð¿Ð¾ Ð·Ð°Ð¿ÑÐ¾ÑÑ ÐµÑÑÐµÑÑÐ²ÐµÐ½Ð½ÑÐ¹ Ð¸Ð½ÑÐµÐ»Ð»ÐµÐºÑ" id="184" name="Google Shape;184;p16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Ð½ÐµÐ¹ÑÐ¾Ð½Ñ" id="189" name="Google Shape;18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1"/>
            <a:ext cx="913917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7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7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7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7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7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7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7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7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7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7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7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7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7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7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7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7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7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7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7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7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7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7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7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7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216" name="Google Shape;216;p17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Ð°ÑÑÐ¸Ð½ÐºÐ¸ Ð¿Ð¾ Ð·Ð°Ð¿ÑÐ¾ÑÑ ÐµÑÑÐµÑÑÐ²ÐµÐ½Ð½ÑÐ¹ Ð¸Ð½ÑÐµÐ»Ð»ÐµÐºÑ" id="218" name="Google Shape;218;p17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Ð°ÑÑÐ¸Ð½ÐºÐ¸ Ð¿Ð¾ Ð·Ð°Ð¿ÑÐ¾ÑÑ ÐµÑÑÐµÑÑÐ²ÐµÐ½Ð½ÑÐ¹ Ð¸Ð½ÑÐµÐ»Ð»ÐµÐºÑ" id="219" name="Google Shape;219;p17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Ð°ÑÑÐ¸Ð½ÐºÐ¸ Ð¿Ð¾ Ð·Ð°Ð¿ÑÐ¾ÑÑ Ð½ÐµÐ¹ÑÐ¾Ð½Ñ" id="220" name="Google Shape;220;p17"/>
          <p:cNvSpPr/>
          <p:nvPr/>
        </p:nvSpPr>
        <p:spPr>
          <a:xfrm>
            <a:off x="460375" y="1603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Ð°ÑÑÐ¸Ð½ÐºÐ¸ Ð¿Ð¾ Ð·Ð°Ð¿ÑÐ¾ÑÑ Ð½ÐµÐ¹ÑÐ¾Ð½Ñ" id="221" name="Google Shape;221;p17"/>
          <p:cNvSpPr/>
          <p:nvPr/>
        </p:nvSpPr>
        <p:spPr>
          <a:xfrm>
            <a:off x="612775" y="3127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Ð°ÑÑÐ¸Ð½ÐºÐ¸ Ð¿Ð¾ Ð·Ð°Ð¿ÑÐ¾ÑÑ Ð½ÐµÐ¹ÑÐ¾Ð½Ñ" id="222" name="Google Shape;222;p17"/>
          <p:cNvSpPr/>
          <p:nvPr/>
        </p:nvSpPr>
        <p:spPr>
          <a:xfrm>
            <a:off x="765175" y="4651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Ð°ÑÑÐ¸Ð½ÐºÐ¸ Ð¿Ð¾ Ð·Ð°Ð¿ÑÐ¾ÑÑ Ð½ÐµÐ¹ÑÐ¾Ð½Ñ" id="223" name="Google Shape;223;p17"/>
          <p:cNvSpPr/>
          <p:nvPr/>
        </p:nvSpPr>
        <p:spPr>
          <a:xfrm>
            <a:off x="917575" y="6175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8"/>
          <p:cNvSpPr txBox="1"/>
          <p:nvPr>
            <p:ph type="ctrTitle"/>
          </p:nvPr>
        </p:nvSpPr>
        <p:spPr>
          <a:xfrm>
            <a:off x="1142400" y="571450"/>
            <a:ext cx="6854400" cy="571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3200">
                <a:solidFill>
                  <a:srgbClr val="4C5D6E"/>
                </a:solidFill>
              </a:rPr>
              <a:t>Нейрон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29" name="Google Shape;229;p18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8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8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8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8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8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8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8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8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8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8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8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8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8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8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8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8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8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8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8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8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8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8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255" name="Google Shape;255;p18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1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Ð°ÑÑÐ¸Ð½ÐºÐ¸ Ð¿Ð¾ Ð·Ð°Ð¿ÑÐ¾ÑÑ Ð½ÐµÐ¹ÑÐ¾Ð½" id="257" name="Google Shape;25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2373" y="1381124"/>
            <a:ext cx="4381500" cy="3190876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18"/>
          <p:cNvSpPr txBox="1"/>
          <p:nvPr/>
        </p:nvSpPr>
        <p:spPr>
          <a:xfrm>
            <a:off x="5709573" y="1381124"/>
            <a:ext cx="2858400" cy="31908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0" i="0" lang="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Нервная клетка, у которой есть ядро и множество других клеточных органелл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175" y="1714511"/>
            <a:ext cx="4960525" cy="2857489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19"/>
          <p:cNvSpPr/>
          <p:nvPr/>
        </p:nvSpPr>
        <p:spPr>
          <a:xfrm>
            <a:off x="2855974" y="2263976"/>
            <a:ext cx="1142400" cy="429756"/>
          </a:xfrm>
          <a:prstGeom prst="roundRect">
            <a:avLst>
              <a:gd fmla="val 16667" name="adj"/>
            </a:avLst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9"/>
          <p:cNvSpPr txBox="1"/>
          <p:nvPr>
            <p:ph type="ctrTitle"/>
          </p:nvPr>
        </p:nvSpPr>
        <p:spPr>
          <a:xfrm>
            <a:off x="1142400" y="571450"/>
            <a:ext cx="6854400" cy="571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3200">
                <a:solidFill>
                  <a:srgbClr val="4C5D6E"/>
                </a:solidFill>
              </a:rPr>
              <a:t>Дендриты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66" name="Google Shape;266;p19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9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9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9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9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9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9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9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9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9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9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9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9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9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9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9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9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9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9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9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9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9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9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292" name="Google Shape;292;p19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1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9"/>
          <p:cNvSpPr txBox="1"/>
          <p:nvPr/>
        </p:nvSpPr>
        <p:spPr>
          <a:xfrm>
            <a:off x="5709573" y="1381124"/>
            <a:ext cx="2858400" cy="31908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0" i="0" lang="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Дендриты — это толстые и короткие «входные» отростки, собирающие импульсы с других нейронов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Ð°ÑÑÐ¸Ð½ÐºÐ¸ Ð¿Ð¾ Ð·Ð°Ð¿ÑÐ¾ÑÑ Ð½ÐµÐ¹ÑÐ¾Ð½" id="295" name="Google Shape;295;p19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Ð°ÑÑÐ¸Ð½ÐºÐ¸ Ð¿Ð¾ Ð·Ð°Ð¿ÑÐ¾ÑÑ Ð½ÐµÐ¹ÑÐ¾Ð½" id="296" name="Google Shape;296;p19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Ð°ÑÑÐ¸Ð½ÐºÐ¸ Ð¿Ð¾ Ð·Ð°Ð¿ÑÐ¾ÑÑ Ð½ÐµÐ¹ÑÐ¾Ð½" id="297" name="Google Shape;297;p19"/>
          <p:cNvSpPr/>
          <p:nvPr/>
        </p:nvSpPr>
        <p:spPr>
          <a:xfrm>
            <a:off x="460375" y="1603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Ð°ÑÑÐ¸Ð½ÐºÐ¸ Ð¿Ð¾ Ð·Ð°Ð¿ÑÐ¾ÑÑ Ð½ÐµÐ¹ÑÐ¾Ð½" id="298" name="Google Shape;298;p19"/>
          <p:cNvSpPr/>
          <p:nvPr/>
        </p:nvSpPr>
        <p:spPr>
          <a:xfrm>
            <a:off x="612775" y="3127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175" y="1714511"/>
            <a:ext cx="4960525" cy="2857489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0"/>
          <p:cNvSpPr/>
          <p:nvPr/>
        </p:nvSpPr>
        <p:spPr>
          <a:xfrm>
            <a:off x="3712774" y="3807665"/>
            <a:ext cx="787218" cy="429756"/>
          </a:xfrm>
          <a:prstGeom prst="roundRect">
            <a:avLst>
              <a:gd fmla="val 16667" name="adj"/>
            </a:avLst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0"/>
          <p:cNvSpPr txBox="1"/>
          <p:nvPr>
            <p:ph type="ctrTitle"/>
          </p:nvPr>
        </p:nvSpPr>
        <p:spPr>
          <a:xfrm>
            <a:off x="1142400" y="571450"/>
            <a:ext cx="6854400" cy="571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3200">
                <a:solidFill>
                  <a:srgbClr val="4C5D6E"/>
                </a:solidFill>
              </a:rPr>
              <a:t>Аксон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306" name="Google Shape;306;p20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0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0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0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0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0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0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0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0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0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0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0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0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0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0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0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0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20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20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20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20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20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0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2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332" name="Google Shape;332;p20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2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0"/>
          <p:cNvSpPr txBox="1"/>
          <p:nvPr/>
        </p:nvSpPr>
        <p:spPr>
          <a:xfrm>
            <a:off x="5709573" y="1381124"/>
            <a:ext cx="2858400" cy="31908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0" i="0" lang="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Аксон — это тонкий и длинный «выходной» отросток, отдающий импульс на другие нейроны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Ð°ÑÑÐ¸Ð½ÐºÐ¸ Ð¿Ð¾ Ð·Ð°Ð¿ÑÐ¾ÑÑ Ð½ÐµÐ¹ÑÐ¾Ð½" id="335" name="Google Shape;335;p20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Ð°ÑÑÐ¸Ð½ÐºÐ¸ Ð¿Ð¾ Ð·Ð°Ð¿ÑÐ¾ÑÑ Ð½ÐµÐ¹ÑÐ¾Ð½" id="336" name="Google Shape;336;p20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Ð°ÑÑÐ¸Ð½ÐºÐ¸ Ð¿Ð¾ Ð·Ð°Ð¿ÑÐ¾ÑÑ Ð½ÐµÐ¹ÑÐ¾Ð½" id="337" name="Google Shape;337;p20"/>
          <p:cNvSpPr/>
          <p:nvPr/>
        </p:nvSpPr>
        <p:spPr>
          <a:xfrm>
            <a:off x="460375" y="1603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Ð°ÑÑÐ¸Ð½ÐºÐ¸ Ð¿Ð¾ Ð·Ð°Ð¿ÑÐ¾ÑÑ Ð½ÐµÐ¹ÑÐ¾Ð½" id="338" name="Google Shape;338;p20"/>
          <p:cNvSpPr/>
          <p:nvPr/>
        </p:nvSpPr>
        <p:spPr>
          <a:xfrm>
            <a:off x="612775" y="3127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1"/>
          <p:cNvSpPr txBox="1"/>
          <p:nvPr>
            <p:ph type="ctrTitle"/>
          </p:nvPr>
        </p:nvSpPr>
        <p:spPr>
          <a:xfrm>
            <a:off x="1142400" y="571450"/>
            <a:ext cx="6854400" cy="571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3200">
                <a:solidFill>
                  <a:srgbClr val="4C5D6E"/>
                </a:solidFill>
              </a:rPr>
              <a:t>Передача импульса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344" name="Google Shape;344;p21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1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1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21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21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1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21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1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1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1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1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2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1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21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21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1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21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21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1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21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21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2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21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21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21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2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370" name="Google Shape;370;p21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2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Ð°ÑÑÐ¸Ð½ÐºÐ¸ Ð¿Ð¾ Ð·Ð°Ð¿ÑÐ¾ÑÑ Ð½ÐµÐ¹ÑÐ¾Ð½" id="372" name="Google Shape;372;p2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Ð°ÑÑÐ¸Ð½ÐºÐ¸ Ð¿Ð¾ Ð·Ð°Ð¿ÑÐ¾ÑÑ Ð½ÐµÐ¹ÑÐ¾Ð½" id="373" name="Google Shape;373;p21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Ð°ÑÑÐ¸Ð½ÐºÐ¸ Ð¿Ð¾ Ð·Ð°Ð¿ÑÐ¾ÑÑ Ð½ÐµÐ¹ÑÐ¾Ð½" id="374" name="Google Shape;374;p21"/>
          <p:cNvSpPr/>
          <p:nvPr/>
        </p:nvSpPr>
        <p:spPr>
          <a:xfrm>
            <a:off x="460375" y="1603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Ð°ÑÑÐ¸Ð½ÐºÐ¸ Ð¿Ð¾ Ð·Ð°Ð¿ÑÐ¾ÑÑ Ð½ÐµÐ¹ÑÐ¾Ð½" id="375" name="Google Shape;375;p21"/>
          <p:cNvSpPr/>
          <p:nvPr/>
        </p:nvSpPr>
        <p:spPr>
          <a:xfrm>
            <a:off x="612775" y="3127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6" name="Google Shape;376;p21"/>
          <p:cNvGrpSpPr/>
          <p:nvPr/>
        </p:nvGrpSpPr>
        <p:grpSpPr>
          <a:xfrm>
            <a:off x="571175" y="1395923"/>
            <a:ext cx="8282398" cy="3176077"/>
            <a:chOff x="571175" y="1395923"/>
            <a:chExt cx="8282398" cy="3176077"/>
          </a:xfrm>
        </p:grpSpPr>
        <p:pic>
          <p:nvPicPr>
            <p:cNvPr descr="ÐÐ¾ÑÐ¾Ð¶ÐµÐµ Ð¸Ð·Ð¾Ð±ÑÐ°Ð¶ÐµÐ½Ð¸Ðµ" id="377" name="Google Shape;377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71175" y="1428761"/>
              <a:ext cx="7461693" cy="3143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8" name="Google Shape;378;p21"/>
            <p:cNvSpPr/>
            <p:nvPr/>
          </p:nvSpPr>
          <p:spPr>
            <a:xfrm>
              <a:off x="1929738" y="2824459"/>
              <a:ext cx="669487" cy="239723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ru" sz="12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Сома</a:t>
              </a:r>
              <a:endParaRPr b="1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21"/>
            <p:cNvSpPr/>
            <p:nvPr/>
          </p:nvSpPr>
          <p:spPr>
            <a:xfrm>
              <a:off x="4023876" y="1395923"/>
              <a:ext cx="1973698" cy="239723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ru" sz="12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Шванновская клетка</a:t>
              </a:r>
              <a:endParaRPr b="1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21"/>
            <p:cNvSpPr/>
            <p:nvPr/>
          </p:nvSpPr>
          <p:spPr>
            <a:xfrm>
              <a:off x="4591609" y="2033311"/>
              <a:ext cx="1514594" cy="355466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ru" sz="12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Перехват Ранвье</a:t>
              </a:r>
              <a:endParaRPr b="1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1"/>
            <p:cNvSpPr/>
            <p:nvPr/>
          </p:nvSpPr>
          <p:spPr>
            <a:xfrm>
              <a:off x="7581124" y="2952118"/>
              <a:ext cx="1272449" cy="47689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ru" sz="12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Миелиновая</a:t>
              </a:r>
              <a:br>
                <a:rPr b="1" i="0" lang="ru" sz="12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ru" sz="12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оболочка</a:t>
              </a:r>
              <a:endParaRPr b="1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1"/>
            <p:cNvSpPr/>
            <p:nvPr/>
          </p:nvSpPr>
          <p:spPr>
            <a:xfrm>
              <a:off x="7563285" y="3673904"/>
              <a:ext cx="669487" cy="239723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ru" sz="12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Аксон</a:t>
              </a:r>
              <a:endParaRPr b="1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3" name="Google Shape;383;p21"/>
          <p:cNvSpPr txBox="1"/>
          <p:nvPr/>
        </p:nvSpPr>
        <p:spPr>
          <a:xfrm>
            <a:off x="1139974" y="4572000"/>
            <a:ext cx="8004026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0" i="0" lang="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Передача импульса показана красными стрелками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