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y Shestakof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5-12T09:32:22.159">
    <p:pos x="6000" y="0"/>
    <p:text>Замечаний нет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Кратко про устройство мозга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Из чего состоит нервная система и как она функционирует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23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4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3" name="Google Shape;39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 txBox="1"/>
          <p:nvPr>
            <p:ph type="ctrTitle"/>
          </p:nvPr>
        </p:nvSpPr>
        <p:spPr>
          <a:xfrm>
            <a:off x="5508104" y="3795886"/>
            <a:ext cx="34271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BFBFBF"/>
                </a:solidFill>
              </a:rPr>
              <a:t>Автономные</a:t>
            </a:r>
            <a:br>
              <a:rPr lang="ru" sz="3200">
                <a:solidFill>
                  <a:srgbClr val="BFBFBF"/>
                </a:solidFill>
              </a:rPr>
            </a:br>
            <a:r>
              <a:rPr lang="ru" sz="3200">
                <a:solidFill>
                  <a:srgbClr val="BFBFBF"/>
                </a:solidFill>
              </a:rPr>
              <a:t>движения</a:t>
            </a:r>
            <a:endParaRPr sz="320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 txBox="1"/>
          <p:nvPr>
            <p:ph type="ctrTitle"/>
          </p:nvPr>
        </p:nvSpPr>
        <p:spPr>
          <a:xfrm>
            <a:off x="573599" y="571450"/>
            <a:ext cx="380774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Средний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1. Зрение и слух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2. Контроль движений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3. Регуляция циклов сна и бодрствования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4. Регуляция концентрации внимания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5. Ориентировочные, защитные и оборонительные рефлексы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6. Регуляция болевой чувствительности, репродуктивного поведения, температуры тела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7" name="Google Shape;427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ÑÐ´ÐµÐ»Ñ Ð³Ð¾Ð»Ð¾Ð²Ð½Ð¾Ð³Ð¾ Ð¼Ð¾Ð·Ð³Ð°" id="429" name="Google Shape;4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39" y="571462"/>
            <a:ext cx="4189060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4571999" y="2820825"/>
            <a:ext cx="684076" cy="43893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 txBox="1"/>
          <p:nvPr>
            <p:ph type="ctrTitle"/>
          </p:nvPr>
        </p:nvSpPr>
        <p:spPr>
          <a:xfrm>
            <a:off x="573599" y="571450"/>
            <a:ext cx="380774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Промежуточный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1. Таламус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2. Гипоталамо-гипофизарный орган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2" name="Google Shape;462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ÑÐ´ÐµÐ»Ñ Ð³Ð¾Ð»Ð¾Ð²Ð½Ð¾Ð³Ð¾ Ð¼Ð¾Ð·Ð³Ð°" id="464" name="Google Shape;4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39" y="571462"/>
            <a:ext cx="4189060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/>
          <p:nvPr/>
        </p:nvSpPr>
        <p:spPr>
          <a:xfrm>
            <a:off x="4318609" y="2199411"/>
            <a:ext cx="1250485" cy="43893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Ð°Ð»Ð°Ð¼ÑÑ" id="470" name="Google Shape;4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55" y="233784"/>
            <a:ext cx="8324684" cy="467593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7" name="Google Shape;497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Ð¸Ð¿Ð¾ÑÐ°Ð»Ð°Ð¼ÑÑ" id="503" name="Google Shape;5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373523"/>
            <a:ext cx="9139173" cy="446943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0" name="Google Shape;530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 txBox="1"/>
          <p:nvPr>
            <p:ph type="ctrTitle"/>
          </p:nvPr>
        </p:nvSpPr>
        <p:spPr>
          <a:xfrm>
            <a:off x="573599" y="571450"/>
            <a:ext cx="380774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Передний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1. Мозолистое тело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2. Базальные ядра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3. Обонятельный мозг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4. Полосатое тело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5. Большие полушария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ÑÐ´ÐµÐ»Ñ Ð³Ð¾Ð»Ð¾Ð²Ð½Ð¾Ð³Ð¾ Ð¼Ð¾Ð·Ð³Ð°" id="565" name="Google Shape;5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39" y="571462"/>
            <a:ext cx="4189060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7"/>
          <p:cNvSpPr/>
          <p:nvPr/>
        </p:nvSpPr>
        <p:spPr>
          <a:xfrm>
            <a:off x="7284140" y="545529"/>
            <a:ext cx="1370282" cy="48282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71" name="Google Shape;5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799" y="586223"/>
            <a:ext cx="3487563" cy="39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Мозолистое тело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Объединение всех соединительных путей между правым и левым полушариями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9" name="Google Shape;599;p2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1" name="Google Shape;631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3" name="Google Shape;633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4" name="Google Shape;634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5" name="Google Shape;635;p2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6" name="Google Shape;636;p2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7" name="Google Shape;637;p29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8" name="Google Shape;638;p29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39" name="Google Shape;639;p29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40" name="Google Shape;640;p29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41" name="Google Shape;6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617536"/>
            <a:ext cx="4044564" cy="395446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9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Полушария головного мозга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Как дублируют функции друг друга, так и обладают отдельными специфичными функциями</a:t>
            </a:r>
            <a:endParaRPr sz="1600">
              <a:solidFill>
                <a:srgbClr val="BDC2C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3" name="Google Shape;673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5" name="Google Shape;675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6" name="Google Shape;676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7" name="Google Shape;677;p3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8" name="Google Shape;678;p3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79" name="Google Shape;679;p30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80" name="Google Shape;680;p30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81" name="Google Shape;681;p30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682" name="Google Shape;682;p30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 txBox="1"/>
          <p:nvPr>
            <p:ph type="ctrTitle"/>
          </p:nvPr>
        </p:nvSpPr>
        <p:spPr>
          <a:xfrm>
            <a:off x="6190224" y="571450"/>
            <a:ext cx="2486232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Кортикальные колонки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Кора головного мозга состоит из примерно 300 миллионов одинаковых элементов</a:t>
            </a:r>
            <a:endParaRPr sz="1600">
              <a:solidFill>
                <a:srgbClr val="BDC2CA"/>
              </a:solidFill>
            </a:endParaRPr>
          </a:p>
        </p:txBody>
      </p:sp>
      <p:pic>
        <p:nvPicPr>
          <p:cNvPr descr="ÐÐ¾ÑÐ¾Ð¶ÐµÐµ Ð¸Ð·Ð¾Ð±ÑÐ°Ð¶ÐµÐ½Ð¸Ðµ" id="684" name="Google Shape;6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2" y="571510"/>
            <a:ext cx="5340937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 txBox="1"/>
          <p:nvPr>
            <p:ph type="ctrTitle"/>
          </p:nvPr>
        </p:nvSpPr>
        <p:spPr>
          <a:xfrm>
            <a:off x="1142400" y="3714759"/>
            <a:ext cx="6854400" cy="1428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Одна кортикальная колонка распознаёт один образ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16" name="Google Shape;716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ºÐ¾ÑÑÐ¸ÐºÐ°Ð»ÑÐ½Ð°Ñ ÐºÐ¾Ð»Ð¾Ð½ÐºÐ°" id="718" name="Google Shape;7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" y="857261"/>
            <a:ext cx="9139199" cy="2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9173" cy="41256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400" y="4125684"/>
            <a:ext cx="6854400" cy="1017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Нейроны и нейрглия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49" name="Google Shape;749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1" name="Google Shape;751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2" name="Google Shape;752;p3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3" name="Google Shape;753;p3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4" name="Google Shape;754;p3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5" name="Google Shape;755;p32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6" name="Google Shape;756;p32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7" name="Google Shape;757;p32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758" name="Google Shape;758;p32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 txBox="1"/>
          <p:nvPr>
            <p:ph type="ctrTitle"/>
          </p:nvPr>
        </p:nvSpPr>
        <p:spPr>
          <a:xfrm>
            <a:off x="6288615" y="571450"/>
            <a:ext cx="228178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Зоны Брока и Вернике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Располагаются в левом полушарии и отвечают за речь</a:t>
            </a:r>
            <a:endParaRPr sz="1600">
              <a:solidFill>
                <a:srgbClr val="BDC2CA"/>
              </a:solidFill>
            </a:endParaRPr>
          </a:p>
        </p:txBody>
      </p:sp>
      <p:pic>
        <p:nvPicPr>
          <p:cNvPr descr="ÐÐ¾ÑÐ¾Ð¶ÐµÐµ Ð¸Ð·Ð¾Ð±ÑÐ°Ð¶ÐµÐ½Ð¸Ðµ" id="760" name="Google Shape;76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8" y="571488"/>
            <a:ext cx="5715017" cy="400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»Ð¾Ð¶Ð½Ð°Ñ Ð¿ÑÐ¾Ð±Ð»ÐµÐ¼Ð° ÑÐ¾Ð·Ð½Ð°Ð½Ð¸Ñ" id="765" name="Google Shape;7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92" name="Google Shape;792;p3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25" name="Google Shape;825;p3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Переходим к следующему модулю курса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Начинаем изучать методы и технологии</a:t>
            </a:r>
            <a:b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Искусственного Интеллекта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-26" y="0"/>
            <a:ext cx="9139198" cy="5143500"/>
            <a:chOff x="-26" y="0"/>
            <a:chExt cx="9139198" cy="5143500"/>
          </a:xfrm>
        </p:grpSpPr>
        <p:pic>
          <p:nvPicPr>
            <p:cNvPr descr="ÐÐ°ÑÑÐ¸Ð½ÐºÐ¸ Ð¿Ð¾ Ð·Ð°Ð¿ÑÐ¾ÑÑ Ð°Ð²ÑÐ¾Ð½Ð¾Ð¼Ð½Ð°Ñ Ð½ÐµÑÐ²Ð½Ð°Ñ ÑÐ¸ÑÑÐµÐ¼Ð°"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7937"/>
              <a:ext cx="9139173" cy="5135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-26" y="0"/>
              <a:ext cx="9139198" cy="4115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" sz="2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Автономная нервная система</a:t>
              </a:r>
              <a:endPara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°Ð²ÑÐ¾Ð½Ð¾Ð¼Ð½Ð°Ñ Ð½ÐµÑÐ²Ð½Ð°Ñ ÑÐ¸ÑÑÐµÐ¼Ð°" id="153" name="Google Shape;153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Ð°Ð²ÑÐ¾Ð½Ð¾Ð¼Ð½Ð°Ñ Ð½ÐµÑÐ²Ð½Ð°Ñ ÑÐ¸ÑÑÐµÐ¼Ð°" id="154" name="Google Shape;154;p1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¿Ð¸Ð½Ð½Ð¾Ð¹ Ð¸ Ð³Ð¾Ð»Ð¾Ð²Ð½Ð¾Ð¹ Ð¼Ð¾Ð·Ð³"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757197"/>
            <a:ext cx="55245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>
            <p:ph type="ctrTitle"/>
          </p:nvPr>
        </p:nvSpPr>
        <p:spPr>
          <a:xfrm>
            <a:off x="5999998" y="571450"/>
            <a:ext cx="25704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Спинной и головной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Спинной мозг отвечает за «спинальные» рефлексы и проведение сигналов от и к головному мозгу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7" name="Google Shape;187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336350"/>
            <a:ext cx="9139199" cy="450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0" name="Google Shape;220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1714511"/>
            <a:ext cx="5794866" cy="2857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Структура головного мозга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4857599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Продолговатый мозг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Задний мозг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Средний мозг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Промежуточный мозг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Передний мозг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>
            <p:ph type="ctrTitle"/>
          </p:nvPr>
        </p:nvSpPr>
        <p:spPr>
          <a:xfrm>
            <a:off x="573599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Продолговатый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1. Дыхание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2. Кровообращение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ÑÐ´ÐµÐ»Ñ Ð³Ð¾Ð»Ð¾Ð²Ð½Ð¾Ð³Ð¾ Ð¼Ð¾Ð·Ð³Ð°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39" y="571462"/>
            <a:ext cx="4189060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/>
          <p:nvPr/>
        </p:nvSpPr>
        <p:spPr>
          <a:xfrm>
            <a:off x="4499992" y="4000459"/>
            <a:ext cx="1368152" cy="65952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"/>
            <a:ext cx="5143459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Вегетативное состояние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Мозг умер, но тело продолжает дышать, так как продолговатый мозг всё ещё функционирует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4" name="Google Shape;324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>
            <p:ph type="ctrTitle"/>
          </p:nvPr>
        </p:nvSpPr>
        <p:spPr>
          <a:xfrm>
            <a:off x="573599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Задний мозг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1. Мост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2. Мозжечок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3. Ядра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4. Ретикулярная формация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7" name="Google Shape;357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ÑÐ´ÐµÐ»Ñ Ð³Ð¾Ð»Ð¾Ð²Ð½Ð¾Ð³Ð¾ Ð¼Ð¾Ð·Ð³Ð°"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339" y="571462"/>
            <a:ext cx="4189060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4587779" y="3406925"/>
            <a:ext cx="684076" cy="43893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7416981" y="3485018"/>
            <a:ext cx="960426" cy="43893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