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1f7318f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1f7318f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1f731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1f731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1f7318f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1f7318f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d1f7318f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d1f7318f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d1f7318f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d1f7318f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d1f7318f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d1f7318f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d1f7318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d1f7318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d1f7318fd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d1f7318fd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a6a25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a6a25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d1f7318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d1f7318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d1f7318f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d1f7318f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d1f7318f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d1f7318f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1f7318f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1f7318f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1f7318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1f7318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1f7318f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1f7318f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1f7318f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1f7318f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1f7318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1f7318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8" name="Google Shape;478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5" name="Google Shape;485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UNCOMMITTED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REPEATABLE READ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SERIALIZABLE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2" name="Google Shape;512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19" name="Google Shape;5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Внутренняя реализация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2" name="Google Shape;552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Взаимоблокировка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режимом сохранения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MVCC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Связь MVCC с уровнями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79" name="Google Shape;579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2" name="Google Shape;612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2584988" y="2470475"/>
            <a:ext cx="2371800" cy="62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транзакций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6782600" y="2361400"/>
            <a:ext cx="1381300" cy="8451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2359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4335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режимом сохранения журнала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3" name="Google Shape;623;p27"/>
          <p:cNvSpPr txBox="1"/>
          <p:nvPr>
            <p:ph type="ctrTitle"/>
          </p:nvPr>
        </p:nvSpPr>
        <p:spPr>
          <a:xfrm>
            <a:off x="1142375" y="2735325"/>
            <a:ext cx="68544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0 — сохранение журнала раз в секунду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1 — сохранение после каждой 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 — сохранение журнала раз в секунду и после каждой транзакции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0" name="Google Shape;65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 txBox="1"/>
          <p:nvPr/>
        </p:nvSpPr>
        <p:spPr>
          <a:xfrm>
            <a:off x="1263175" y="1919513"/>
            <a:ext cx="52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innodb_flush_log_at_trx_commit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84" name="Google Shape;68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290797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1590300" y="1808400"/>
            <a:ext cx="56160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2907975" y="2448525"/>
            <a:ext cx="29808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590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588862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7206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92" name="Google Shape;692;p28"/>
          <p:cNvCxnSpPr>
            <a:stCxn id="687" idx="1"/>
            <a:endCxn id="689" idx="2"/>
          </p:cNvCxnSpPr>
          <p:nvPr/>
        </p:nvCxnSpPr>
        <p:spPr>
          <a:xfrm>
            <a:off x="1590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8"/>
          <p:cNvCxnSpPr>
            <a:stCxn id="688" idx="1"/>
            <a:endCxn id="686" idx="2"/>
          </p:cNvCxnSpPr>
          <p:nvPr/>
        </p:nvCxnSpPr>
        <p:spPr>
          <a:xfrm>
            <a:off x="29079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8"/>
          <p:cNvCxnSpPr>
            <a:stCxn id="688" idx="3"/>
            <a:endCxn id="690" idx="2"/>
          </p:cNvCxnSpPr>
          <p:nvPr/>
        </p:nvCxnSpPr>
        <p:spPr>
          <a:xfrm>
            <a:off x="58887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8"/>
          <p:cNvCxnSpPr>
            <a:stCxn id="687" idx="3"/>
            <a:endCxn id="691" idx="2"/>
          </p:cNvCxnSpPr>
          <p:nvPr/>
        </p:nvCxnSpPr>
        <p:spPr>
          <a:xfrm>
            <a:off x="7206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 и 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1" name="Google Shape;701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READ UNCOMMITTED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READ COMMITTED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REPEATABLE READ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SERIALIZABLE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28" name="Google Shape;728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Переменные, временные таблицы и динамические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8" name="Google Shape;768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Пользовательские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Системные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Временные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Динамические запросы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5" name="Google Shape;79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COMMIT и ROLLBACK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Точки сохранения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Режим автозавершения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Принцип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Уровни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системных переменных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2" name="Google Shape;80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GLOBAL — г</a:t>
            </a:r>
            <a:r>
              <a:rPr lang="ru" sz="1600">
                <a:solidFill>
                  <a:srgbClr val="2C2D30"/>
                </a:solidFill>
              </a:rPr>
              <a:t>лобальные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SESSION — с</a:t>
            </a:r>
            <a:r>
              <a:rPr lang="ru" sz="1600">
                <a:solidFill>
                  <a:srgbClr val="2C2D30"/>
                </a:solidFill>
              </a:rPr>
              <a:t>еансовые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03" name="Google Shape;80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9" name="Google Shape;82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Временные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6" name="Google Shape;836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CREATE </a:t>
            </a:r>
            <a:r>
              <a:rPr lang="ru" sz="1600">
                <a:solidFill>
                  <a:srgbClr val="0000FF"/>
                </a:solidFill>
              </a:rPr>
              <a:t>TEMPORARY</a:t>
            </a:r>
            <a:r>
              <a:rPr lang="ru" sz="1600">
                <a:solidFill>
                  <a:srgbClr val="2C2D30"/>
                </a:solidFill>
              </a:rPr>
              <a:t> TABLE table_name (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id SERIAL PRIMARY KEY,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name VARCHAR(255),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...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3" name="Google Shape;84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3" name="Google Shape;863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70" name="Google Shape;8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3" name="Google Shape;903;p3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Вертикальные и горизонтальные 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записей в представление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представлениями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30" name="Google Shape;93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Представление таблицы products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63" name="Google Shape;963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1726950" y="3707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24448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1726950" y="3389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24448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42079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</a:t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2079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1726950" y="4025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24448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42079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9710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</a:t>
            </a: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9710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7890.00</a:t>
            </a: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9710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12700.00</a:t>
            </a: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69796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69796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69796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3112800" y="1784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3830700" y="1784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593800" y="1784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5593800" y="2102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5593800" y="2420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3112800" y="2102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3830700" y="2102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3112800" y="2420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3830700" y="2420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cxnSp>
        <p:nvCxnSpPr>
          <p:cNvPr id="989" name="Google Shape;989;p36"/>
          <p:cNvCxnSpPr>
            <a:stCxn id="967" idx="0"/>
            <a:endCxn id="987" idx="2"/>
          </p:cNvCxnSpPr>
          <p:nvPr/>
        </p:nvCxnSpPr>
        <p:spPr>
          <a:xfrm flipH="1" rot="10800000">
            <a:off x="20859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36"/>
          <p:cNvCxnSpPr>
            <a:stCxn id="968" idx="0"/>
            <a:endCxn id="988" idx="2"/>
          </p:cNvCxnSpPr>
          <p:nvPr/>
        </p:nvCxnSpPr>
        <p:spPr>
          <a:xfrm flipH="1" rot="10800000">
            <a:off x="33264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36"/>
          <p:cNvCxnSpPr>
            <a:stCxn id="977" idx="0"/>
            <a:endCxn id="984" idx="2"/>
          </p:cNvCxnSpPr>
          <p:nvPr/>
        </p:nvCxnSpPr>
        <p:spPr>
          <a:xfrm rot="10800000">
            <a:off x="6098250" y="2738375"/>
            <a:ext cx="13857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Алгоритм формирования конечного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7" name="Google Shape;997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MERGE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TEMPTABLE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UNDEFINED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98" name="Google Shape;998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24" name="Google Shape;1024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1" name="Google Shape;1031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shop и sample </a:t>
            </a:r>
            <a:r>
              <a:rPr lang="ru" sz="1600">
                <a:solidFill>
                  <a:srgbClr val="2C2D30"/>
                </a:solidFill>
              </a:rPr>
              <a:t>присутствуют</a:t>
            </a:r>
            <a:r>
              <a:rPr lang="ru" sz="1600">
                <a:solidFill>
                  <a:srgbClr val="2C2D30"/>
                </a:solidFill>
              </a:rPr>
              <a:t> одни и те же таблицы, учебной базы данных. Переместите запись id = 1 из таблицы shop.users в таблицу sample.users. Используйте транзакции.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представление, которое выводит название name товарной позиции из таблицы products и соответствующее название каталога name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8" name="Google Shape;1058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5" name="Google Shape;1065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с календарным полем created_at. В ней размещены разряженые календарные записи за август 2018 года '2018-08-01', '2016-08-04', '2018-08-16' и 2018-08-17. Составьте запрос, который выводит полный список дат за август, выставляя в соседнем поле значение 1, если дата присутствует в исходном таблице и 0, если она отсутствует.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любая таблица с календарным полем created_at. Создайте запрос, который удаляет устаревшие записи из таблицы, оставляя только 5 самых свежих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6" name="Google Shape;1066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2" name="Google Shape;1072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2" name="Google Shape;1092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9499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332375" y="1069075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320112" y="4246438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7773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7773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2777325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2777325" y="378712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949950" y="440097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263775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091150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5091150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5091150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4861050" y="378382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4164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72438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72438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cxnSp>
        <p:nvCxnSpPr>
          <p:cNvPr id="166" name="Google Shape;166;p15"/>
          <p:cNvCxnSpPr>
            <a:stCxn id="162" idx="2"/>
          </p:cNvCxnSpPr>
          <p:nvPr/>
        </p:nvCxnSpPr>
        <p:spPr>
          <a:xfrm rot="5400000">
            <a:off x="5176200" y="429262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4671103" y="1472175"/>
            <a:ext cx="580225" cy="3253300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8" name="Google Shape;168;p15"/>
          <p:cNvCxnSpPr>
            <a:stCxn id="150" idx="3"/>
            <a:endCxn id="153" idx="0"/>
          </p:cNvCxnSpPr>
          <p:nvPr/>
        </p:nvCxnSpPr>
        <p:spPr>
          <a:xfrm>
            <a:off x="32952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53" idx="2"/>
            <a:endCxn id="154" idx="0"/>
          </p:cNvCxnSpPr>
          <p:nvPr/>
        </p:nvCxnSpPr>
        <p:spPr>
          <a:xfrm>
            <a:off x="32952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54" idx="2"/>
            <a:endCxn id="155" idx="0"/>
          </p:cNvCxnSpPr>
          <p:nvPr/>
        </p:nvCxnSpPr>
        <p:spPr>
          <a:xfrm>
            <a:off x="3295275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55" idx="2"/>
            <a:endCxn id="156" idx="0"/>
          </p:cNvCxnSpPr>
          <p:nvPr/>
        </p:nvCxnSpPr>
        <p:spPr>
          <a:xfrm>
            <a:off x="3295275" y="3545888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5"/>
          <p:cNvCxnSpPr>
            <a:stCxn id="156" idx="2"/>
          </p:cNvCxnSpPr>
          <p:nvPr/>
        </p:nvCxnSpPr>
        <p:spPr>
          <a:xfrm>
            <a:off x="3295275" y="415972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/>
          <p:nvPr/>
        </p:nvCxnSpPr>
        <p:spPr>
          <a:xfrm flipH="1" rot="10800000">
            <a:off x="5154875" y="146317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5"/>
          <p:cNvSpPr txBox="1"/>
          <p:nvPr/>
        </p:nvSpPr>
        <p:spPr>
          <a:xfrm>
            <a:off x="7013725" y="312787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Аппаратный сбой</a:t>
            </a:r>
            <a:endParaRPr/>
          </a:p>
        </p:txBody>
      </p:sp>
      <p:cxnSp>
        <p:nvCxnSpPr>
          <p:cNvPr id="175" name="Google Shape;175;p15"/>
          <p:cNvCxnSpPr/>
          <p:nvPr/>
        </p:nvCxnSpPr>
        <p:spPr>
          <a:xfrm rot="5400000">
            <a:off x="7358875" y="363667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6824975" y="1427650"/>
            <a:ext cx="580225" cy="2642005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7" name="Google Shape;177;p15"/>
          <p:cNvCxnSpPr/>
          <p:nvPr/>
        </p:nvCxnSpPr>
        <p:spPr>
          <a:xfrm flipH="1" rot="10800000">
            <a:off x="7319100" y="14100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58" idx="3"/>
            <a:endCxn id="159" idx="0"/>
          </p:cNvCxnSpPr>
          <p:nvPr/>
        </p:nvCxnSpPr>
        <p:spPr>
          <a:xfrm>
            <a:off x="5609100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59" idx="2"/>
            <a:endCxn id="160" idx="0"/>
          </p:cNvCxnSpPr>
          <p:nvPr/>
        </p:nvCxnSpPr>
        <p:spPr>
          <a:xfrm>
            <a:off x="5609100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0" idx="2"/>
            <a:endCxn id="161" idx="0"/>
          </p:cNvCxnSpPr>
          <p:nvPr/>
        </p:nvCxnSpPr>
        <p:spPr>
          <a:xfrm>
            <a:off x="5609100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>
            <a:stCxn id="161" idx="2"/>
            <a:endCxn id="162" idx="0"/>
          </p:cNvCxnSpPr>
          <p:nvPr/>
        </p:nvCxnSpPr>
        <p:spPr>
          <a:xfrm>
            <a:off x="5609100" y="3545888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>
            <a:stCxn id="163" idx="3"/>
            <a:endCxn id="164" idx="0"/>
          </p:cNvCxnSpPr>
          <p:nvPr/>
        </p:nvCxnSpPr>
        <p:spPr>
          <a:xfrm>
            <a:off x="77617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>
            <a:stCxn id="164" idx="2"/>
            <a:endCxn id="165" idx="0"/>
          </p:cNvCxnSpPr>
          <p:nvPr/>
        </p:nvCxnSpPr>
        <p:spPr>
          <a:xfrm>
            <a:off x="77617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65" idx="2"/>
            <a:endCxn id="174" idx="0"/>
          </p:cNvCxnSpPr>
          <p:nvPr/>
        </p:nvCxnSpPr>
        <p:spPr>
          <a:xfrm>
            <a:off x="7761775" y="2935375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Перемещение денежных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1273963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19645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7667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5000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273963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9645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27667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1273963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19645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27667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273963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19645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7667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</a:t>
            </a:r>
            <a:r>
              <a:rPr lang="ru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273963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19645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27667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</a:t>
            </a:r>
            <a:r>
              <a:rPr lang="ru">
                <a:solidFill>
                  <a:srgbClr val="0000FF"/>
                </a:solidFill>
              </a:rPr>
              <a:t>5000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5570238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08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70630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3</a:t>
            </a:r>
            <a:r>
              <a:rPr lang="ru">
                <a:solidFill>
                  <a:srgbClr val="FF0000"/>
                </a:solidFill>
              </a:rPr>
              <a:t>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5570238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62608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70630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5570238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62608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70630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570238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2608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70630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5570238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2608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70630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27000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112113" y="3034725"/>
            <a:ext cx="915000" cy="37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Перевод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0" name="Google Shape;280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Убедиться, что остаток на счете клиента больше 2000 рублей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Вычесть 2000 рублей со счета клиента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2000 к счету интернет-магазина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Необратимые команды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4" name="Google Shape;314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type="ctrTitle"/>
          </p:nvPr>
        </p:nvSpPr>
        <p:spPr>
          <a:xfrm>
            <a:off x="1066175" y="1714450"/>
            <a:ext cx="34272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7" name="Google Shape;317;p18"/>
          <p:cNvSpPr txBox="1"/>
          <p:nvPr>
            <p:ph type="ctrTitle"/>
          </p:nvPr>
        </p:nvSpPr>
        <p:spPr>
          <a:xfrm>
            <a:off x="5140775" y="1714500"/>
            <a:ext cx="34272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DATABASE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1142400" y="571450"/>
            <a:ext cx="6854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Неявное завершение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49" name="Google Shape;349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>
            <p:ph type="ctrTitle"/>
          </p:nvPr>
        </p:nvSpPr>
        <p:spPr>
          <a:xfrm>
            <a:off x="1218575" y="1714450"/>
            <a:ext cx="3427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BEGIN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2" name="Google Shape;352;p19"/>
          <p:cNvSpPr txBox="1"/>
          <p:nvPr>
            <p:ph type="ctrTitle"/>
          </p:nvPr>
        </p:nvSpPr>
        <p:spPr>
          <a:xfrm>
            <a:off x="5140775" y="1674150"/>
            <a:ext cx="34272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LOAD MASTER 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LOCK TABLES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AUTOCOMMIT=1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START TRANSACTION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Точки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4" name="Google Shape;384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3968925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2351350" y="1060000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2339087" y="4237363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3796300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3796300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3796300" y="37780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3968925" y="439190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282750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6110125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944225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6110125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5880025" y="3774750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cxnSp>
        <p:nvCxnSpPr>
          <p:cNvPr id="398" name="Google Shape;398;p20"/>
          <p:cNvCxnSpPr>
            <a:stCxn id="397" idx="2"/>
          </p:cNvCxnSpPr>
          <p:nvPr/>
        </p:nvCxnSpPr>
        <p:spPr>
          <a:xfrm rot="5400000">
            <a:off x="6195175" y="4283550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0"/>
          <p:cNvSpPr/>
          <p:nvPr/>
        </p:nvSpPr>
        <p:spPr>
          <a:xfrm>
            <a:off x="5690078" y="2762600"/>
            <a:ext cx="480275" cy="1953725"/>
          </a:xfrm>
          <a:custGeom>
            <a:rect b="b" l="l" r="r" t="t"/>
            <a:pathLst>
              <a:path extrusionOk="0" h="78149" w="19211">
                <a:moveTo>
                  <a:pt x="19211" y="78149"/>
                </a:moveTo>
                <a:cubicBezTo>
                  <a:pt x="16848" y="77597"/>
                  <a:pt x="8124" y="78922"/>
                  <a:pt x="5034" y="74839"/>
                </a:cubicBezTo>
                <a:cubicBezTo>
                  <a:pt x="1944" y="70757"/>
                  <a:pt x="1460" y="61672"/>
                  <a:pt x="672" y="53654"/>
                </a:cubicBezTo>
                <a:cubicBezTo>
                  <a:pt x="-115" y="45636"/>
                  <a:pt x="-176" y="34381"/>
                  <a:pt x="309" y="26731"/>
                </a:cubicBezTo>
                <a:cubicBezTo>
                  <a:pt x="794" y="19081"/>
                  <a:pt x="1209" y="12207"/>
                  <a:pt x="3580" y="7752"/>
                </a:cubicBezTo>
                <a:cubicBezTo>
                  <a:pt x="5951" y="3297"/>
                  <a:pt x="12708" y="1292"/>
                  <a:pt x="145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00" name="Google Shape;400;p20"/>
          <p:cNvCxnSpPr>
            <a:stCxn id="386" idx="3"/>
            <a:endCxn id="389" idx="0"/>
          </p:cNvCxnSpPr>
          <p:nvPr/>
        </p:nvCxnSpPr>
        <p:spPr>
          <a:xfrm>
            <a:off x="4314250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0"/>
          <p:cNvCxnSpPr>
            <a:stCxn id="389" idx="2"/>
            <a:endCxn id="402" idx="0"/>
          </p:cNvCxnSpPr>
          <p:nvPr/>
        </p:nvCxnSpPr>
        <p:spPr>
          <a:xfrm>
            <a:off x="4314250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0"/>
          <p:cNvCxnSpPr>
            <a:stCxn id="402" idx="2"/>
            <a:endCxn id="390" idx="0"/>
          </p:cNvCxnSpPr>
          <p:nvPr/>
        </p:nvCxnSpPr>
        <p:spPr>
          <a:xfrm>
            <a:off x="4314250" y="29263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0"/>
          <p:cNvCxnSpPr>
            <a:stCxn id="390" idx="2"/>
            <a:endCxn id="391" idx="0"/>
          </p:cNvCxnSpPr>
          <p:nvPr/>
        </p:nvCxnSpPr>
        <p:spPr>
          <a:xfrm>
            <a:off x="4314250" y="3536813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0"/>
          <p:cNvCxnSpPr>
            <a:stCxn id="391" idx="2"/>
          </p:cNvCxnSpPr>
          <p:nvPr/>
        </p:nvCxnSpPr>
        <p:spPr>
          <a:xfrm>
            <a:off x="4314250" y="4150650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0"/>
          <p:cNvCxnSpPr/>
          <p:nvPr/>
        </p:nvCxnSpPr>
        <p:spPr>
          <a:xfrm flipH="1" rot="10800000">
            <a:off x="6003275" y="27313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0"/>
          <p:cNvCxnSpPr>
            <a:stCxn id="393" idx="3"/>
            <a:endCxn id="394" idx="0"/>
          </p:cNvCxnSpPr>
          <p:nvPr/>
        </p:nvCxnSpPr>
        <p:spPr>
          <a:xfrm>
            <a:off x="6628075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0"/>
          <p:cNvCxnSpPr>
            <a:stCxn id="394" idx="2"/>
            <a:endCxn id="395" idx="0"/>
          </p:cNvCxnSpPr>
          <p:nvPr/>
        </p:nvCxnSpPr>
        <p:spPr>
          <a:xfrm>
            <a:off x="6628075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0"/>
          <p:cNvCxnSpPr>
            <a:stCxn id="395" idx="2"/>
            <a:endCxn id="396" idx="0"/>
          </p:cNvCxnSpPr>
          <p:nvPr/>
        </p:nvCxnSpPr>
        <p:spPr>
          <a:xfrm>
            <a:off x="6628075" y="292630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0"/>
          <p:cNvCxnSpPr>
            <a:stCxn id="396" idx="2"/>
            <a:endCxn id="397" idx="0"/>
          </p:cNvCxnSpPr>
          <p:nvPr/>
        </p:nvCxnSpPr>
        <p:spPr>
          <a:xfrm>
            <a:off x="6628075" y="35368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0"/>
          <p:cNvSpPr txBox="1"/>
          <p:nvPr/>
        </p:nvSpPr>
        <p:spPr>
          <a:xfrm>
            <a:off x="3633313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для точек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17" name="Google Shape;417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SAVEPOINT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ROLLBACK TO SAVEPOINT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44" name="Google Shape;444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