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72;g11195950e01_0_1601" descr=""/>
          <p:cNvPicPr/>
          <p:nvPr/>
        </p:nvPicPr>
        <p:blipFill>
          <a:blip r:embed="rId2"/>
          <a:stretch/>
        </p:blipFill>
        <p:spPr>
          <a:xfrm>
            <a:off x="6770520" y="0"/>
            <a:ext cx="54212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23880" y="1397880"/>
            <a:ext cx="9119520" cy="3402720"/>
          </a:xfrm>
          <a:prstGeom prst="rect">
            <a:avLst/>
          </a:prstGeom>
        </p:spPr>
        <p:txBody>
          <a:bodyPr lIns="0" rIns="122040" tIns="122040" bIns="122040" anchor="b"/>
          <a:p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275;g11195950e01_0_1601" descr=""/>
          <p:cNvPicPr/>
          <p:nvPr/>
        </p:nvPicPr>
        <p:blipFill>
          <a:blip r:embed="rId3"/>
          <a:stretch/>
        </p:blipFill>
        <p:spPr>
          <a:xfrm>
            <a:off x="623880" y="240120"/>
            <a:ext cx="640080" cy="6400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960120"/>
            <a:ext cx="10751760" cy="47952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35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34520" y="266868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334520" y="411840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334520" y="556812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950520" y="266868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950520" y="411840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950520" y="556812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Google Shape;291;g11195950e01_0_1606" descr=""/>
          <p:cNvPicPr/>
          <p:nvPr/>
        </p:nvPicPr>
        <p:blipFill>
          <a:blip r:embed="rId2"/>
          <a:stretch/>
        </p:blipFill>
        <p:spPr>
          <a:xfrm>
            <a:off x="11472120" y="6239880"/>
            <a:ext cx="388440" cy="377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4;g11195950e01_0_1186" descr=""/>
          <p:cNvPicPr/>
          <p:nvPr/>
        </p:nvPicPr>
        <p:blipFill>
          <a:blip r:embed="rId2"/>
          <a:stretch/>
        </p:blipFill>
        <p:spPr>
          <a:xfrm>
            <a:off x="6598800" y="9000"/>
            <a:ext cx="560196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122040" tIns="122040" bIns="122040" anchor="b"/>
          <a:p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108;g11195950e01_0_1186" descr=""/>
          <p:cNvPicPr/>
          <p:nvPr/>
        </p:nvPicPr>
        <p:blipFill>
          <a:blip r:embed="rId3"/>
          <a:stretch/>
        </p:blipFill>
        <p:spPr>
          <a:xfrm>
            <a:off x="11472120" y="6239880"/>
            <a:ext cx="388440" cy="37764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293;g11195950e01_0_1622" descr=""/>
          <p:cNvPicPr/>
          <p:nvPr/>
        </p:nvPicPr>
        <p:blipFill>
          <a:blip r:embed="rId2"/>
          <a:stretch/>
        </p:blipFill>
        <p:spPr>
          <a:xfrm>
            <a:off x="5672160" y="0"/>
            <a:ext cx="6519600" cy="685764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122040" tIns="122040" bIns="122040" anchor="b"/>
          <a:p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297;g11195950e01_0_1622" descr=""/>
          <p:cNvPicPr/>
          <p:nvPr/>
        </p:nvPicPr>
        <p:blipFill>
          <a:blip r:embed="rId3"/>
          <a:stretch/>
        </p:blipFill>
        <p:spPr>
          <a:xfrm>
            <a:off x="11472120" y="6239880"/>
            <a:ext cx="388440" cy="377640"/>
          </a:xfrm>
          <a:prstGeom prst="rect">
            <a:avLst/>
          </a:prstGeom>
          <a:ln>
            <a:noFill/>
          </a:ln>
        </p:spPr>
      </p:pic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23880" y="1397880"/>
            <a:ext cx="10261080" cy="340272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 anchor="b"/>
          <a:p>
            <a:pPr>
              <a:lnSpc>
                <a:spcPct val="100000"/>
              </a:lnSpc>
            </a:pPr>
            <a:r>
              <a:rPr b="0" lang="ru-RU" sz="59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Обработка текста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20000" y="2448000"/>
            <a:ext cx="10751760" cy="239688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 anchor="b"/>
          <a:p>
            <a:pPr>
              <a:lnSpc>
                <a:spcPct val="100000"/>
              </a:lnSpc>
            </a:pPr>
            <a:r>
              <a:rPr b="0" lang="ru-RU" sz="59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Кейсы предобработки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Для анализа текст d удобно разбить на структурные единицы — токены. Обычно это предложения и/или слова;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Разбиение на слова обычно делается по заданным символам или регулярному выражению;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Чаще всего на практике используют пробельные символы.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Токенизация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Кейсы предобработки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96" name="Google Shape;560;g11195950e01_0_1813" descr=""/>
          <p:cNvPicPr/>
          <p:nvPr/>
        </p:nvPicPr>
        <p:blipFill>
          <a:blip r:embed="rId1"/>
          <a:stretch/>
        </p:blipFill>
        <p:spPr>
          <a:xfrm>
            <a:off x="720000" y="3897360"/>
            <a:ext cx="10060200" cy="6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Обычно для унификации текста все слова в нём приводятся к нижнему регистру, а большая часть пунктуации удаляется.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Удаление происходит правилами или регулярными выражениями.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Регистр и пунктуация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Кейсы предобработки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00" name="Google Shape;568;g11195950e01_0_1821" descr=""/>
          <p:cNvPicPr/>
          <p:nvPr/>
        </p:nvPicPr>
        <p:blipFill>
          <a:blip r:embed="rId1"/>
          <a:stretch/>
        </p:blipFill>
        <p:spPr>
          <a:xfrm>
            <a:off x="720000" y="3297960"/>
            <a:ext cx="10003320" cy="10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Часть слов в тексте являются мало информативными, они могут мешать модели и их лучше удалять. К таким словам относятся общеупотребительные (стоп-слова):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Союзы;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Предлоги;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Вводные слова;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Модальные глаголы;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Местоимения.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Фильтрация слов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Кейсы предобработки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Слова в тексте могут иметь различные формы, и это может мешать анализу текста. Тогда применяется один из двух подходов к нормализации текста: 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Лемматизация;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Стемминг.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 u="sng">
                <a:solidFill>
                  <a:srgbClr val="000000"/>
                </a:solidFill>
                <a:uFillTx/>
                <a:latin typeface="IBM Plex Sans"/>
                <a:ea typeface="IBM Plex Sans"/>
              </a:rPr>
              <a:t>Лемматизация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приводит слова к нормальной форме.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 u="sng">
                <a:solidFill>
                  <a:srgbClr val="000000"/>
                </a:solidFill>
                <a:uFillTx/>
                <a:latin typeface="IBM Plex Sans"/>
                <a:ea typeface="IBM Plex Sans"/>
              </a:rPr>
              <a:t>Стемминг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приводит слова к псевдооснове (удаляет окончание и формообразующий суффикс, не удаляет приставки).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Нормализация слов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Кейсы предобработки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Нормализация слов. Примеры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Кейсы предобработки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209" name="Table 3"/>
          <p:cNvGraphicFramePr/>
          <p:nvPr/>
        </p:nvGraphicFramePr>
        <p:xfrm>
          <a:off x="720000" y="1919160"/>
          <a:ext cx="7944120" cy="1587240"/>
        </p:xfrm>
        <a:graphic>
          <a:graphicData uri="http://schemas.openxmlformats.org/drawingml/2006/table">
            <a:tbl>
              <a:tblPr/>
              <a:tblGrid>
                <a:gridCol w="3797280"/>
                <a:gridCol w="4146840"/>
              </a:tblGrid>
              <a:tr h="708840">
                <a:tc>
                  <a:txBody>
                    <a:bodyPr lIns="0" rIns="0" tIns="19080" bIns="0" anchor="ctr"/>
                    <a:p>
                      <a:pPr marL="177840" algn="ctr">
                        <a:lnSpc>
                          <a:spcPct val="100000"/>
                        </a:lnSpc>
                      </a:pPr>
                      <a:r>
                        <a:rPr b="0" lang="ru-RU" sz="1900" spc="-1" strike="noStrike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</a:rPr>
                        <a:t>Стемминг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e3e1ff"/>
                      </a:solidFill>
                    </a:lnL>
                    <a:lnR w="28080">
                      <a:solidFill>
                        <a:srgbClr val="e3e1ff"/>
                      </a:solidFill>
                    </a:lnR>
                    <a:lnT w="28080">
                      <a:solidFill>
                        <a:srgbClr val="e3e1ff"/>
                      </a:solidFill>
                    </a:lnT>
                    <a:lnB w="28080">
                      <a:solidFill>
                        <a:srgbClr val="e3e1ff"/>
                      </a:solidFill>
                    </a:lnB>
                    <a:solidFill>
                      <a:srgbClr val="e3e1ff"/>
                    </a:solidFill>
                  </a:tcPr>
                </a:tc>
                <a:tc>
                  <a:txBody>
                    <a:bodyPr lIns="0" rIns="0" tIns="17640" bIns="0" anchor="ctr"/>
                    <a:p>
                      <a:pPr marL="266760" algn="ctr">
                        <a:lnSpc>
                          <a:spcPct val="100000"/>
                        </a:lnSpc>
                      </a:pPr>
                      <a:r>
                        <a:rPr b="0" lang="ru-RU" sz="1900" spc="-1" strike="noStrike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</a:rPr>
                        <a:t>Лемматизация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e3e1ff"/>
                      </a:solidFill>
                    </a:lnL>
                    <a:lnR w="28080">
                      <a:solidFill>
                        <a:srgbClr val="e3e1ff"/>
                      </a:solidFill>
                    </a:lnR>
                    <a:lnT w="28080">
                      <a:solidFill>
                        <a:srgbClr val="e3e1ff"/>
                      </a:solidFill>
                    </a:lnT>
                    <a:lnB w="28080">
                      <a:solidFill>
                        <a:srgbClr val="e3e1ff"/>
                      </a:solidFill>
                    </a:lnB>
                    <a:solidFill>
                      <a:srgbClr val="e3e1ff"/>
                    </a:solidFill>
                  </a:tcPr>
                </a:tc>
              </a:tr>
              <a:tr h="878400">
                <a:tc>
                  <a:tcPr>
                    <a:lnL w="28080">
                      <a:solidFill>
                        <a:srgbClr val="e3e1ff"/>
                      </a:solidFill>
                    </a:lnL>
                    <a:lnR w="28080">
                      <a:solidFill>
                        <a:srgbClr val="e3e1ff"/>
                      </a:solidFill>
                    </a:lnR>
                    <a:lnT w="28080">
                      <a:solidFill>
                        <a:srgbClr val="e3e1ff"/>
                      </a:solidFill>
                    </a:lnT>
                    <a:lnB w="28080">
                      <a:solidFill>
                        <a:srgbClr val="e3e1ff"/>
                      </a:solidFill>
                    </a:lnB>
                    <a:noFill/>
                  </a:tcPr>
                </a:tc>
                <a:tc>
                  <a:tcPr>
                    <a:lnL w="28080">
                      <a:solidFill>
                        <a:srgbClr val="e3e1ff"/>
                      </a:solidFill>
                    </a:lnL>
                    <a:lnR w="28080">
                      <a:solidFill>
                        <a:srgbClr val="e3e1ff"/>
                      </a:solidFill>
                    </a:lnR>
                    <a:lnT w="28080">
                      <a:solidFill>
                        <a:srgbClr val="e3e1ff"/>
                      </a:solidFill>
                    </a:lnT>
                    <a:lnB w="28080">
                      <a:solidFill>
                        <a:srgbClr val="e3e1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23880" y="2448000"/>
            <a:ext cx="10847520" cy="235260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 anchor="b"/>
          <a:p>
            <a:pPr>
              <a:lnSpc>
                <a:spcPct val="100000"/>
              </a:lnSpc>
            </a:pPr>
            <a:r>
              <a:rPr b="0" lang="ru-RU" sz="59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Ваши вопросы?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23880" y="4800960"/>
            <a:ext cx="7199640" cy="422172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Классические подходы к обработке естественного языка, урок 1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23200" y="1919880"/>
            <a:ext cx="3148200" cy="432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Сферы применения: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Банковские боты;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Колл-центры;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Консультанты;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Боты-рекрутеры;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Анализ контента;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Поиск по базе;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Ассистент;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Проверка документов;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Юридическая помощь;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 многое другое.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Известные кейсы в NLP 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Начало работы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8" name="Google Shape;496;g11195950e01_0_1844" descr=""/>
          <p:cNvPicPr/>
          <p:nvPr/>
        </p:nvPicPr>
        <p:blipFill>
          <a:blip r:embed="rId1"/>
          <a:stretch/>
        </p:blipFill>
        <p:spPr>
          <a:xfrm>
            <a:off x="4288320" y="1919160"/>
            <a:ext cx="3040200" cy="202212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497;g11195950e01_0_1844" descr=""/>
          <p:cNvPicPr/>
          <p:nvPr/>
        </p:nvPicPr>
        <p:blipFill>
          <a:blip r:embed="rId2"/>
          <a:stretch/>
        </p:blipFill>
        <p:spPr>
          <a:xfrm>
            <a:off x="720720" y="1919160"/>
            <a:ext cx="3489120" cy="390132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498;g11195950e01_0_1844" descr=""/>
          <p:cNvPicPr/>
          <p:nvPr/>
        </p:nvPicPr>
        <p:blipFill>
          <a:blip r:embed="rId3"/>
          <a:stretch/>
        </p:blipFill>
        <p:spPr>
          <a:xfrm>
            <a:off x="4288320" y="4034160"/>
            <a:ext cx="3040200" cy="17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История NLP;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ffffff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Почему работать с текстами сложно? 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ffffff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Машинное обучение и NLP;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ffffff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Предобработка текста:</a:t>
            </a:r>
            <a:endParaRPr b="0" lang="ru-RU" sz="1900" spc="-1" strike="noStrike">
              <a:latin typeface="Arial"/>
            </a:endParaRPr>
          </a:p>
          <a:p>
            <a:pPr lvl="1" marL="914400" indent="-37440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Этапы предобработки;</a:t>
            </a:r>
            <a:endParaRPr b="0" lang="ru-RU" sz="1900" spc="-1" strike="noStrike">
              <a:latin typeface="Arial"/>
            </a:endParaRPr>
          </a:p>
          <a:p>
            <a:pPr lvl="1" marL="914400" indent="-367920">
              <a:lnSpc>
                <a:spcPct val="115000"/>
              </a:lnSpc>
              <a:buClr>
                <a:srgbClr val="ffffff"/>
              </a:buClr>
              <a:buFont typeface="IBM Plex Sans"/>
              <a:buChar char="○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Кейсы предобработки;</a:t>
            </a:r>
            <a:endParaRPr b="0" lang="ru-RU" sz="1900" spc="-1" strike="noStrike">
              <a:latin typeface="Arial"/>
            </a:endParaRPr>
          </a:p>
          <a:p>
            <a:pPr lvl="1" marL="914400" indent="-367920">
              <a:lnSpc>
                <a:spcPct val="115000"/>
              </a:lnSpc>
              <a:buClr>
                <a:srgbClr val="ffffff"/>
              </a:buClr>
              <a:buFont typeface="IBM Plex Sans"/>
              <a:buChar char="○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Токенизация;</a:t>
            </a:r>
            <a:endParaRPr b="0" lang="ru-RU" sz="1900" spc="-1" strike="noStrike">
              <a:latin typeface="Arial"/>
            </a:endParaRPr>
          </a:p>
          <a:p>
            <a:pPr lvl="1" marL="914400" indent="-367920">
              <a:lnSpc>
                <a:spcPct val="115000"/>
              </a:lnSpc>
              <a:buClr>
                <a:srgbClr val="ffffff"/>
              </a:buClr>
              <a:buFont typeface="IBM Plex Sans"/>
              <a:buChar char="○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Нормализация слов.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ffffff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Практика.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На этом уроке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505;g11195950e01_0_251" descr=""/>
          <p:cNvPicPr/>
          <p:nvPr/>
        </p:nvPicPr>
        <p:blipFill>
          <a:blip r:embed="rId1"/>
          <a:stretch/>
        </p:blipFill>
        <p:spPr>
          <a:xfrm>
            <a:off x="7243560" y="2639880"/>
            <a:ext cx="2840760" cy="239976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Начало работы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2448000"/>
            <a:ext cx="10751760" cy="239688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 anchor="b"/>
          <a:p>
            <a:pPr>
              <a:lnSpc>
                <a:spcPct val="100000"/>
              </a:lnSpc>
            </a:pPr>
            <a:r>
              <a:rPr b="0" lang="ru-RU" sz="59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История NLP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Почему работать с текстами сложно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История NLP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8" name="Google Shape;518;g11195950e01_0_1856" descr=""/>
          <p:cNvPicPr/>
          <p:nvPr/>
        </p:nvPicPr>
        <p:blipFill>
          <a:blip r:embed="rId1"/>
          <a:stretch/>
        </p:blipFill>
        <p:spPr>
          <a:xfrm rot="21590400">
            <a:off x="724680" y="1930320"/>
            <a:ext cx="5955480" cy="33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Почему работать с текстами сложно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История NLP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81" name="Google Shape;525;g11195950e01_0_1863" descr=""/>
          <p:cNvPicPr/>
          <p:nvPr/>
        </p:nvPicPr>
        <p:blipFill>
          <a:blip r:embed="rId1"/>
          <a:stretch/>
        </p:blipFill>
        <p:spPr>
          <a:xfrm>
            <a:off x="720720" y="1919160"/>
            <a:ext cx="3973320" cy="33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Машинное обучение и NLP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История NLP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84" name="Google Shape;532;g11195950e01_0_1871" descr=""/>
          <p:cNvPicPr/>
          <p:nvPr/>
        </p:nvPicPr>
        <p:blipFill>
          <a:blip r:embed="rId1"/>
          <a:stretch/>
        </p:blipFill>
        <p:spPr>
          <a:xfrm>
            <a:off x="720000" y="1923840"/>
            <a:ext cx="5802840" cy="31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Предположим, что нам дан набор данных D (коллекция), каждый элемент d которого является текстовым документом. Текст — это одна длинная строка из разных символов. До выделения признаков и построения моделей данные надо привести к подходящему виду — это и есть предобработка.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Пример выполнения предобработки текста: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Предобработка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История NLP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88" name="Google Shape;540;g11195950e01_0_1879" descr=""/>
          <p:cNvPicPr/>
          <p:nvPr/>
        </p:nvPicPr>
        <p:blipFill>
          <a:blip r:embed="rId1"/>
          <a:stretch/>
        </p:blipFill>
        <p:spPr>
          <a:xfrm>
            <a:off x="720720" y="3687120"/>
            <a:ext cx="7924320" cy="8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IBM Plex Sans"/>
              <a:buAutoNum type="arabicPeriod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Токенизация;</a:t>
            </a:r>
            <a:endParaRPr b="0" lang="ru-RU" sz="1900" spc="-1" strike="noStrike"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IBM Plex Sans"/>
              <a:buAutoNum type="arabicPeriod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Приведение к нижнему регистру;</a:t>
            </a:r>
            <a:endParaRPr b="0" lang="ru-RU" sz="1900" spc="-1" strike="noStrike"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IBM Plex Sans"/>
              <a:buAutoNum type="arabicPeriod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Удаление пунктуации;</a:t>
            </a:r>
            <a:endParaRPr b="0" lang="ru-RU" sz="1900" spc="-1" strike="noStrike"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IBM Plex Sans"/>
              <a:buAutoNum type="arabicPeriod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Удаление стоп-слов;</a:t>
            </a:r>
            <a:endParaRPr b="0" lang="ru-RU" sz="1900" spc="-1" strike="noStrike"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IBM Plex Sans"/>
              <a:buAutoNum type="arabicPeriod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Фильтры по длине/частоте/соответствию регулярному выражению;</a:t>
            </a:r>
            <a:endParaRPr b="0" lang="ru-RU" sz="1900" spc="-1" strike="noStrike"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IBM Plex Sans"/>
              <a:buAutoNum type="arabicPeriod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Лемматизация/стемминг.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i="1" lang="ru-RU" sz="1900" spc="-1" strike="noStrike" u="sng">
                <a:solidFill>
                  <a:srgbClr val="000000"/>
                </a:solidFill>
                <a:uFillTx/>
                <a:latin typeface="IBM Plex Sans"/>
                <a:ea typeface="IBM Plex Sans"/>
              </a:rPr>
              <a:t>На все этапы надо смотреть через бизнес-задачу: будет ли лучше от этого вашей задаче?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Этапы предобработки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История NLP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2022-04-19T09:00:21Z</dcterms:modified>
  <cp:revision>1</cp:revision>
  <dc:subject/>
  <dc:title/>
</cp:coreProperties>
</file>