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1.gif"/><Relationship Id="rId5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Квантовые технологии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О том, что это такое и куда они приведут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48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Квантовый компьютер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9" name="Google Shape;369;p22"/>
          <p:cNvSpPr txBox="1"/>
          <p:nvPr>
            <p:ph type="ctrTitle"/>
          </p:nvPr>
        </p:nvSpPr>
        <p:spPr>
          <a:xfrm>
            <a:off x="1142375" y="1714450"/>
            <a:ext cx="3427199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Кубит (</a:t>
            </a:r>
            <a:r>
              <a:rPr i="1" lang="ru-RU" sz="1600">
                <a:solidFill>
                  <a:srgbClr val="2C2D30"/>
                </a:solidFill>
              </a:rPr>
              <a:t>квантовый бит</a:t>
            </a:r>
            <a:r>
              <a:rPr lang="ru-RU" sz="1600">
                <a:solidFill>
                  <a:srgbClr val="2C2D30"/>
                </a:solidFill>
              </a:rPr>
              <a:t>) — квантовая единица измерения количества информации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6" name="Google Shape;396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3882589" y="4344592"/>
            <a:ext cx="5256584" cy="78067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ÐÐ°ÑÑÐ¸Ð½ÐºÐ¸ Ð¿Ð¾ Ð·Ð°Ð¿ÑÐ¾ÑÑ ÑÑÐµÑÐ° Ð±Ð»Ð¾ÑÐ°" id="399" name="Google Shape;3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2080" y="1514483"/>
            <a:ext cx="2438400" cy="27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Сцеплённые кубиты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5" name="Google Shape;405;p23"/>
          <p:cNvSpPr txBox="1"/>
          <p:nvPr>
            <p:ph type="ctrTitle"/>
          </p:nvPr>
        </p:nvSpPr>
        <p:spPr>
          <a:xfrm>
            <a:off x="1142375" y="1714450"/>
            <a:ext cx="6854400" cy="5715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1910" l="0" r="0" t="-42551"/>
            </a:stretch>
          </a:blip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32" name="Google Shape;432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1142375" y="2285950"/>
            <a:ext cx="6854400" cy="5715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0846" l="0" r="0" t="-436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5" name="Google Shape;435;p23"/>
          <p:cNvSpPr txBox="1"/>
          <p:nvPr/>
        </p:nvSpPr>
        <p:spPr>
          <a:xfrm>
            <a:off x="1142375" y="2861651"/>
            <a:ext cx="6854400" cy="57156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81910" l="0" r="0" t="-425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6" name="Google Shape;436;p23"/>
          <p:cNvSpPr txBox="1"/>
          <p:nvPr/>
        </p:nvSpPr>
        <p:spPr>
          <a:xfrm>
            <a:off x="1142375" y="3428949"/>
            <a:ext cx="6854400" cy="57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Система из N сцеплённых кубитов имеет 2</a:t>
            </a:r>
            <a:r>
              <a:rPr b="0" baseline="3000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состояний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Сравнение с традиционными вычислениями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8" name="Google Shape;468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24"/>
          <p:cNvGrpSpPr/>
          <p:nvPr/>
        </p:nvGrpSpPr>
        <p:grpSpPr>
          <a:xfrm>
            <a:off x="1147744" y="1714512"/>
            <a:ext cx="6848508" cy="2769434"/>
            <a:chOff x="2945" y="0"/>
            <a:chExt cx="6848508" cy="2769434"/>
          </a:xfrm>
        </p:grpSpPr>
        <p:sp>
          <p:nvSpPr>
            <p:cNvPr id="471" name="Google Shape;471;p24"/>
            <p:cNvSpPr/>
            <p:nvPr/>
          </p:nvSpPr>
          <p:spPr>
            <a:xfrm>
              <a:off x="2945" y="0"/>
              <a:ext cx="3373649" cy="2769434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 txBox="1"/>
            <p:nvPr/>
          </p:nvSpPr>
          <p:spPr>
            <a:xfrm>
              <a:off x="2945" y="1107773"/>
              <a:ext cx="3373649" cy="1107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Обычно последовательные вычисления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1228659" y="166166"/>
              <a:ext cx="922221" cy="922221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-18999" r="-18999" t="0"/>
              </a:stretch>
            </a:blip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3477804" y="0"/>
              <a:ext cx="3373649" cy="2769434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 txBox="1"/>
            <p:nvPr/>
          </p:nvSpPr>
          <p:spPr>
            <a:xfrm>
              <a:off x="3477804" y="1107773"/>
              <a:ext cx="3373649" cy="1107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Значение функции вычисляется одновременно на всей области определения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4703518" y="166166"/>
              <a:ext cx="922221" cy="922221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-35998" r="-35996" t="0"/>
              </a:stretch>
            </a:blip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74175" y="2215547"/>
              <a:ext cx="6306047" cy="41541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3B3B3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4"/>
          <p:cNvSpPr txBox="1"/>
          <p:nvPr/>
        </p:nvSpPr>
        <p:spPr>
          <a:xfrm>
            <a:off x="1142372" y="4514921"/>
            <a:ext cx="3393623" cy="59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Традиционные</a:t>
            </a:r>
            <a:endParaRPr b="0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4608004" y="4514921"/>
            <a:ext cx="3391194" cy="59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Квантовые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Пример квантового компьютера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 txBox="1"/>
          <p:nvPr>
            <p:ph type="ctrTitle"/>
          </p:nvPr>
        </p:nvSpPr>
        <p:spPr>
          <a:xfrm>
            <a:off x="4571999" y="1714450"/>
            <a:ext cx="3424776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Уже сегодня есть прототипы, содержащие примерно 50 кубитов (IBM), но пока неизвестно, сцеплённые они или нет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12" name="Google Shape;512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ºÐ²Ð°Ð½ÑÐ¾Ð²ÑÐ¹ ÐºÐ¾Ð¼Ð¿ÑÑÑÐµÑ ibm" id="514" name="Google Shape;51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1978739"/>
            <a:ext cx="3903423" cy="232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19" name="Google Shape;5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46" name="Google Shape;546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7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79" name="Google Shape;579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Нанотехнологии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Наноботы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Наноподача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Квантовые технологии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Квантовая сенсорика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Квантовая передача информации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Квантовый компьютер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Квантовые вычисления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uzzup.ru/wp-content/uploads/2015/10/Lazeryi.jpg"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0909" y="2074680"/>
            <a:ext cx="3796785" cy="2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Квантовая сенсорика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1142375" y="1714450"/>
            <a:ext cx="3427199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Позволит существенно повысить точность и разрешение измерений, а также сделать многие измерения неинвазивными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1" name="Google Shape;151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атомные часы" id="153" name="Google Shape;15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612" y="1857384"/>
            <a:ext cx="4018361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4569574" y="4429135"/>
            <a:ext cx="3998399" cy="714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Пример: квантовые часы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квантовый спутник"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345" y="1941925"/>
            <a:ext cx="4118858" cy="240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Квантовая передача информации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" name="Google Shape;161;p16"/>
          <p:cNvSpPr txBox="1"/>
          <p:nvPr>
            <p:ph type="ctrTitle"/>
          </p:nvPr>
        </p:nvSpPr>
        <p:spPr>
          <a:xfrm>
            <a:off x="1142375" y="1714450"/>
            <a:ext cx="3427199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Уже существуют квантовые каналы связи, при использовании которых сама квантовая природа реальности защищает обмен ключами от атак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8" name="Google Shape;188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4139952" y="4429135"/>
            <a:ext cx="4896544" cy="714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Китае осуществлена передача данных со спутника по квантовому каналу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2" name="Google Shape;222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4" name="Google Shape;254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´ÑÑÐºÐ¸Ð½ ÑÐ¸ÑÑÑ Ð¸ ÐºÐ²ÐµÑÑÑ" id="256" name="Google Shape;25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571512"/>
            <a:ext cx="2564422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Ð Ð¾Ð¼Ð°Ð½ ÐÑÑÐºÐ¸Ð½ - ÐÑÐ¸Ð¿ÑÐ¾Ð³ÑÐ°ÑÐ¸ÑÐµÑÐºÐ¸Ðµ Ð¿ÑÐ¸ÐºÐ»ÑÑÐµÐ½Ð¸Ñ. Ð¢Ð°Ð¸Ð½ÑÑÐ²ÐµÐ½Ð½ÑÐµ ÑÐ¸ÑÑÑ Ð¸ Ð¼Ð°ÑÐµÐ¼Ð°ÑÐ¸ÑÐµÑÐºÐ¸Ðµ Ð·Ð°Ð´Ð°ÑÐ¸ Ð¾Ð±Ð»Ð¾Ð¶ÐºÐ° ÐºÐ½Ð¸Ð³Ð¸" id="257" name="Google Shape;257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¾Ð¼Ð°Ð½ ÐÑÑÐºÐ¸Ð½ - ÐÑÐ¸Ð¿ÑÐ¾Ð³ÑÐ°ÑÐ¸ÑÐµÑÐºÐ¸Ðµ Ð¿ÑÐ¸ÐºÐ»ÑÑÐµÐ½Ð¸Ñ. Ð¢Ð°Ð¸Ð½ÑÑÐ²ÐµÐ½Ð½ÑÐµ ÑÐ¸ÑÑÑ Ð¸ Ð¼Ð°ÑÐµÐ¼Ð°ÑÐ¸ÑÐµÑÐºÐ¸Ðµ Ð·Ð°Ð´Ð°ÑÐ¸ Ð¾Ð±Ð»Ð¾Ð¶ÐºÐ° ÐºÐ½Ð¸Ð³Ð¸" id="258" name="Google Shape;25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3810" y="571513"/>
            <a:ext cx="2588550" cy="400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Квантовые вычисления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4" name="Google Shape;264;p19"/>
          <p:cNvSpPr txBox="1"/>
          <p:nvPr>
            <p:ph type="ctrTitle"/>
          </p:nvPr>
        </p:nvSpPr>
        <p:spPr>
          <a:xfrm>
            <a:off x="1142375" y="1714450"/>
            <a:ext cx="7425598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Позволяют решать некоторые задачи более эффективно по сравнению с «традиционной» вычислительной моделью.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91" name="Google Shape;291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алгоритм дойча схема" id="293" name="Google Shape;2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915" y="2571750"/>
            <a:ext cx="6104058" cy="17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/>
          <p:nvPr/>
        </p:nvSpPr>
        <p:spPr>
          <a:xfrm>
            <a:off x="1999174" y="4429135"/>
            <a:ext cx="7037322" cy="714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 Дойча первым показал квантовое превосходство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5" name="Google Shape;325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571173" y="3358537"/>
            <a:ext cx="7996799" cy="7143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0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Картинки по запросу алгоритм гровера схема" id="328" name="Google Shape;32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173" y="1072537"/>
            <a:ext cx="7996800" cy="206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ctrTitle"/>
          </p:nvPr>
        </p:nvSpPr>
        <p:spPr>
          <a:xfrm>
            <a:off x="4571998" y="571500"/>
            <a:ext cx="399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А вот ещё книга для тех, кто хочет погрузиться с головой</a:t>
            </a:r>
            <a:endParaRPr sz="2400">
              <a:solidFill>
                <a:srgbClr val="4C5D6E"/>
              </a:solidFill>
            </a:endParaRPr>
          </a:p>
        </p:txBody>
      </p:sp>
      <p:sp>
        <p:nvSpPr>
          <p:cNvPr id="334" name="Google Shape;334;p21"/>
          <p:cNvSpPr txBox="1"/>
          <p:nvPr>
            <p:ph type="ctrTitle"/>
          </p:nvPr>
        </p:nvSpPr>
        <p:spPr>
          <a:xfrm>
            <a:off x="4571999" y="1714450"/>
            <a:ext cx="3424776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Книга «Квантовые вычис-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ления и функциональное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программирование»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Курс «Квантовые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технологии» в Телешколе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61" name="Google Shape;361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Квантовые вычисления и функциональное программирование" id="363" name="Google Shape;3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799" y="571511"/>
            <a:ext cx="2733261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