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90840" y="6410520"/>
            <a:ext cx="1080972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0840" y="1699920"/>
            <a:ext cx="10778760" cy="3172320"/>
          </a:xfrm>
          <a:prstGeom prst="rect">
            <a:avLst/>
          </a:prstGeom>
        </p:spPr>
        <p:txBody>
          <a:bodyPr anchor="b"/>
          <a:p>
            <a:r>
              <a:rPr b="0" lang="ru-RU" sz="7200" spc="-1" strike="noStrike">
                <a:solidFill>
                  <a:srgbClr val="000000"/>
                </a:solidFill>
                <a:latin typeface="Arial"/>
              </a:rPr>
              <a:t>Для правки текста </a:t>
            </a:r>
            <a:r>
              <a:rPr b="0" lang="ru-RU" sz="7200" spc="-1" strike="noStrike">
                <a:solidFill>
                  <a:srgbClr val="000000"/>
                </a:solidFill>
                <a:latin typeface="Arial"/>
              </a:rPr>
              <a:t>заглавия щёлкните </a:t>
            </a:r>
            <a:r>
              <a:rPr b="0" lang="ru-RU" sz="72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12;p25" descr=""/>
          <p:cNvPicPr/>
          <p:nvPr/>
        </p:nvPicPr>
        <p:blipFill>
          <a:blip r:embed="rId3"/>
          <a:stretch/>
        </p:blipFill>
        <p:spPr>
          <a:xfrm>
            <a:off x="789480" y="745200"/>
            <a:ext cx="2769480" cy="5032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2;p28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pic>
        <p:nvPicPr>
          <p:cNvPr id="40" name="Google Shape;23;p28" descr=""/>
          <p:cNvPicPr/>
          <p:nvPr/>
        </p:nvPicPr>
        <p:blipFill>
          <a:blip r:embed="rId3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 flipH="1">
            <a:off x="6095880" y="0"/>
            <a:ext cx="6095520" cy="685764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788520" y="692280"/>
            <a:ext cx="4680720" cy="54111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690840" y="692280"/>
            <a:ext cx="4680720" cy="541116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e32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691200" y="692280"/>
            <a:ext cx="10778400" cy="54111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oogle Shape;29;p29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e32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90840" y="692280"/>
            <a:ext cx="10809720" cy="5425920"/>
          </a:xfrm>
          <a:prstGeom prst="rect">
            <a:avLst/>
          </a:prstGeom>
        </p:spPr>
        <p:txBody>
          <a:bodyPr/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43;p33" descr=""/>
          <p:cNvPicPr/>
          <p:nvPr/>
        </p:nvPicPr>
        <p:blipFill>
          <a:blip r:embed="rId2"/>
          <a:stretch/>
        </p:blipFill>
        <p:spPr>
          <a:xfrm>
            <a:off x="775440" y="6118200"/>
            <a:ext cx="1206360" cy="218880"/>
          </a:xfrm>
          <a:prstGeom prst="rect">
            <a:avLst/>
          </a:prstGeom>
          <a:ln>
            <a:noFill/>
          </a:ln>
        </p:spPr>
      </p:pic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90840" y="1699920"/>
            <a:ext cx="10778760" cy="3172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ru-RU" sz="7200" spc="-1" strike="noStrike">
                <a:solidFill>
                  <a:srgbClr val="000000"/>
                </a:solidFill>
                <a:latin typeface="IBM Plex Sans SemiBold"/>
                <a:ea typeface="IBM Plex Sans SemiBold"/>
              </a:rPr>
              <a:t>Векторизация текстов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90840" y="5095440"/>
            <a:ext cx="10778760" cy="925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Классические подходы к обработке естественного языка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Эмбединги слов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309;ga9b648e62c_0_66" descr=""/>
          <p:cNvPicPr/>
          <p:nvPr/>
        </p:nvPicPr>
        <p:blipFill>
          <a:blip r:embed="rId1"/>
          <a:stretch/>
        </p:blipFill>
        <p:spPr>
          <a:xfrm>
            <a:off x="2854440" y="1391040"/>
            <a:ext cx="6451200" cy="462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Эмбединги слов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315;ga9b648e62c_0_72" descr=""/>
          <p:cNvPicPr/>
          <p:nvPr/>
        </p:nvPicPr>
        <p:blipFill>
          <a:blip r:embed="rId1"/>
          <a:stretch/>
        </p:blipFill>
        <p:spPr>
          <a:xfrm>
            <a:off x="2183760" y="1481760"/>
            <a:ext cx="7792920" cy="46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Эмбединги слов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321;ga9b648e62c_0_78" descr=""/>
          <p:cNvPicPr/>
          <p:nvPr/>
        </p:nvPicPr>
        <p:blipFill>
          <a:blip r:embed="rId1"/>
          <a:stretch/>
        </p:blipFill>
        <p:spPr>
          <a:xfrm>
            <a:off x="2007720" y="1611360"/>
            <a:ext cx="8145360" cy="4353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Эмбединги слов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327;ga9b648e62c_0_84" descr=""/>
          <p:cNvPicPr/>
          <p:nvPr/>
        </p:nvPicPr>
        <p:blipFill>
          <a:blip r:embed="rId1"/>
          <a:stretch/>
        </p:blipFill>
        <p:spPr>
          <a:xfrm>
            <a:off x="1850400" y="1329120"/>
            <a:ext cx="8491320" cy="477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332;p22" descr=""/>
          <p:cNvPicPr/>
          <p:nvPr/>
        </p:nvPicPr>
        <p:blipFill>
          <a:blip r:embed="rId1"/>
          <a:stretch/>
        </p:blipFill>
        <p:spPr>
          <a:xfrm>
            <a:off x="4822560" y="0"/>
            <a:ext cx="7368840" cy="6857640"/>
          </a:xfrm>
          <a:prstGeom prst="rect">
            <a:avLst/>
          </a:prstGeom>
          <a:ln>
            <a:noFill/>
          </a:ln>
        </p:spPr>
      </p:pic>
      <p:sp>
        <p:nvSpPr>
          <p:cNvPr id="184" name="TextShape 1"/>
          <p:cNvSpPr txBox="1"/>
          <p:nvPr/>
        </p:nvSpPr>
        <p:spPr>
          <a:xfrm>
            <a:off x="690840" y="692280"/>
            <a:ext cx="10809720" cy="542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Спасибо!</a:t>
            </a:r>
            <a:br/>
            <a:r>
              <a:rPr b="1" lang="ru-RU" sz="4400" spc="-1" strike="noStrike">
                <a:solidFill>
                  <a:srgbClr val="b187ff"/>
                </a:solidFill>
                <a:latin typeface="IBM Plex Sans"/>
                <a:ea typeface="IBM Plex Sans"/>
              </a:rPr>
              <a:t>Каждый день</a:t>
            </a:r>
            <a:br/>
            <a:r>
              <a:rPr b="1" lang="ru-RU" sz="4400" spc="-1" strike="noStrike">
                <a:solidFill>
                  <a:srgbClr val="b187ff"/>
                </a:solidFill>
                <a:latin typeface="IBM Plex Sans"/>
                <a:ea typeface="IBM Plex Sans"/>
              </a:rPr>
              <a:t>вы становитесь</a:t>
            </a:r>
            <a:br/>
            <a:r>
              <a:rPr b="1" lang="ru-RU" sz="4400" spc="-1" strike="noStrike">
                <a:solidFill>
                  <a:srgbClr val="b187ff"/>
                </a:solidFill>
                <a:latin typeface="IBM Plex Sans"/>
                <a:ea typeface="IBM Plex Sans"/>
              </a:rPr>
              <a:t>лучше :)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788520" y="692280"/>
            <a:ext cx="468072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36792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IBM Plex Sans"/>
              <a:buAutoNum type="arabicPeriod"/>
            </a:pPr>
            <a:r>
              <a:rPr b="0" lang="ru-RU" sz="22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Векторизация текстов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ffffff"/>
              </a:buClr>
              <a:buFont typeface="IBM Plex Sans"/>
              <a:buAutoNum type="arabicPeriod"/>
            </a:pPr>
            <a:r>
              <a:rPr b="0" lang="ru-RU" sz="22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BoW (CountVectorizer)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ffffff"/>
              </a:buClr>
              <a:buFont typeface="IBM Plex Sans"/>
              <a:buAutoNum type="arabicPeriod"/>
            </a:pPr>
            <a:r>
              <a:rPr b="0" lang="ru-RU" sz="22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TF-IDF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ffffff"/>
              </a:buClr>
              <a:buFont typeface="IBM Plex Sans"/>
              <a:buAutoNum type="arabicPeriod"/>
            </a:pPr>
            <a:r>
              <a:rPr b="0" lang="ru-RU" sz="22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PMI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ffffff"/>
              </a:buClr>
              <a:buFont typeface="IBM Plex Sans"/>
              <a:buAutoNum type="arabicPeriod"/>
            </a:pPr>
            <a:r>
              <a:rPr b="0" lang="ru-RU" sz="22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Эмбединги слов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7920">
              <a:lnSpc>
                <a:spcPct val="150000"/>
              </a:lnSpc>
              <a:buClr>
                <a:srgbClr val="ffffff"/>
              </a:buClr>
              <a:buFont typeface="IBM Plex Sans"/>
              <a:buAutoNum type="arabicPeriod"/>
            </a:pPr>
            <a:r>
              <a:rPr b="0" lang="ru-RU" sz="22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Практика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90840" y="692280"/>
            <a:ext cx="468072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IBM Plex Sans"/>
                <a:ea typeface="IBM Plex Sans"/>
              </a:rPr>
              <a:t>Что будет на уроке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Мешок слов BoW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Базовыми элементами текста являются слова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Используется информация только о наличии/отсутствии слова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268;p6" descr=""/>
          <p:cNvPicPr/>
          <p:nvPr/>
        </p:nvPicPr>
        <p:blipFill>
          <a:blip r:embed="rId1"/>
          <a:stretch/>
        </p:blipFill>
        <p:spPr>
          <a:xfrm>
            <a:off x="1681200" y="3387600"/>
            <a:ext cx="8829360" cy="25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Мешок слов CountVectorizer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Слова могут встречаться много раз в тексте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Будем учитывать частоту встречания слова в тексте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Google Shape;274;ga9b648e62c_0_6" descr=""/>
          <p:cNvPicPr/>
          <p:nvPr/>
        </p:nvPicPr>
        <p:blipFill>
          <a:blip r:embed="rId1"/>
          <a:stretch/>
        </p:blipFill>
        <p:spPr>
          <a:xfrm>
            <a:off x="1284840" y="3078720"/>
            <a:ext cx="9622440" cy="279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Мешок слов TF-IDF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Слова имеют разную значимость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Будем сглаживать веса слов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280;ga9b648e62c_0_38" descr=""/>
          <p:cNvPicPr/>
          <p:nvPr/>
        </p:nvPicPr>
        <p:blipFill>
          <a:blip r:embed="rId1"/>
          <a:stretch/>
        </p:blipFill>
        <p:spPr>
          <a:xfrm>
            <a:off x="2076480" y="3007800"/>
            <a:ext cx="8038800" cy="301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Мешок слов TF-IDF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Признаки TF-IDF часто используются на практике и показывают хорошие результаты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Упускаем информацию о порядке слов в текстах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Важно при обработке устойчивых сочетаний слов (коллокации, словарные N-граммы)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Пример “глубокая нейронная сеть”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Выделяем коллокации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Обозначаем каждый из них отдельным токеном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080">
              <a:lnSpc>
                <a:spcPct val="100000"/>
              </a:lnSpc>
              <a:buClr>
                <a:srgbClr val="ffffff"/>
              </a:buClr>
              <a:buFont typeface="IBM Plex Sans"/>
              <a:buChar char="●"/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Получаем для них матрицу (bow/tf-idf)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Pointwise Mutual Information (PMI)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Для оценки совместной встречаемости слов используют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91;ga9b648e62c_0_49" descr=""/>
          <p:cNvPicPr/>
          <p:nvPr/>
        </p:nvPicPr>
        <p:blipFill>
          <a:blip r:embed="rId1"/>
          <a:stretch/>
        </p:blipFill>
        <p:spPr>
          <a:xfrm>
            <a:off x="1931040" y="2664000"/>
            <a:ext cx="832932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Эмбединги слов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297;ga9b648e62c_0_54" descr=""/>
          <p:cNvPicPr/>
          <p:nvPr/>
        </p:nvPicPr>
        <p:blipFill>
          <a:blip r:embed="rId1"/>
          <a:stretch/>
        </p:blipFill>
        <p:spPr>
          <a:xfrm>
            <a:off x="1032120" y="1972440"/>
            <a:ext cx="10096200" cy="359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91200" y="692280"/>
            <a:ext cx="10778400" cy="541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ffffff"/>
                </a:solidFill>
                <a:latin typeface="IBM Plex Sans"/>
                <a:ea typeface="IBM Plex Sans"/>
              </a:rPr>
              <a:t>Эмбединги слов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303;ga9b648e62c_0_60" descr=""/>
          <p:cNvPicPr/>
          <p:nvPr/>
        </p:nvPicPr>
        <p:blipFill>
          <a:blip r:embed="rId1"/>
          <a:stretch/>
        </p:blipFill>
        <p:spPr>
          <a:xfrm>
            <a:off x="1946160" y="1332000"/>
            <a:ext cx="8267760" cy="468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2022-04-19T09:41:50Z</dcterms:modified>
  <cp:revision>1</cp:revision>
  <dc:subject/>
  <dc:title/>
</cp:coreProperties>
</file>