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ndrey Shestakoff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8-05-14T19:50:53.125">
    <p:pos x="6000" y="0"/>
    <p:text>Ок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4" name="Google Shape;7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000">
                <a:solidFill>
                  <a:srgbClr val="4C5D6E"/>
                </a:solidFill>
              </a:rPr>
              <a:t>Обработка естественного языка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О понимании ИИ-системами смысла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2000">
                <a:solidFill>
                  <a:srgbClr val="4C5D6E"/>
                </a:solidFill>
              </a:rPr>
              <a:t>Урок 26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Задачи лингвистического процессора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88" name="Google Shape;388;p2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Выявление и исправление ошибок во входной фразе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Токенизация входной фразы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Морфологический анализ каждого токена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Синтаксический анализ всего сообщения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Семантический анализ всего сообщения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15" name="Google Shape;415;p2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421" name="Google Shape;4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52" y="-12"/>
            <a:ext cx="9142950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48" name="Google Shape;448;p23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3"/>
          <p:cNvSpPr txBox="1"/>
          <p:nvPr/>
        </p:nvSpPr>
        <p:spPr>
          <a:xfrm>
            <a:off x="3246666" y="833520"/>
            <a:ext cx="20794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Time flies like arrow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3"/>
          <p:cNvSpPr txBox="1"/>
          <p:nvPr/>
        </p:nvSpPr>
        <p:spPr>
          <a:xfrm>
            <a:off x="3246665" y="3444554"/>
            <a:ext cx="207946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Временные мухи любят стрелу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456" name="Google Shape;4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12"/>
            <a:ext cx="9139199" cy="5148417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83" name="Google Shape;483;p2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Общение ИИ-системы со средой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5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5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5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5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5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5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5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5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5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5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5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5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5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5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5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5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16" name="Google Shape;516;p2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571173" y="2014391"/>
            <a:ext cx="2203057" cy="2203057"/>
          </a:xfrm>
          <a:prstGeom prst="ellipse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Лингвисти-ческий процессор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5"/>
          <p:cNvSpPr/>
          <p:nvPr/>
        </p:nvSpPr>
        <p:spPr>
          <a:xfrm>
            <a:off x="3282121" y="2539754"/>
            <a:ext cx="2574905" cy="115233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Варианты смыслов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5"/>
          <p:cNvSpPr/>
          <p:nvPr/>
        </p:nvSpPr>
        <p:spPr>
          <a:xfrm>
            <a:off x="6364916" y="2014391"/>
            <a:ext cx="2203057" cy="2203057"/>
          </a:xfrm>
          <a:prstGeom prst="ellipse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Выбор варианта смысла</a:t>
            </a:r>
            <a:endParaRPr b="1" i="1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Общение ИИ-системы со средой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6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6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6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6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6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6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6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6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6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6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6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6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6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6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6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6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52" name="Google Shape;552;p2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6"/>
          <p:cNvSpPr/>
          <p:nvPr/>
        </p:nvSpPr>
        <p:spPr>
          <a:xfrm>
            <a:off x="571173" y="2014391"/>
            <a:ext cx="2203057" cy="2203057"/>
          </a:xfrm>
          <a:prstGeom prst="ellipse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Выбор варианта смысла</a:t>
            </a:r>
            <a:endParaRPr/>
          </a:p>
        </p:txBody>
      </p:sp>
      <p:sp>
        <p:nvSpPr>
          <p:cNvPr id="555" name="Google Shape;555;p26"/>
          <p:cNvSpPr/>
          <p:nvPr/>
        </p:nvSpPr>
        <p:spPr>
          <a:xfrm>
            <a:off x="3282121" y="2539754"/>
            <a:ext cx="2574905" cy="115233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Смысл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6"/>
          <p:cNvSpPr/>
          <p:nvPr/>
        </p:nvSpPr>
        <p:spPr>
          <a:xfrm>
            <a:off x="6364916" y="2014391"/>
            <a:ext cx="2203057" cy="2203057"/>
          </a:xfrm>
          <a:prstGeom prst="ellipse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Генерация текста ответа</a:t>
            </a:r>
            <a:endParaRPr b="1" i="1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Общение ИИ-системы со средой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88" name="Google Shape;588;p2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571173" y="2014391"/>
            <a:ext cx="2203057" cy="2203057"/>
          </a:xfrm>
          <a:prstGeom prst="ellipse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Генерация текста ответа</a:t>
            </a: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3282121" y="2539754"/>
            <a:ext cx="2574905" cy="115233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6364916" y="2014391"/>
            <a:ext cx="2203057" cy="2203057"/>
          </a:xfrm>
          <a:prstGeom prst="ellipse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Перевод ответа в среду</a:t>
            </a:r>
            <a:endParaRPr b="1" i="1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8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Общая схема взаимодействия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98" name="Google Shape;598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24" name="Google Shape;624;p2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7" name="Google Shape;62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3648" y="1285886"/>
            <a:ext cx="6475067" cy="366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Направления разработок в области обработки ЕЯ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33" name="Google Shape;633;p2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Символьная обработка и формальные грамматики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Статистическая обработка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Нейросетевая обработка с поиском и сопоставлением в пространствах подобия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34" name="Google Shape;634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60" name="Google Shape;660;p2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666" name="Google Shape;6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1"/>
            <a:ext cx="9139199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93" name="Google Shape;693;p3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Ð°ÑÑÑÐ½" id="699" name="Google Shape;6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26" name="Google Shape;726;p31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4" name="Google Shape;114;p1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116" name="Google Shape;11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7" y="0"/>
            <a:ext cx="91391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Области использования обработки естественного языка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33" name="Google Shape;733;p3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Машинный перевод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Неформальные запросы к базам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Естественно-языковые интерфейсы к ИИ-системам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734" name="Google Shape;734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60" name="Google Shape;760;p3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3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67" name="Google Shape;767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93" name="Google Shape;793;p33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3"/>
          <p:cNvSpPr txBox="1"/>
          <p:nvPr/>
        </p:nvSpPr>
        <p:spPr>
          <a:xfrm>
            <a:off x="1145458" y="571511"/>
            <a:ext cx="74256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Чат-боты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Разговорные интерфейсы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Обработка естественного языка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" name="Google Shape;122;p15"/>
          <p:cNvSpPr txBox="1"/>
          <p:nvPr>
            <p:ph type="ctrTitle"/>
          </p:nvPr>
        </p:nvSpPr>
        <p:spPr>
          <a:xfrm>
            <a:off x="5868144" y="1714511"/>
            <a:ext cx="2699831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Математика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Лингвистика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Инженерные науки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natural language processing" id="151" name="Google Shape;15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3" y="2000260"/>
            <a:ext cx="5009392" cy="2239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16"/>
          <p:cNvGrpSpPr/>
          <p:nvPr/>
        </p:nvGrpSpPr>
        <p:grpSpPr>
          <a:xfrm>
            <a:off x="577113" y="1748562"/>
            <a:ext cx="7989770" cy="2823438"/>
            <a:chOff x="3514" y="0"/>
            <a:chExt cx="7989770" cy="2823438"/>
          </a:xfrm>
        </p:grpSpPr>
        <p:sp>
          <p:nvSpPr>
            <p:cNvPr id="185" name="Google Shape;185;p16"/>
            <p:cNvSpPr/>
            <p:nvPr/>
          </p:nvSpPr>
          <p:spPr>
            <a:xfrm>
              <a:off x="599759" y="0"/>
              <a:ext cx="6797279" cy="282343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3514" y="847031"/>
              <a:ext cx="1536494" cy="112937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 txBox="1"/>
            <p:nvPr/>
          </p:nvSpPr>
          <p:spPr>
            <a:xfrm>
              <a:off x="58646" y="902163"/>
              <a:ext cx="1426230" cy="1019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Восприятие запроса на естественном языке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1616833" y="847031"/>
              <a:ext cx="1536494" cy="112937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 txBox="1"/>
            <p:nvPr/>
          </p:nvSpPr>
          <p:spPr>
            <a:xfrm>
              <a:off x="1671965" y="902163"/>
              <a:ext cx="1426230" cy="1019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Анализ запроса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230152" y="847031"/>
              <a:ext cx="1536494" cy="112937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 txBox="1"/>
            <p:nvPr/>
          </p:nvSpPr>
          <p:spPr>
            <a:xfrm>
              <a:off x="3285284" y="902163"/>
              <a:ext cx="1426230" cy="1019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«Понимание» смысла запроса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4843471" y="847031"/>
              <a:ext cx="1536494" cy="112937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 txBox="1"/>
            <p:nvPr/>
          </p:nvSpPr>
          <p:spPr>
            <a:xfrm>
              <a:off x="4898603" y="902163"/>
              <a:ext cx="1426230" cy="1019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Генерация ответа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6456790" y="847031"/>
              <a:ext cx="1536494" cy="112937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 txBox="1"/>
            <p:nvPr/>
          </p:nvSpPr>
          <p:spPr>
            <a:xfrm>
              <a:off x="6511922" y="902163"/>
              <a:ext cx="1426230" cy="1019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Реализация ответа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16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Обработка естественного языка</a:t>
            </a:r>
            <a:endParaRPr sz="32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¸ÑÐºÑÑÑÑÐ²ÐµÐ½Ð½ÑÐ¹ Ð¸Ð½ÑÐµÐ»Ð»ÐµÐºÑ" id="201" name="Google Shape;2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" y="-12"/>
            <a:ext cx="9139199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28" name="Google Shape;228;p1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Общение ИИ-системы со средой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61" name="Google Shape;261;p1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571173" y="2014391"/>
            <a:ext cx="2203057" cy="2203057"/>
          </a:xfrm>
          <a:prstGeom prst="ellipse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Среда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6364916" y="2014391"/>
            <a:ext cx="2203057" cy="2203057"/>
          </a:xfrm>
          <a:prstGeom prst="ellipse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ИИ-система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18"/>
          <p:cNvGrpSpPr/>
          <p:nvPr/>
        </p:nvGrpSpPr>
        <p:grpSpPr>
          <a:xfrm>
            <a:off x="3011754" y="1801573"/>
            <a:ext cx="3115637" cy="2628692"/>
            <a:chOff x="3011755" y="1801573"/>
            <a:chExt cx="3115637" cy="2628692"/>
          </a:xfrm>
        </p:grpSpPr>
        <p:sp>
          <p:nvSpPr>
            <p:cNvPr id="266" name="Google Shape;266;p18"/>
            <p:cNvSpPr/>
            <p:nvPr/>
          </p:nvSpPr>
          <p:spPr>
            <a:xfrm>
              <a:off x="3011756" y="1801573"/>
              <a:ext cx="3115636" cy="715506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rgbClr val="20202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Голосовое сообщение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3011755" y="2758166"/>
              <a:ext cx="3115636" cy="715506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rgbClr val="20202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Написанное сообщение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011755" y="3714759"/>
              <a:ext cx="3115636" cy="715506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rgbClr val="20202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Текстовое сообщение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/>
          <p:nvPr/>
        </p:nvSpPr>
        <p:spPr>
          <a:xfrm>
            <a:off x="3146081" y="1611732"/>
            <a:ext cx="5421892" cy="300837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ИИ-система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Общение ИИ-системы со средой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9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01" name="Google Shape;301;p1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p19"/>
          <p:cNvGrpSpPr/>
          <p:nvPr/>
        </p:nvGrpSpPr>
        <p:grpSpPr>
          <a:xfrm>
            <a:off x="571175" y="1801573"/>
            <a:ext cx="7789598" cy="2628692"/>
            <a:chOff x="3011755" y="1801573"/>
            <a:chExt cx="9425416" cy="2628692"/>
          </a:xfrm>
        </p:grpSpPr>
        <p:sp>
          <p:nvSpPr>
            <p:cNvPr id="304" name="Google Shape;304;p19"/>
            <p:cNvSpPr/>
            <p:nvPr/>
          </p:nvSpPr>
          <p:spPr>
            <a:xfrm>
              <a:off x="3011756" y="1801573"/>
              <a:ext cx="3115636" cy="715506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rgbClr val="20202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Голосовое сообщение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3011755" y="2758166"/>
              <a:ext cx="3115636" cy="715506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rgbClr val="20202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Написанное сообщение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3011755" y="3714759"/>
              <a:ext cx="3115636" cy="715506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rgbClr val="20202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Текстовое сообщение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9321535" y="2539754"/>
              <a:ext cx="3115636" cy="115233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rgbClr val="20202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Последовательность символов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19"/>
          <p:cNvSpPr/>
          <p:nvPr/>
        </p:nvSpPr>
        <p:spPr>
          <a:xfrm>
            <a:off x="3427174" y="2014391"/>
            <a:ext cx="2203057" cy="2203057"/>
          </a:xfrm>
          <a:prstGeom prst="ellipse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Сенсор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19"/>
          <p:cNvCxnSpPr>
            <a:stCxn id="305" idx="3"/>
            <a:endCxn id="308" idx="2"/>
          </p:cNvCxnSpPr>
          <p:nvPr/>
        </p:nvCxnSpPr>
        <p:spPr>
          <a:xfrm>
            <a:off x="3146080" y="3115919"/>
            <a:ext cx="2811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0" name="Google Shape;310;p19"/>
          <p:cNvCxnSpPr>
            <a:stCxn id="304" idx="3"/>
            <a:endCxn id="308" idx="1"/>
          </p:cNvCxnSpPr>
          <p:nvPr/>
        </p:nvCxnSpPr>
        <p:spPr>
          <a:xfrm>
            <a:off x="3146081" y="2159326"/>
            <a:ext cx="603600" cy="1776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1" name="Google Shape;311;p19"/>
          <p:cNvCxnSpPr>
            <a:stCxn id="306" idx="3"/>
            <a:endCxn id="308" idx="3"/>
          </p:cNvCxnSpPr>
          <p:nvPr/>
        </p:nvCxnSpPr>
        <p:spPr>
          <a:xfrm flipH="1" rot="10800000">
            <a:off x="3146080" y="3894912"/>
            <a:ext cx="603600" cy="1776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Общение ИИ-системы со средой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43" name="Google Shape;343;p2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3468045" y="2014391"/>
            <a:ext cx="2203057" cy="2203057"/>
          </a:xfrm>
          <a:prstGeom prst="ellipse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Лингвисти-ческий процессор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711721" y="2539754"/>
            <a:ext cx="2574905" cy="115233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Последовательность символов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5852520" y="2539754"/>
            <a:ext cx="2574905" cy="115233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Варианты смыслов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Лингвистический процессор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79" name="Google Shape;379;p2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584" y="1690851"/>
            <a:ext cx="7451951" cy="3041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