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jp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Чат-боты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Разговорный интерфейс к информационным системам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27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Работа чат-бота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3" name="Google Shape;423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3468045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Чат-бот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711721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Запрос пользователя на естественном языке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5852520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Формализованный запрос к системе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³ÐµÐ¹Ð·ÐµÑÑ Ð² Ð¸ÑÐ»Ð°Ð½Ð´Ð¸Ð¸" id="432" name="Google Shape;4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0"/>
            <a:ext cx="9139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59" name="Google Shape;459;p23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Работа чат-бота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6" name="Google Shape;466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4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4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2" name="Google Shape;492;p2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3468045" y="2014391"/>
            <a:ext cx="2203057" cy="2203057"/>
          </a:xfrm>
          <a:prstGeom prst="ellipse">
            <a:avLst/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Чат-бот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711721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 работы системы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5852520" y="2539754"/>
            <a:ext cx="2574905" cy="115233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 системы на естественном языке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Две функции чат-бота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2" name="Google Shape;502;p25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b="1" lang="ru-RU" sz="1600">
                <a:solidFill>
                  <a:srgbClr val="2C2D30"/>
                </a:solidFill>
              </a:rPr>
              <a:t>Анализ</a:t>
            </a:r>
            <a:r>
              <a:rPr lang="ru-RU" sz="1600">
                <a:solidFill>
                  <a:srgbClr val="2C2D30"/>
                </a:solidFill>
              </a:rPr>
              <a:t> — это понимание смысла входных фраз и создание на его основе запроса к системе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b="1" lang="ru-RU" sz="1600"/>
              <a:t>Синтез</a:t>
            </a:r>
            <a:r>
              <a:rPr lang="ru-RU" sz="1600"/>
              <a:t> — это генерация текста для описания результатов работы системы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29" name="Google Shape;52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30" name="Google Shape;530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/>
          <p:nvPr>
            <p:ph type="ctrTitle"/>
          </p:nvPr>
        </p:nvSpPr>
        <p:spPr>
          <a:xfrm>
            <a:off x="1142399" y="571450"/>
            <a:ext cx="742557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Четыре технологии анализа текста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7" name="Google Shape;537;p26"/>
          <p:cNvSpPr txBox="1"/>
          <p:nvPr>
            <p:ph type="ctrTitle"/>
          </p:nvPr>
        </p:nvSpPr>
        <p:spPr>
          <a:xfrm>
            <a:off x="1142375" y="1714450"/>
            <a:ext cx="6958017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Формальные грамматики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Статистический анализ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Нейросетевой подход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Семантическая свёртка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4" name="Google Shape;564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nlp" id="566" name="Google Shape;5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4034" y="1916046"/>
            <a:ext cx="4589479" cy="2454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Формальные грамматики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Математический аппарат, который позволяет точно и однозначно определить смысл фразы на естественном языке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8" name="Google Shape;598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600" name="Google Shape;6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9" y="457267"/>
            <a:ext cx="5140800" cy="411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Статистический анализ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Системе можно «скормить» огромные массивы текстов, в которых будут установлены статистические закономерности, которые потом будут использоваться для анализа и синтеза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8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8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8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2" name="Google Shape;632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634" name="Google Shape;63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33" y="571461"/>
            <a:ext cx="5334066" cy="40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Нейросетевой подход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Нейронные сети глубинного обучения, которые обучаются на парах (стимул — реакция), где стимулом являются фразы пользователя на естественном языке, а реакцией — ответы системы на нём же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66" name="Google Shape;666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¸ÑÐºÑÑÑÑÐ²ÐµÐ½Ð½Ð°Ñ Ð½ÐµÐ¹ÑÐ¾Ð½Ð½Ð°Ñ ÑÐµÑÑ" id="668" name="Google Shape;6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73" y="651771"/>
            <a:ext cx="3856811" cy="405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0"/>
          <p:cNvSpPr txBox="1"/>
          <p:nvPr>
            <p:ph type="ctrTitle"/>
          </p:nvPr>
        </p:nvSpPr>
        <p:spPr>
          <a:xfrm>
            <a:off x="5714400" y="571450"/>
            <a:ext cx="2856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Семантическая свёртка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Вся информация из входных текстов специальным образом преобразуется в очень длинные битовые векторы с дальнейшим формированием семантической карты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00" name="Google Shape;700;p3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99" y="1529239"/>
            <a:ext cx="4526280" cy="208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 txBox="1"/>
          <p:nvPr>
            <p:ph type="ctrTitle"/>
          </p:nvPr>
        </p:nvSpPr>
        <p:spPr>
          <a:xfrm>
            <a:off x="1142399" y="571450"/>
            <a:ext cx="742557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Главные проблемы чат-ботов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8" name="Google Shape;708;p31"/>
          <p:cNvSpPr txBox="1"/>
          <p:nvPr>
            <p:ph type="ctrTitle"/>
          </p:nvPr>
        </p:nvSpPr>
        <p:spPr>
          <a:xfrm>
            <a:off x="1142375" y="1714450"/>
            <a:ext cx="6958017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Удержание памяти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Контекст высказываний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35" name="Google Shape;735;p3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737" name="Google Shape;7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9120" y="1733157"/>
            <a:ext cx="2838853" cy="283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Регламент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8 уроков по  2 часа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Домашние задания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Видеозапись будет</a:t>
            </a:r>
            <a:endParaRPr sz="2000">
              <a:solidFill>
                <a:srgbClr val="2C2D3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ru-RU" sz="2000">
                <a:solidFill>
                  <a:srgbClr val="2C2D30"/>
                </a:solidFill>
              </a:rPr>
              <a:t>Задавайте вопросы.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768" name="Google Shape;768;p3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text generation rules" id="770" name="Google Shape;77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790" y="599556"/>
            <a:ext cx="7428025" cy="397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 txBox="1"/>
          <p:nvPr>
            <p:ph type="ctrTitle"/>
          </p:nvPr>
        </p:nvSpPr>
        <p:spPr>
          <a:xfrm>
            <a:off x="571173" y="571450"/>
            <a:ext cx="7999227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Натали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1" name="Google Shape;801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02" name="Google Shape;802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00337275-89cf-40d8-ae48-45968ecc14ac" id="804" name="Google Shape;804;p3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00337275-89cf-40d8-ae48-45968ecc14ac" id="805" name="Google Shape;805;p3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842e420-c10d-4c3f-adc0-e1310005afd8" id="806" name="Google Shape;806;p33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7" name="Google Shape;80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166302" y="1428711"/>
            <a:ext cx="2852264" cy="2857498"/>
          </a:xfrm>
          <a:prstGeom prst="roundRect">
            <a:avLst>
              <a:gd fmla="val 8170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808" name="Google Shape;808;p33"/>
          <p:cNvSpPr/>
          <p:nvPr/>
        </p:nvSpPr>
        <p:spPr>
          <a:xfrm>
            <a:off x="2699792" y="1714461"/>
            <a:ext cx="544923" cy="22859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Й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Ь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3"/>
          <p:cNvSpPr/>
          <p:nvPr/>
        </p:nvSpPr>
        <p:spPr>
          <a:xfrm>
            <a:off x="5940152" y="1714461"/>
            <a:ext cx="544923" cy="22859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</a:t>
            </a:r>
            <a:b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3"/>
          <p:cNvSpPr/>
          <p:nvPr/>
        </p:nvSpPr>
        <p:spPr>
          <a:xfrm>
            <a:off x="755576" y="2425411"/>
            <a:ext cx="1726977" cy="86409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Входной текст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6733455" y="2425411"/>
            <a:ext cx="1726977" cy="86409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Выходной текст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4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843" name="Google Shape;843;p3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4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Представление знаний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Продукции, фреймы, семантические сети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Базы знаний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99" y="571450"/>
            <a:ext cx="742557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Мы уже изучали примеры чат-ботов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375" y="1714450"/>
            <a:ext cx="234950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ELIZA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SHRDLU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PARRY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Jabberwacky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0" name="Google Shape;150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452742" y="1714450"/>
            <a:ext cx="234950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A.L.I.C.E.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Siri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Alexa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Cortana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711974" y="1714450"/>
            <a:ext cx="234950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Cleverbot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Женя Густман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eugene goostman" id="154" name="Google Shape;15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623761" y="3619811"/>
            <a:ext cx="1523700" cy="15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Натали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Чат-бот для помощи в изучении Искусственного Интеллекта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0070C0"/>
                </a:solidFill>
              </a:rPr>
              <a:t>@AI101CourseBot</a:t>
            </a:r>
            <a:endParaRPr sz="1600">
              <a:solidFill>
                <a:srgbClr val="0070C0"/>
              </a:solidFill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6" name="Google Shape;186;p1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00337275-89cf-40d8-ae48-45968ecc14ac" id="188" name="Google Shape;188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00337275-89cf-40d8-ae48-45968ecc14ac" id="189" name="Google Shape;189;p1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lob:https://web.telegram.org/9842e420-c10d-4c3f-adc0-e1310005afd8" id="190" name="Google Shape;190;p16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67413" y="571461"/>
            <a:ext cx="3993170" cy="400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chatbot"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23" name="Google Shape;223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ctrTitle"/>
          </p:nvPr>
        </p:nvSpPr>
        <p:spPr>
          <a:xfrm>
            <a:off x="1142399" y="571500"/>
            <a:ext cx="7425573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Чат-бот — разговорный интерфейс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6" name="Google Shape;256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8"/>
          <p:cNvGrpSpPr/>
          <p:nvPr/>
        </p:nvGrpSpPr>
        <p:grpSpPr>
          <a:xfrm>
            <a:off x="548091" y="1635646"/>
            <a:ext cx="8020753" cy="2653059"/>
            <a:chOff x="-16022" y="1347130"/>
            <a:chExt cx="10675622" cy="3531222"/>
          </a:xfrm>
        </p:grpSpPr>
        <p:pic>
          <p:nvPicPr>
            <p:cNvPr descr="Картинки по запросу user" id="259" name="Google Shape;25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8289" y="1761306"/>
              <a:ext cx="2502570" cy="2502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артинки по запросу chatbot icon" id="260" name="Google Shape;260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84704" y="1831806"/>
              <a:ext cx="2361570" cy="2361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артинки по запросу system icon" id="261" name="Google Shape;26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28679" y="1347130"/>
              <a:ext cx="3330921" cy="33309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2" name="Google Shape;262;p18"/>
            <p:cNvGrpSpPr/>
            <p:nvPr/>
          </p:nvGrpSpPr>
          <p:grpSpPr>
            <a:xfrm>
              <a:off x="6383594" y="2507767"/>
              <a:ext cx="944925" cy="1127760"/>
              <a:chOff x="6362498" y="3794760"/>
              <a:chExt cx="944925" cy="1127760"/>
            </a:xfrm>
          </p:grpSpPr>
          <p:sp>
            <p:nvSpPr>
              <p:cNvPr id="263" name="Google Shape;263;p18"/>
              <p:cNvSpPr/>
              <p:nvPr/>
            </p:nvSpPr>
            <p:spPr>
              <a:xfrm>
                <a:off x="6362498" y="3794760"/>
                <a:ext cx="944925" cy="25908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FFAE23"/>
                  </a:gs>
                  <a:gs pos="100000">
                    <a:srgbClr val="FFCE6C"/>
                  </a:gs>
                </a:gsLst>
                <a:lin ang="16200000" scaled="0"/>
              </a:gradFill>
              <a:ln cap="flat" cmpd="sng" w="9525">
                <a:solidFill>
                  <a:srgbClr val="FDA73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 rot="10800000">
                <a:off x="6362498" y="4663440"/>
                <a:ext cx="944925" cy="25908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FFAE23"/>
                  </a:gs>
                  <a:gs pos="100000">
                    <a:srgbClr val="FFCE6C"/>
                  </a:gs>
                </a:gsLst>
                <a:lin ang="16200000" scaled="0"/>
              </a:gradFill>
              <a:ln cap="flat" cmpd="sng" w="9525">
                <a:solidFill>
                  <a:srgbClr val="FDA73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8"/>
            <p:cNvGrpSpPr/>
            <p:nvPr/>
          </p:nvGrpSpPr>
          <p:grpSpPr>
            <a:xfrm>
              <a:off x="2802459" y="2507767"/>
              <a:ext cx="944925" cy="1127760"/>
              <a:chOff x="2926305" y="3794760"/>
              <a:chExt cx="944925" cy="1127760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2926305" y="3794760"/>
                <a:ext cx="944925" cy="25908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FFAE23"/>
                  </a:gs>
                  <a:gs pos="100000">
                    <a:srgbClr val="FFCE6C"/>
                  </a:gs>
                </a:gsLst>
                <a:lin ang="16200000" scaled="0"/>
              </a:gradFill>
              <a:ln cap="flat" cmpd="sng" w="9525">
                <a:solidFill>
                  <a:srgbClr val="FDA73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rot="10800000">
                <a:off x="2926305" y="4663440"/>
                <a:ext cx="944925" cy="25908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FFAE23"/>
                  </a:gs>
                  <a:gs pos="100000">
                    <a:srgbClr val="FFCE6C"/>
                  </a:gs>
                </a:gsLst>
                <a:lin ang="16200000" scaled="0"/>
              </a:gradFill>
              <a:ln cap="flat" cmpd="sng" w="9525">
                <a:solidFill>
                  <a:srgbClr val="FDA73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" name="Google Shape;268;p18"/>
            <p:cNvSpPr txBox="1"/>
            <p:nvPr/>
          </p:nvSpPr>
          <p:spPr>
            <a:xfrm>
              <a:off x="-16022" y="4263876"/>
              <a:ext cx="2951193" cy="614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Пользователь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 txBox="1"/>
            <p:nvPr/>
          </p:nvSpPr>
          <p:spPr>
            <a:xfrm>
              <a:off x="4204369" y="4263876"/>
              <a:ext cx="1722241" cy="614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Чат-бот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 txBox="1"/>
            <p:nvPr/>
          </p:nvSpPr>
          <p:spPr>
            <a:xfrm>
              <a:off x="8043409" y="4263876"/>
              <a:ext cx="1901463" cy="614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Система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ctrTitle"/>
          </p:nvPr>
        </p:nvSpPr>
        <p:spPr>
          <a:xfrm>
            <a:off x="1142400" y="571500"/>
            <a:ext cx="6854400" cy="1143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Интерфейсы пользователя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76" name="Google Shape;276;p19"/>
          <p:cNvSpPr txBox="1"/>
          <p:nvPr>
            <p:ph type="ctrTitle"/>
          </p:nvPr>
        </p:nvSpPr>
        <p:spPr>
          <a:xfrm>
            <a:off x="573599" y="4000508"/>
            <a:ext cx="2637537" cy="57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Командная строка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03" name="Google Shape;303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3253230" y="4000508"/>
            <a:ext cx="2637537" cy="57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Графический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5940621" y="4000508"/>
            <a:ext cx="2637537" cy="57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Разговорный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ки по запросу chatbot icon" id="307" name="Google Shape;3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247" y="1999790"/>
            <a:ext cx="1774283" cy="177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685" y="1841330"/>
            <a:ext cx="2285061" cy="2032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gui" id="309" name="Google Shape;30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3984" y="2076970"/>
            <a:ext cx="2316030" cy="161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Унифицированный интерфейс доступа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41" name="Google Shape;341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343" name="Google Shape;3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2525" y="1666646"/>
            <a:ext cx="2258949" cy="29619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user" id="344" name="Google Shape;34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1199" y="2286010"/>
            <a:ext cx="1880218" cy="188021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/>
          <p:nvPr/>
        </p:nvSpPr>
        <p:spPr>
          <a:xfrm>
            <a:off x="5868144" y="3004766"/>
            <a:ext cx="864096" cy="28575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telegram" id="346" name="Google Shape;34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606" y="2002097"/>
            <a:ext cx="720541" cy="720541"/>
          </a:xfrm>
          <a:prstGeom prst="rect">
            <a:avLst/>
          </a:prstGeom>
          <a:noFill/>
          <a:ln>
            <a:noFill/>
          </a:ln>
        </p:spPr>
      </p:pic>
      <p:sp>
        <p:nvSpPr>
          <p:cNvPr descr="ÐÐ°ÑÑÐ¸Ð½ÐºÐ¸ Ð¿Ð¾ Ð·Ð°Ð¿ÑÐ¾ÑÑ slack logo" id="347" name="Google Shape;347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slack logo" id="348" name="Google Shape;348;p2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slack logo" id="349" name="Google Shape;349;p20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slack logo" id="350" name="Google Shape;350;p20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slack logo" id="351" name="Google Shape;35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7022" y="2483756"/>
            <a:ext cx="854645" cy="854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wechat logo" id="352" name="Google Shape;35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7575" y="3205531"/>
            <a:ext cx="668571" cy="6685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facebook messenger logo" id="353" name="Google Shape;353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61705" y="3714759"/>
            <a:ext cx="850988" cy="85098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0"/>
          <p:cNvSpPr/>
          <p:nvPr/>
        </p:nvSpPr>
        <p:spPr>
          <a:xfrm>
            <a:off x="1641559" y="2226498"/>
            <a:ext cx="1706305" cy="214688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2637512" y="2754547"/>
            <a:ext cx="710352" cy="214688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1788008" y="3432472"/>
            <a:ext cx="1559856" cy="214688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2804182" y="4032909"/>
            <a:ext cx="543682" cy="214688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CE7F5"/>
              </a:gs>
              <a:gs pos="35000">
                <a:srgbClr val="BBEAF6"/>
              </a:gs>
              <a:gs pos="100000">
                <a:srgbClr val="E4F9FC"/>
              </a:gs>
            </a:gsLst>
            <a:lin ang="16200000" scaled="0"/>
          </a:gradFill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type="ctrTitle"/>
          </p:nvPr>
        </p:nvSpPr>
        <p:spPr>
          <a:xfrm>
            <a:off x="1142375" y="1714510"/>
            <a:ext cx="6854400" cy="2857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Перевод действий пользователя в формат, понятный системе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Преобразование реакции системы в вид, доступный пользователю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89" name="Google Shape;389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1142400" y="571500"/>
            <a:ext cx="6854400" cy="1143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Две задачи чат-бота</a:t>
            </a:r>
            <a:endParaRPr b="0" i="0" sz="32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