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" name="Google Shape;43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5" name="Google Shape;50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9" name="Google Shape;53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3" name="Google Shape;57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7" name="Google Shape;60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3" name="Google Shape;64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9" name="Google Shape;67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4" name="Google Shape;71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8" name="Google Shape;74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/>
              <a:t>Необходимо заменить слайд в видео этим исправленным.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jp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5.gif"/><Relationship Id="rId5" Type="http://schemas.openxmlformats.org/officeDocument/2006/relationships/image" Target="../media/image11.jpg"/><Relationship Id="rId6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jp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jp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8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4000">
                <a:solidFill>
                  <a:srgbClr val="4C5D6E"/>
                </a:solidFill>
              </a:rPr>
              <a:t>Экспертные системы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1600">
                <a:solidFill>
                  <a:srgbClr val="BDC2CA"/>
                </a:solidFill>
              </a:rPr>
              <a:t>Как ИИ-системы помогают выводить знание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1600">
                <a:solidFill>
                  <a:srgbClr val="BDC2CA"/>
                </a:solidFill>
              </a:rPr>
              <a:t>История развития искусственного интеллекта. Интерактивный курс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" sz="2000">
                <a:solidFill>
                  <a:srgbClr val="4C5D6E"/>
                </a:solidFill>
              </a:rPr>
              <a:t>Урок 29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366" name="Google Shape;36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8" y="-13"/>
            <a:ext cx="9139199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93" name="Google Shape;393;p22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2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3"/>
          <p:cNvSpPr txBox="1"/>
          <p:nvPr>
            <p:ph type="ctrTitle"/>
          </p:nvPr>
        </p:nvSpPr>
        <p:spPr>
          <a:xfrm>
            <a:off x="1142400" y="571500"/>
            <a:ext cx="6854400" cy="571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3200">
                <a:solidFill>
                  <a:srgbClr val="4C5D6E"/>
                </a:solidFill>
              </a:rPr>
              <a:t>Фреймворки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00" name="Google Shape;400;p2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26" name="Google Shape;426;p23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2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expert system CLIPS" id="428" name="Google Shape;42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999" y="1446988"/>
            <a:ext cx="3836169" cy="1982021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23"/>
          <p:cNvSpPr txBox="1"/>
          <p:nvPr/>
        </p:nvSpPr>
        <p:spPr>
          <a:xfrm>
            <a:off x="287998" y="3429010"/>
            <a:ext cx="2986924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ru" sz="2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CLIPS</a:t>
            </a:r>
            <a:endParaRPr b="0" i="0" sz="24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3274922" y="4572000"/>
            <a:ext cx="287707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ru" sz="2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Level 5 Object</a:t>
            </a:r>
            <a:endParaRPr b="0" i="0" sz="24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gensym g2" id="431" name="Google Shape;431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23128" y="571489"/>
            <a:ext cx="3547270" cy="25717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ÐÐ°ÑÑÐ¸Ð½ÐºÐ¸ Ð¿Ð¾ Ð·Ð°Ð¿ÑÐ¾ÑÑ level5object" id="432" name="Google Shape;432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75856" y="2742619"/>
            <a:ext cx="2876145" cy="1947054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23"/>
          <p:cNvSpPr txBox="1"/>
          <p:nvPr/>
        </p:nvSpPr>
        <p:spPr>
          <a:xfrm>
            <a:off x="6152001" y="3143259"/>
            <a:ext cx="2418397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ru" sz="2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G2</a:t>
            </a:r>
            <a:endParaRPr b="0" i="0" sz="24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4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3200">
                <a:solidFill>
                  <a:srgbClr val="4C5D6E"/>
                </a:solidFill>
              </a:rPr>
              <a:t>Общая архитектура</a:t>
            </a:r>
            <a:br>
              <a:rPr lang="ru" sz="3200">
                <a:solidFill>
                  <a:srgbClr val="4C5D6E"/>
                </a:solidFill>
              </a:rPr>
            </a:br>
            <a:r>
              <a:rPr lang="ru" sz="3200">
                <a:solidFill>
                  <a:srgbClr val="4C5D6E"/>
                </a:solidFill>
              </a:rPr>
              <a:t>экспертной системы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39" name="Google Shape;439;p2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65" name="Google Shape;465;p24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2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8" name="Google Shape;46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55395" y="1952054"/>
            <a:ext cx="5233210" cy="2872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5"/>
          <p:cNvSpPr txBox="1"/>
          <p:nvPr>
            <p:ph type="ctrTitle"/>
          </p:nvPr>
        </p:nvSpPr>
        <p:spPr>
          <a:xfrm>
            <a:off x="5714400" y="571450"/>
            <a:ext cx="28560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2400">
                <a:solidFill>
                  <a:srgbClr val="4C5D6E"/>
                </a:solidFill>
              </a:rPr>
              <a:t>База знаний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1600">
                <a:solidFill>
                  <a:srgbClr val="2C2D30"/>
                </a:solidFill>
              </a:rPr>
              <a:t>Содержит знания экспертной системы о проблемной области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488" name="Google Shape;488;p2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5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5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5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5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5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5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5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5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5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00" name="Google Shape;500;p25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2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knowledge base" id="502" name="Google Shape;50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8877" y="796822"/>
            <a:ext cx="5210566" cy="3549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6"/>
          <p:cNvSpPr txBox="1"/>
          <p:nvPr>
            <p:ph type="ctrTitle"/>
          </p:nvPr>
        </p:nvSpPr>
        <p:spPr>
          <a:xfrm>
            <a:off x="5714400" y="571450"/>
            <a:ext cx="28560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2400">
                <a:solidFill>
                  <a:srgbClr val="4C5D6E"/>
                </a:solidFill>
              </a:rPr>
              <a:t>Рабочая память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1600">
                <a:solidFill>
                  <a:srgbClr val="2C2D30"/>
                </a:solidFill>
              </a:rPr>
              <a:t>Содержит факты, которые вводятся пользователем либо приходят с сенсоров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22" name="Google Shape;522;p2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6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6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6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6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6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6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6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6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6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34" name="Google Shape;534;p26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2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expert system working memory" id="536" name="Google Shape;53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571173" y="964303"/>
            <a:ext cx="4978745" cy="3607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7"/>
          <p:cNvSpPr txBox="1"/>
          <p:nvPr>
            <p:ph type="ctrTitle"/>
          </p:nvPr>
        </p:nvSpPr>
        <p:spPr>
          <a:xfrm>
            <a:off x="5714400" y="571450"/>
            <a:ext cx="28560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2400">
                <a:solidFill>
                  <a:srgbClr val="4C5D6E"/>
                </a:solidFill>
              </a:rPr>
              <a:t>Машина вывода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1600">
                <a:solidFill>
                  <a:srgbClr val="2C2D30"/>
                </a:solidFill>
              </a:rPr>
              <a:t>Получает знания из базы знаний и факты из рабочей памяти, а также запросы пользователя через интерфейс взаимодействия с ним, после чего осуществляет вывод и выдаёт результаты пользователю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56" name="Google Shape;556;p2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2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7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7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7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7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7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7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27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7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27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68" name="Google Shape;568;p27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2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ÑÐµÑÑÐµÑÑÐ½ÐºÐ¸" id="570" name="Google Shape;57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903" y="546070"/>
            <a:ext cx="5677705" cy="4051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2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2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8"/>
          <p:cNvSpPr txBox="1"/>
          <p:nvPr>
            <p:ph type="ctrTitle"/>
          </p:nvPr>
        </p:nvSpPr>
        <p:spPr>
          <a:xfrm>
            <a:off x="5714400" y="571450"/>
            <a:ext cx="28560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2400">
                <a:solidFill>
                  <a:srgbClr val="4C5D6E"/>
                </a:solidFill>
              </a:rPr>
              <a:t>Интерфейс пользователя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1600">
                <a:solidFill>
                  <a:srgbClr val="2C2D30"/>
                </a:solidFill>
              </a:rPr>
              <a:t>Механизм, при помощи которого пользователь взаимодействует с экспертной системой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90" name="Google Shape;590;p2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2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8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8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8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8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8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28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28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28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28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2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602" name="Google Shape;602;p28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2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4" name="Google Shape;60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324" y="923925"/>
            <a:ext cx="4333875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Ð¿ÐµÐ¹Ð·Ð°Ð¶ Ð±Ð¾Ð»Ð¾ÑÐ¾" id="609" name="Google Shape;60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8" y="-12"/>
            <a:ext cx="9139199" cy="5143512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2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2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2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2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2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2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2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2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2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2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2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2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2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2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2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2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2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2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2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2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2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2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2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2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2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636" name="Google Shape;636;p29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2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Ð¿ÐµÐ¹Ð·Ð°Ð¶ Ð±Ð¾Ð»Ð¾ÑÐ¾" id="638" name="Google Shape;638;p2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Ð¿ÐµÐ¹Ð·Ð°Ð¶ Ð±Ð¾Ð»Ð¾ÑÐ¾" id="639" name="Google Shape;639;p29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Ð¾ÑÐ¾Ð¶ÐµÐµ Ð¸Ð·Ð¾Ð±ÑÐ°Ð¶ÐµÐ½Ð¸Ðµ" id="640" name="Google Shape;640;p29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ÐºÐ¾Ð¼Ð¿Ð»ÐµÐºÑÐ½ÑÐµ ÑÐ¸ÑÑÐµÐ¼Ñ ÑÐ¿ÑÐ°Ð²Ð»ÐµÐ½Ð¸Ñ" id="645" name="Google Shape;64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9" y="-12"/>
            <a:ext cx="9139199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3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3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3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3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3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3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3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3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3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3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3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3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3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3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3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3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3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3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3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3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3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3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3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3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3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3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672" name="Google Shape;672;p30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3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Ð¿ÐµÐ¹Ð·Ð°Ð¶ Ð±Ð¾Ð»Ð¾ÑÐ¾" id="674" name="Google Shape;674;p3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Ð¿ÐµÐ¹Ð·Ð°Ð¶ Ð±Ð¾Ð»Ð¾ÑÐ¾" id="675" name="Google Shape;675;p30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Ð¾ÑÐ¾Ð¶ÐµÐµ Ð¸Ð·Ð¾Ð±ÑÐ°Ð¶ÐµÐ½Ð¸Ðµ" id="676" name="Google Shape;676;p30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31"/>
          <p:cNvSpPr txBox="1"/>
          <p:nvPr>
            <p:ph type="ctrTitle"/>
          </p:nvPr>
        </p:nvSpPr>
        <p:spPr>
          <a:xfrm>
            <a:off x="570218" y="571500"/>
            <a:ext cx="2705638" cy="1714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3200">
                <a:solidFill>
                  <a:srgbClr val="4C5D6E"/>
                </a:solidFill>
              </a:rPr>
              <a:t>Экспертная</a:t>
            </a:r>
            <a:br>
              <a:rPr lang="ru" sz="3200">
                <a:solidFill>
                  <a:srgbClr val="4C5D6E"/>
                </a:solidFill>
              </a:rPr>
            </a:br>
            <a:r>
              <a:rPr lang="ru" sz="3200">
                <a:solidFill>
                  <a:srgbClr val="4C5D6E"/>
                </a:solidFill>
              </a:rPr>
              <a:t>система</a:t>
            </a:r>
            <a:br>
              <a:rPr lang="ru" sz="3200">
                <a:solidFill>
                  <a:srgbClr val="4C5D6E"/>
                </a:solidFill>
              </a:rPr>
            </a:br>
            <a:r>
              <a:rPr lang="ru" sz="3200">
                <a:solidFill>
                  <a:srgbClr val="4C5D6E"/>
                </a:solidFill>
              </a:rPr>
              <a:t>и её среда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82" name="Google Shape;682;p3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3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3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3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3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3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3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3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3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3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3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3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3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3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3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3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3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3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3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3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3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3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3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3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3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3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708" name="Google Shape;708;p31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3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1" name="Google Shape;71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5856" y="466292"/>
            <a:ext cx="5559136" cy="4182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3200">
                <a:solidFill>
                  <a:srgbClr val="4C5D6E"/>
                </a:solidFill>
              </a:rPr>
              <a:t>Фундамент экспертных систем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9" name="Google Shape;89;p14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Представление знаний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Символьные вычисления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Обработка естественного языка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16" name="Google Shape;116;p14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expert system" id="118" name="Google Shape;11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9782" y="1880177"/>
            <a:ext cx="4257983" cy="2526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32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3200">
                <a:solidFill>
                  <a:srgbClr val="4C5D6E"/>
                </a:solidFill>
              </a:rPr>
              <a:t>В составе каких систем могут быть экспертные системы?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17" name="Google Shape;717;p3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3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3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3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3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3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3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3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3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3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3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3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3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3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3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3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3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3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3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3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3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3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3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3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3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32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Системы автоматического управления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Автоматизированные системы управления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Системы поддержки принятия решений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743" name="Google Shape;743;p3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744" name="Google Shape;744;p32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Google Shape;745;p3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33"/>
          <p:cNvSpPr txBox="1"/>
          <p:nvPr>
            <p:ph type="ctrTitle"/>
          </p:nvPr>
        </p:nvSpPr>
        <p:spPr>
          <a:xfrm>
            <a:off x="1142400" y="3433834"/>
            <a:ext cx="6856800" cy="1138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3200">
                <a:solidFill>
                  <a:srgbClr val="4C5D6E"/>
                </a:solidFill>
              </a:rPr>
              <a:t>До новых встреч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51" name="Google Shape;751;p3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3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3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3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3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3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3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3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3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3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3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3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3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3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3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3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3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3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3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3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3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3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3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3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3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3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777" name="Google Shape;777;p33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3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33"/>
          <p:cNvSpPr txBox="1"/>
          <p:nvPr/>
        </p:nvSpPr>
        <p:spPr>
          <a:xfrm>
            <a:off x="1145458" y="571511"/>
            <a:ext cx="7425600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 следующем занятии: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Поиск и методы поиска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Точные и эвристические алгоритмы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Поиск в пространстве состояний и поиск пути</a:t>
            </a:r>
            <a:endParaRPr/>
          </a:p>
          <a:p>
            <a:pPr indent="0" lvl="0" marL="127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Оставайтесь с нами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123" name="Google Shape;12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3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5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50" name="Google Shape;150;p15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ctrTitle"/>
          </p:nvPr>
        </p:nvSpPr>
        <p:spPr>
          <a:xfrm>
            <a:off x="1142400" y="571500"/>
            <a:ext cx="6854400" cy="571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Эксперты и экспертные системы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-7974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-7974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-7974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-7974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-7974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-7974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-7974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-7974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-7974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83" name="Google Shape;183;p16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185" name="Google Shape;18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8532" y="1525705"/>
            <a:ext cx="4849706" cy="323510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6"/>
          <p:cNvSpPr txBox="1"/>
          <p:nvPr/>
        </p:nvSpPr>
        <p:spPr>
          <a:xfrm>
            <a:off x="2148532" y="4275008"/>
            <a:ext cx="1348697" cy="4858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" sz="2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Э</a:t>
            </a:r>
            <a:r>
              <a:rPr b="1" i="0" lang="ru" sz="2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кс</a:t>
            </a:r>
            <a:r>
              <a:rPr b="1" i="0" lang="ru" sz="20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п</a:t>
            </a:r>
            <a:r>
              <a:rPr b="1" i="0" lang="ru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е</a:t>
            </a:r>
            <a:r>
              <a:rPr b="1" i="0" lang="ru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р</a:t>
            </a:r>
            <a:r>
              <a:rPr b="1" i="0" lang="ru" sz="2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т</a:t>
            </a:r>
            <a:endParaRPr b="1" i="0" sz="2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6"/>
          <p:cNvSpPr txBox="1"/>
          <p:nvPr/>
        </p:nvSpPr>
        <p:spPr>
          <a:xfrm>
            <a:off x="3497229" y="4275008"/>
            <a:ext cx="3501010" cy="4858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" sz="2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Инженер по знаниям</a:t>
            </a:r>
            <a:endParaRPr b="1" i="0" sz="2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6"/>
          <p:cNvSpPr/>
          <p:nvPr/>
        </p:nvSpPr>
        <p:spPr>
          <a:xfrm>
            <a:off x="146158" y="1817320"/>
            <a:ext cx="2553634" cy="1931669"/>
          </a:xfrm>
          <a:prstGeom prst="cloudCallout">
            <a:avLst>
              <a:gd fmla="val 70196" name="adj1"/>
              <a:gd fmla="val -33885" name="adj2"/>
            </a:avLst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rgbClr val="202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Но если система всё будет делать за меня, я могу потерять свою работу…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6"/>
          <p:cNvSpPr/>
          <p:nvPr/>
        </p:nvSpPr>
        <p:spPr>
          <a:xfrm>
            <a:off x="6083838" y="1219380"/>
            <a:ext cx="2880650" cy="1638129"/>
          </a:xfrm>
          <a:prstGeom prst="wedgeEllipseCallout">
            <a:avLst>
              <a:gd fmla="val -78200" name="adj1"/>
              <a:gd fmla="val 35599" name="adj2"/>
            </a:avLst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rgbClr val="202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Прекрасно, смотрите. Мы формализуем это утверждение в виде такого правила вывода…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7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7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7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7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7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7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7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7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7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7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7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7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7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7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7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7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7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7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7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7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7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7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20" name="Google Shape;220;p17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Ð¸ÑÑÐ¾ÑÐ½Ð¸ÐºÐ¸ Ð·Ð½Ð°Ð½Ð¸Ð¹" id="222" name="Google Shape;22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3740" y="571488"/>
            <a:ext cx="5818893" cy="4000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227" name="Google Shape;22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913917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8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8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8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8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8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8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8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8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8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8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8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8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8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8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8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8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8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8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8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8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8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8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8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8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54" name="Google Shape;254;p18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"/>
          <p:cNvSpPr txBox="1"/>
          <p:nvPr>
            <p:ph type="ctrTitle"/>
          </p:nvPr>
        </p:nvSpPr>
        <p:spPr>
          <a:xfrm>
            <a:off x="1142400" y="571500"/>
            <a:ext cx="6854400" cy="571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3200">
                <a:solidFill>
                  <a:srgbClr val="4C5D6E"/>
                </a:solidFill>
              </a:rPr>
              <a:t>НЕ-факторы знания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61" name="Google Shape;261;p19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9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9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9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9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9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9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9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9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9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9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9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9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9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9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9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9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9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9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9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9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9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9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9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9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87" name="Google Shape;287;p19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1920" y="1001870"/>
            <a:ext cx="5055241" cy="3984477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9"/>
          <p:cNvSpPr txBox="1"/>
          <p:nvPr/>
        </p:nvSpPr>
        <p:spPr>
          <a:xfrm>
            <a:off x="864411" y="1714450"/>
            <a:ext cx="2858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НЕ-фактором называется некоторое понятие, которое лексически, синтаксически и семантически отрицает какое-либо свойство или аспект знания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0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0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0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0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0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0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0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0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0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0"/>
          <p:cNvSpPr txBox="1"/>
          <p:nvPr>
            <p:ph type="ctrTitle"/>
          </p:nvPr>
        </p:nvSpPr>
        <p:spPr>
          <a:xfrm>
            <a:off x="5143198" y="571450"/>
            <a:ext cx="3427201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2400">
                <a:solidFill>
                  <a:srgbClr val="4C5D6E"/>
                </a:solidFill>
              </a:rPr>
              <a:t>Инженер по знаниям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1600">
                <a:solidFill>
                  <a:srgbClr val="2C2D30"/>
                </a:solidFill>
              </a:rPr>
              <a:t>Проектирует и реализует системы, основанные на знаниях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322" name="Google Shape;322;p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23" name="Google Shape;323;p20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knowledge engineer" id="325" name="Google Shape;32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173" y="571461"/>
            <a:ext cx="3913105" cy="40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type="ctrTitle"/>
          </p:nvPr>
        </p:nvSpPr>
        <p:spPr>
          <a:xfrm>
            <a:off x="1142375" y="1714450"/>
            <a:ext cx="2858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5200"/>
              <a:buNone/>
            </a:pPr>
            <a:r>
              <a:rPr lang="ru" sz="1600">
                <a:solidFill>
                  <a:srgbClr val="2C2D30"/>
                </a:solidFill>
              </a:rPr>
              <a:t>Знания</a:t>
            </a:r>
            <a:endParaRPr sz="1600">
              <a:solidFill>
                <a:srgbClr val="2C2D30"/>
              </a:solidFill>
            </a:endParaRPr>
          </a:p>
        </p:txBody>
      </p:sp>
      <p:pic>
        <p:nvPicPr>
          <p:cNvPr descr="ÐÐ°ÑÑÐ¸Ð½ÐºÐ¸ Ð¿Ð¾ Ð·Ð°Ð¿ÑÐ¾ÑÑ knowledge" id="331" name="Google Shape;33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691" y="2459252"/>
            <a:ext cx="3576215" cy="2145729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1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3200">
                <a:solidFill>
                  <a:srgbClr val="4C5D6E"/>
                </a:solidFill>
              </a:rPr>
              <a:t>Знания — не статическая догма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33" name="Google Shape;333;p2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59" name="Google Shape;359;p21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1"/>
          <p:cNvSpPr txBox="1"/>
          <p:nvPr/>
        </p:nvSpPr>
        <p:spPr>
          <a:xfrm>
            <a:off x="4932040" y="1714450"/>
            <a:ext cx="2858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Знания — это не статическая, заранее и навсегда установленная догма, которую можно запрограммировать один раз и дальше пользоваться всегда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