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Andrey Shestakoff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18-05-19T17:59:53.883">
    <p:pos x="6000" y="0"/>
    <p:text>Какие-то слайды, про "известные" поисковые системы?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3" name="Google Shape;60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1" name="Google Shape;64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1.gif"/><Relationship Id="rId5" Type="http://schemas.openxmlformats.org/officeDocument/2006/relationships/image" Target="../media/image4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4000">
                <a:solidFill>
                  <a:srgbClr val="4C5D6E"/>
                </a:solidFill>
              </a:rPr>
              <a:t>Поиск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BDC2CA"/>
                </a:solidFill>
              </a:rPr>
              <a:t>Методы поиска, точные и эвристические алгоритмы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BDC2CA"/>
                </a:solidFill>
              </a:rPr>
              <a:t>История развития искусственного интеллекта. Интерактивный курс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-RU" sz="2000">
                <a:solidFill>
                  <a:srgbClr val="4C5D6E"/>
                </a:solidFill>
              </a:rPr>
              <a:t>Урок 30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Неинформированные методы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66" name="Google Shape;366;p22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Поиск с возвратом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Поиск в ширину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Поиск по критерию стоимости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Поиск в глубину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Поиск с ограничением глубины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Font typeface="Arial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Поиск в глубину с итеративным углублением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367" name="Google Shape;367;p2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93" name="Google Shape;393;p22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2"/>
          <p:cNvSpPr txBox="1"/>
          <p:nvPr/>
        </p:nvSpPr>
        <p:spPr>
          <a:xfrm>
            <a:off x="1142375" y="4155926"/>
            <a:ext cx="6854400" cy="98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69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 startAt="7"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Двунаправленный поиск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3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Информированные методы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01" name="Google Shape;401;p23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Метод ветвей и границ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Альфа-бета отсечение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Поиск по первому наилучшему совпадению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Алгоритм А*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Алгоритм IDA*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Font typeface="Arial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Алгоритм SMA*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02" name="Google Shape;402;p2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28" name="Google Shape;428;p23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¿Ð¾Ð¸ÑÐº Ð¿ÑÑÐ¸ Ð² Ð³ÑÐ°ÑÐµ" id="430" name="Google Shape;43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2160" y="2571760"/>
            <a:ext cx="2857486" cy="2285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Ð¿Ð¾Ð¸ÑÐº Ð¸ÑÐºÑÑÑÑÐ²ÐµÐ½Ð½ÑÐ¹ Ð¸Ð½ÑÐµÐ»Ð»ÐµÐºÑ" id="435" name="Google Shape;43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9" y="331164"/>
            <a:ext cx="9139199" cy="4472834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2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62" name="Google Shape;462;p24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5"/>
          <p:cNvSpPr txBox="1"/>
          <p:nvPr>
            <p:ph type="ctrTitle"/>
          </p:nvPr>
        </p:nvSpPr>
        <p:spPr>
          <a:xfrm>
            <a:off x="1142400" y="571500"/>
            <a:ext cx="6854400" cy="57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Поиск пути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69" name="Google Shape;469;p2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495" name="Google Shape;495;p25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497" name="Google Shape;49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9712" y="1323446"/>
            <a:ext cx="5204563" cy="3480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6"/>
          <p:cNvSpPr txBox="1"/>
          <p:nvPr>
            <p:ph type="ctrTitle"/>
          </p:nvPr>
        </p:nvSpPr>
        <p:spPr>
          <a:xfrm>
            <a:off x="1142400" y="571500"/>
            <a:ext cx="6856800" cy="57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Алгоритм A* помогает очень часто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03" name="Google Shape;503;p2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29" name="Google Shape;529;p26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°Ð»Ð³Ð¾ÑÐ¸ÑÐ¼ a*" id="531" name="Google Shape;53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0807" y="1347614"/>
            <a:ext cx="6869408" cy="3428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Специализированные алгоритмы поиска пути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37" name="Google Shape;537;p2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Алгоритм Дейкстры</a:t>
            </a:r>
            <a:br>
              <a:rPr lang="ru-RU" sz="1600">
                <a:solidFill>
                  <a:srgbClr val="2C2D30"/>
                </a:solidFill>
              </a:rPr>
            </a:br>
            <a:r>
              <a:rPr lang="ru-RU" sz="1600">
                <a:solidFill>
                  <a:srgbClr val="2C2D30"/>
                </a:solidFill>
              </a:rPr>
              <a:t>и его расширения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Волновой алгоритм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Муравьиный алгоритм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-RU" sz="1600">
                <a:solidFill>
                  <a:srgbClr val="2C2D30"/>
                </a:solidFill>
              </a:rPr>
              <a:t>Методы динамического</a:t>
            </a:r>
            <a:br>
              <a:rPr lang="ru-RU" sz="1600">
                <a:solidFill>
                  <a:srgbClr val="2C2D30"/>
                </a:solidFill>
              </a:rPr>
            </a:br>
            <a:r>
              <a:rPr lang="ru-RU" sz="1600">
                <a:solidFill>
                  <a:srgbClr val="2C2D30"/>
                </a:solidFill>
              </a:rPr>
              <a:t>программирования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538" name="Google Shape;538;p2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64" name="Google Shape;564;p27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¼ÑÑÐ°Ð²ÑÐ¸Ð½ÑÐ¹ Ð°Ð»Ð³Ð¾ÑÐ¸ÑÐ¼" id="566" name="Google Shape;56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3510" y="1881821"/>
            <a:ext cx="4056888" cy="2522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8"/>
          <p:cNvSpPr txBox="1"/>
          <p:nvPr>
            <p:ph type="ctrTitle"/>
          </p:nvPr>
        </p:nvSpPr>
        <p:spPr>
          <a:xfrm>
            <a:off x="1142400" y="571500"/>
            <a:ext cx="6854400" cy="57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Эвристические методы поиска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72" name="Google Shape;572;p2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598" name="Google Shape;598;p28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2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600" name="Google Shape;60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5769" y="1172395"/>
            <a:ext cx="6880575" cy="3722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2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9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29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9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9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9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29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29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29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29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29"/>
          <p:cNvSpPr txBox="1"/>
          <p:nvPr>
            <p:ph type="ctrTitle"/>
          </p:nvPr>
        </p:nvSpPr>
        <p:spPr>
          <a:xfrm>
            <a:off x="5143200" y="571450"/>
            <a:ext cx="34272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Критерий применения эвристик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В задачах высокой вычислительной сложности, в которых оценка стоимости применения точных алгоритмов существенно выше, чем стоимость применения эвристического алгоритма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631" name="Google Shape;631;p2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32" name="Google Shape;632;p29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2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ÑÐ²ÑÐ¸ÑÑÐ¸ÐºÐ°" id="634" name="Google Shape;634;p2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ÑÐ²ÑÐ¸ÑÑÐ¸ÐºÐ°" id="635" name="Google Shape;635;p29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ÑÐ²ÑÐ¸ÑÑÐ¸ÐºÐ°" id="636" name="Google Shape;636;p29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Ð°ÑÑÐ¸Ð½ÐºÐ¸ Ð¿Ð¾ Ð·Ð°Ð¿ÑÐ¾ÑÑ ÑÐ²ÑÐ¸ÑÑÐ¸ÐºÐ°" id="637" name="Google Shape;637;p29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8" name="Google Shape;63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534" y="715597"/>
            <a:ext cx="4218530" cy="3712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0"/>
          <p:cNvSpPr txBox="1"/>
          <p:nvPr>
            <p:ph type="ctrTitle"/>
          </p:nvPr>
        </p:nvSpPr>
        <p:spPr>
          <a:xfrm>
            <a:off x="1142400" y="3433834"/>
            <a:ext cx="6856800" cy="11381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До новых встреч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44" name="Google Shape;644;p3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3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3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3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3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3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3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3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3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3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3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3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3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3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3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3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3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3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3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3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3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3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3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3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670" name="Google Shape;670;p30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3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30"/>
          <p:cNvSpPr txBox="1"/>
          <p:nvPr/>
        </p:nvSpPr>
        <p:spPr>
          <a:xfrm>
            <a:off x="1145458" y="571511"/>
            <a:ext cx="7425600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 следующем занятии: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Искусственные нейронные сети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Развитие ИНС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Методы обучения ИНС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Оставайтесь с нами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400" y="571450"/>
            <a:ext cx="6854400" cy="571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Сущность поиска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15" name="Google Shape;115;p14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search trajectory" id="117" name="Google Shape;11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2372" y="1143011"/>
            <a:ext cx="5067471" cy="342898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4"/>
          <p:cNvSpPr txBox="1"/>
          <p:nvPr/>
        </p:nvSpPr>
        <p:spPr>
          <a:xfrm>
            <a:off x="6283173" y="1143011"/>
            <a:ext cx="2284799" cy="34289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ru-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Нахождение траектории в некотором пространстве от текущего состояния к целевому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Типы поиска в</a:t>
            </a:r>
            <a:br>
              <a:rPr lang="ru-RU" sz="3200">
                <a:solidFill>
                  <a:srgbClr val="4C5D6E"/>
                </a:solidFill>
              </a:rPr>
            </a:br>
            <a:r>
              <a:rPr lang="ru-RU" sz="3200">
                <a:solidFill>
                  <a:srgbClr val="4C5D6E"/>
                </a:solidFill>
              </a:rPr>
              <a:t>Искусственном Интеллекте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4" name="Google Shape;124;p15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Поиск в пространстве состояний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Поиск пути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Эвристический поиск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-RU" sz="1600">
                <a:solidFill>
                  <a:srgbClr val="2C2D30"/>
                </a:solidFill>
              </a:rPr>
              <a:t>Информационный поиск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51" name="Google Shape;151;p15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153" name="Google Shape;15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5140774" y="2477901"/>
            <a:ext cx="3998399" cy="266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search" id="158" name="Google Shape;15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2398" y="-12"/>
            <a:ext cx="9140073" cy="514351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/>
          <p:nvPr/>
        </p:nvSpPr>
        <p:spPr>
          <a:xfrm>
            <a:off x="-7974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-7974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-7974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-7974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-7974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-7974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-7974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-7974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-7974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85" name="Google Shape;185;p16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ÐÐ°ÑÑÐ¸Ð½ÐºÐ¸ Ð¿Ð¾ Ð·Ð°Ð¿ÑÐ¾ÑÑ depth first search" id="191" name="Google Shape;1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61" y="-12"/>
            <a:ext cx="9144761" cy="514351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7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7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18" name="Google Shape;218;p17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/>
          <p:nvPr>
            <p:ph type="ctrTitle"/>
          </p:nvPr>
        </p:nvSpPr>
        <p:spPr>
          <a:xfrm>
            <a:off x="1142400" y="571500"/>
            <a:ext cx="6854400" cy="571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Поиск в пространстве состояний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5" name="Google Shape;225;p18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8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8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8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8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8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8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8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8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8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8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8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8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8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8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8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8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8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8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51" name="Google Shape;251;p18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253" name="Google Shape;25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143012"/>
            <a:ext cx="5054535" cy="28574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Ð¾ÑÐ¾Ð¶ÐµÐµ Ð¸Ð·Ð¾Ð±ÑÐ°Ð¶ÐµÐ½Ð¸Ðµ" id="254" name="Google Shape;25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84638" y="2286003"/>
            <a:ext cx="5054535" cy="2857497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8"/>
          <p:cNvSpPr/>
          <p:nvPr/>
        </p:nvSpPr>
        <p:spPr>
          <a:xfrm rot="5400000">
            <a:off x="5082106" y="1528637"/>
            <a:ext cx="729802" cy="784945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8"/>
          <p:cNvSpPr/>
          <p:nvPr/>
        </p:nvSpPr>
        <p:spPr>
          <a:xfrm flipH="1" rot="10800000">
            <a:off x="3241000" y="3972938"/>
            <a:ext cx="729802" cy="784945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gradFill>
            <a:gsLst>
              <a:gs pos="0">
                <a:srgbClr val="BBBBBB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9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9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9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9"/>
          <p:cNvSpPr txBox="1"/>
          <p:nvPr>
            <p:ph type="ctrTitle"/>
          </p:nvPr>
        </p:nvSpPr>
        <p:spPr>
          <a:xfrm>
            <a:off x="5143200" y="571450"/>
            <a:ext cx="34272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Поиск пути в графе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Состояниям системы соответствуют вершины графа, направленные рёбра графа — это возможность перехода из одного состояния в другое, а функция стоимости пути определяет веса на рёбрах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287" name="Google Shape;287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288" name="Google Shape;288;p19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Ð¾ÑÐ¾Ð¶ÐµÐµ Ð¸Ð·Ð¾Ð±ÑÐ°Ð¶ÐµÐ½Ð¸Ðµ" id="290" name="Google Shape;29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188" y="1360982"/>
            <a:ext cx="4437222" cy="2421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0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0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0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0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0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0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0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0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0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0"/>
          <p:cNvSpPr txBox="1"/>
          <p:nvPr>
            <p:ph type="ctrTitle"/>
          </p:nvPr>
        </p:nvSpPr>
        <p:spPr>
          <a:xfrm>
            <a:off x="5143200" y="571450"/>
            <a:ext cx="34272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400">
                <a:solidFill>
                  <a:srgbClr val="4C5D6E"/>
                </a:solidFill>
              </a:rPr>
              <a:t>Методы оптимизации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Задачу можно различными методами, имеющимися в арсенале теории оптимизации для решения задач на графах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321" name="Google Shape;321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22" name="Google Shape;322;p20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¼ÐµÑÐ¾Ð´Ñ Ð¾Ð¿ÑÐ¸Ð¼Ð¸Ð·Ð°ÑÐ¸Ð¸" id="324" name="Google Shape;32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533" y="508465"/>
            <a:ext cx="4602033" cy="4126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>
                <a:solidFill>
                  <a:srgbClr val="4C5D6E"/>
                </a:solidFill>
              </a:rPr>
              <a:t>Классы методов поиска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30" name="Google Shape;330;p21"/>
          <p:cNvSpPr txBox="1"/>
          <p:nvPr>
            <p:ph type="ctrTitle"/>
          </p:nvPr>
        </p:nvSpPr>
        <p:spPr>
          <a:xfrm>
            <a:off x="1142375" y="1714450"/>
            <a:ext cx="2858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Неинформированные</a:t>
            </a:r>
            <a:br>
              <a:rPr lang="ru-RU" sz="1600">
                <a:solidFill>
                  <a:srgbClr val="2C2D30"/>
                </a:solidFill>
              </a:rPr>
            </a:br>
            <a:br>
              <a:rPr lang="ru-RU" sz="1600">
                <a:solidFill>
                  <a:srgbClr val="2C2D30"/>
                </a:solidFill>
              </a:rPr>
            </a:br>
            <a:br>
              <a:rPr lang="ru-RU" sz="1600">
                <a:solidFill>
                  <a:srgbClr val="2C2D30"/>
                </a:solidFill>
              </a:rPr>
            </a:br>
            <a:br>
              <a:rPr lang="ru-RU" sz="1600">
                <a:solidFill>
                  <a:srgbClr val="2C2D30"/>
                </a:solidFill>
              </a:rPr>
            </a:br>
            <a:br>
              <a:rPr lang="ru-RU" sz="1600">
                <a:solidFill>
                  <a:srgbClr val="2C2D30"/>
                </a:solidFill>
              </a:rPr>
            </a:br>
            <a:br>
              <a:rPr lang="ru-RU" sz="1600">
                <a:solidFill>
                  <a:srgbClr val="2C2D30"/>
                </a:solidFill>
              </a:rPr>
            </a:br>
            <a:br>
              <a:rPr lang="ru-RU" sz="1600">
                <a:solidFill>
                  <a:srgbClr val="2C2D30"/>
                </a:solidFill>
              </a:rPr>
            </a:br>
            <a:endParaRPr sz="1600">
              <a:solidFill>
                <a:srgbClr val="2C2D30"/>
              </a:solidFill>
            </a:endParaRPr>
          </a:p>
        </p:txBody>
      </p:sp>
      <p:sp>
        <p:nvSpPr>
          <p:cNvPr id="331" name="Google Shape;331;p2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1"/>
          <p:cNvSpPr txBox="1"/>
          <p:nvPr>
            <p:ph type="ctrTitle"/>
          </p:nvPr>
        </p:nvSpPr>
        <p:spPr>
          <a:xfrm>
            <a:off x="5142000" y="1714500"/>
            <a:ext cx="2858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5200"/>
              <a:buNone/>
            </a:pPr>
            <a:r>
              <a:rPr lang="ru-RU" sz="1600">
                <a:solidFill>
                  <a:srgbClr val="2C2D30"/>
                </a:solidFill>
              </a:rPr>
              <a:t>Информированные</a:t>
            </a:r>
            <a:br>
              <a:rPr lang="ru-RU" sz="1600">
                <a:solidFill>
                  <a:srgbClr val="2C2D30"/>
                </a:solidFill>
              </a:rPr>
            </a:br>
            <a:br>
              <a:rPr lang="ru-RU" sz="1600">
                <a:solidFill>
                  <a:srgbClr val="2C2D30"/>
                </a:solidFill>
              </a:rPr>
            </a:br>
            <a:r>
              <a:rPr i="1" lang="ru-RU" sz="1600">
                <a:solidFill>
                  <a:srgbClr val="2C2D30"/>
                </a:solidFill>
              </a:rPr>
              <a:t>пользуются различными эвристиками, которые определяют дополнительную информацию о той задаче, которая решается</a:t>
            </a:r>
            <a:endParaRPr i="1" sz="1600">
              <a:solidFill>
                <a:srgbClr val="2C2D30"/>
              </a:solidFill>
            </a:endParaRPr>
          </a:p>
        </p:txBody>
      </p:sp>
      <p:sp>
        <p:nvSpPr>
          <p:cNvPr id="357" name="Google Shape;357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358" name="Google Shape;358;p21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ÐÐ°ÑÑÐ¸Ð½ÐºÐ¸ Ð¿Ð¾ Ð·Ð°Ð¿ÑÐ¾ÑÑ Ð·Ð½Ð°Ðº Ð²Ð¾Ð¿ÑÐ¾ÑÐ°" id="360" name="Google Shape;36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7130" y="2358807"/>
            <a:ext cx="1931338" cy="193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