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Заменить слайд в видео на актуальный.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0" name="Google Shape;68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4" name="Google Shape;75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9" name="Google Shape;78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4" name="Google Shape;82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1" name="Google Shape;86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5" name="Google Shape;89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0" name="Google Shape;93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5" name="Google Shape;96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0" name="Google Shape;100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3" name="Google Shape;103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1.png"/><Relationship Id="rId5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jp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4000">
                <a:solidFill>
                  <a:srgbClr val="4C5D6E"/>
                </a:solidFill>
              </a:rPr>
              <a:t>Искусственные нейронные сети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Развитие, архитектуры, способы обучения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История развития искусственного интеллекта. Интерактивный курс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2000">
                <a:solidFill>
                  <a:srgbClr val="4C5D6E"/>
                </a:solidFill>
              </a:rPr>
              <a:t>Урок 31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Решаемые задачи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71" name="Google Shape;371;p2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Классификация или распознавание образов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Кластеризация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Аппроксимация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Прогнозирование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Сжатие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Arial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Анализ данных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98" name="Google Shape;398;p22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1142375" y="4155926"/>
            <a:ext cx="6854400" cy="98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69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 startAt="7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Оптимизация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·Ð°Ð´Ð°ÑÐ¸ Ð½ÐµÐ¹ÑÐ¾Ð½Ð½ÑÑ ÑÐµÑÐµÐ¹" id="401" name="Google Shape;40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5648" y="2139702"/>
            <a:ext cx="2858840" cy="2858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Два способа обучения</a:t>
            </a:r>
            <a:br>
              <a:rPr lang="ru-RU" sz="3200">
                <a:solidFill>
                  <a:srgbClr val="4C5D6E"/>
                </a:solidFill>
              </a:rPr>
            </a:br>
            <a:r>
              <a:rPr lang="ru-RU" sz="3200">
                <a:solidFill>
                  <a:srgbClr val="4C5D6E"/>
                </a:solidFill>
              </a:rPr>
              <a:t>нейронной сети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07" name="Google Shape;407;p23"/>
          <p:cNvSpPr txBox="1"/>
          <p:nvPr>
            <p:ph type="ctrTitle"/>
          </p:nvPr>
        </p:nvSpPr>
        <p:spPr>
          <a:xfrm>
            <a:off x="1142375" y="171445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5200"/>
              <a:buNone/>
            </a:pPr>
            <a:r>
              <a:rPr i="1" lang="ru-RU" sz="1600">
                <a:solidFill>
                  <a:srgbClr val="2C2D30"/>
                </a:solidFill>
              </a:rPr>
              <a:t>Обучение с учителем</a:t>
            </a:r>
            <a:endParaRPr i="1" sz="1600">
              <a:solidFill>
                <a:srgbClr val="2C2D30"/>
              </a:solidFill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3"/>
          <p:cNvSpPr txBox="1"/>
          <p:nvPr>
            <p:ph type="ctrTitle"/>
          </p:nvPr>
        </p:nvSpPr>
        <p:spPr>
          <a:xfrm>
            <a:off x="5142000" y="171450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5200"/>
              <a:buNone/>
            </a:pPr>
            <a:r>
              <a:rPr i="1" lang="ru-RU" sz="1600">
                <a:solidFill>
                  <a:srgbClr val="2C2D30"/>
                </a:solidFill>
              </a:rPr>
              <a:t>Обучение без учителя</a:t>
            </a:r>
            <a:endParaRPr i="1" sz="1600">
              <a:solidFill>
                <a:srgbClr val="2C2D30"/>
              </a:solidFill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35" name="Google Shape;435;p2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4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4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4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4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4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4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4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4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4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4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Обучение с учителем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Демонстрация нейронной сети множества примеров типа «стимул — реакция»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467" name="Google Shape;467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68" name="Google Shape;468;p2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0" name="Google Shape;47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173" y="964842"/>
            <a:ext cx="4144133" cy="3213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5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5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5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5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5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5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Обучение без учителя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Нейронная сеть самостоятельно обучается решать поставленную задачу без вмешательства извне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01" name="Google Shape;501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02" name="Google Shape;502;p2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504" name="Google Shape;50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554" y="907403"/>
            <a:ext cx="3900489" cy="3328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Два метода настройки весовых коэффициентов нейросети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10" name="Google Shape;510;p26"/>
          <p:cNvSpPr txBox="1"/>
          <p:nvPr>
            <p:ph type="ctrTitle"/>
          </p:nvPr>
        </p:nvSpPr>
        <p:spPr>
          <a:xfrm>
            <a:off x="1142375" y="171445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5200"/>
              <a:buNone/>
            </a:pPr>
            <a:r>
              <a:rPr i="1" lang="ru-RU" sz="1600">
                <a:solidFill>
                  <a:srgbClr val="2C2D30"/>
                </a:solidFill>
              </a:rPr>
              <a:t>Метод коррекции ошибки</a:t>
            </a:r>
            <a:endParaRPr i="1" sz="1600">
              <a:solidFill>
                <a:srgbClr val="2C2D30"/>
              </a:solidFill>
            </a:endParaRPr>
          </a:p>
        </p:txBody>
      </p:sp>
      <p:sp>
        <p:nvSpPr>
          <p:cNvPr id="511" name="Google Shape;511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6"/>
          <p:cNvSpPr txBox="1"/>
          <p:nvPr>
            <p:ph type="ctrTitle"/>
          </p:nvPr>
        </p:nvSpPr>
        <p:spPr>
          <a:xfrm>
            <a:off x="5142000" y="171450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5200"/>
              <a:buNone/>
            </a:pPr>
            <a:r>
              <a:rPr i="1" lang="ru-RU" sz="1600">
                <a:solidFill>
                  <a:srgbClr val="2C2D30"/>
                </a:solidFill>
              </a:rPr>
              <a:t>Метод обратного распространения ошибки</a:t>
            </a:r>
            <a:endParaRPr i="1" sz="1600">
              <a:solidFill>
                <a:srgbClr val="2C2D30"/>
              </a:solidFill>
            </a:endParaRPr>
          </a:p>
        </p:txBody>
      </p:sp>
      <p:sp>
        <p:nvSpPr>
          <p:cNvPr id="537" name="Google Shape;537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38" name="Google Shape;538;p2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7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Метод коррекции ошибки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71" name="Google Shape;571;p2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 txBox="1"/>
          <p:nvPr/>
        </p:nvSpPr>
        <p:spPr>
          <a:xfrm>
            <a:off x="3998375" y="1714510"/>
            <a:ext cx="4569598" cy="2857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Фрэнк Розенблатт</a:t>
            </a:r>
            <a:endParaRPr b="0" i="0" sz="2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Вес связей в перцептроне не изменяется до тех пор, пока текущая реакция перцептрона остается правильной</a:t>
            </a:r>
            <a:endParaRPr b="0" i="1" sz="1600" u="none" cap="none" strike="noStrike">
              <a:solidFill>
                <a:srgbClr val="BDC2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574" name="Google Shape;57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6773" y="1714510"/>
            <a:ext cx="2570401" cy="2857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8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Метод обратного</a:t>
            </a:r>
            <a:br>
              <a:rPr lang="ru-RU" sz="3200">
                <a:solidFill>
                  <a:srgbClr val="4C5D6E"/>
                </a:solidFill>
              </a:rPr>
            </a:br>
            <a:r>
              <a:rPr lang="ru-RU" sz="3200">
                <a:solidFill>
                  <a:srgbClr val="4C5D6E"/>
                </a:solidFill>
              </a:rPr>
              <a:t>распространения ошибки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80" name="Google Shape;580;p2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8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8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8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8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8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8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8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8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8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8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8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8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8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8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8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8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8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8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8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8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06" name="Google Shape;606;p2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¾Ð±ÑÐ°ÑÐ½Ð¾Ðµ ÑÐ°ÑÐ¿ÑÐ¾ÑÑÑÐ°Ð½ÐµÐ½Ð¸Ðµ Ð¾ÑÐ¸Ð±ÐºÐ¸" id="608" name="Google Shape;60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0470" y="1864470"/>
            <a:ext cx="4731013" cy="2999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9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Метод обратного</a:t>
            </a:r>
            <a:br>
              <a:rPr lang="ru-RU" sz="3200">
                <a:solidFill>
                  <a:srgbClr val="4C5D6E"/>
                </a:solidFill>
              </a:rPr>
            </a:br>
            <a:r>
              <a:rPr lang="ru-RU" sz="3200">
                <a:solidFill>
                  <a:srgbClr val="4C5D6E"/>
                </a:solidFill>
              </a:rPr>
              <a:t>распространения ошибки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14" name="Google Shape;614;p2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9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9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9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9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9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9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9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9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9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9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9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9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9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9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9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9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9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9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40" name="Google Shape;640;p2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29"/>
          <p:cNvSpPr txBox="1"/>
          <p:nvPr/>
        </p:nvSpPr>
        <p:spPr>
          <a:xfrm>
            <a:off x="2306808" y="1877372"/>
            <a:ext cx="4533805" cy="18230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43" name="Google Shape;643;p29"/>
          <p:cNvSpPr txBox="1"/>
          <p:nvPr/>
        </p:nvSpPr>
        <p:spPr>
          <a:xfrm>
            <a:off x="4855174" y="3700434"/>
            <a:ext cx="3998399" cy="115731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0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Метод обратного</a:t>
            </a:r>
            <a:br>
              <a:rPr lang="ru-RU" sz="3200">
                <a:solidFill>
                  <a:srgbClr val="4C5D6E"/>
                </a:solidFill>
              </a:rPr>
            </a:br>
            <a:r>
              <a:rPr lang="ru-RU" sz="3200">
                <a:solidFill>
                  <a:srgbClr val="4C5D6E"/>
                </a:solidFill>
              </a:rPr>
              <a:t>распространения ошибки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49" name="Google Shape;649;p3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0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0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0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0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0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0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0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0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0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0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0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0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0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0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0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30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0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30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30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30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30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75" name="Google Shape;675;p30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·Ð°Ð´Ð°ÑÐ¸ Ð½ÐµÐ¹ÑÐ¾Ð½Ð½ÑÑ ÑÐµÑÐµÐ¹" id="677" name="Google Shape;67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5700" y="1824383"/>
            <a:ext cx="6114360" cy="304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½ÐµÐ¹ÑÐ¾Ð½Ñ" id="682" name="Google Shape;68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91391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31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31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1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1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1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1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1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1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1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1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1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31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1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1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1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31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31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1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31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1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31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09" name="Google Shape;709;p31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µÑÑÐµÑÑÐ²ÐµÐ½Ð½ÑÐ¹ Ð¸Ð½ÑÐµÐ»Ð»ÐµÐºÑ" id="711" name="Google Shape;711;p3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µÑÑÐµÑÑÐ²ÐµÐ½Ð½ÑÐ¹ Ð¸Ð½ÑÐµÐ»Ð»ÐµÐºÑ" id="712" name="Google Shape;712;p31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Ñ" id="713" name="Google Shape;713;p31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Ñ" id="714" name="Google Shape;714;p31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Ñ" id="715" name="Google Shape;715;p31"/>
          <p:cNvSpPr/>
          <p:nvPr/>
        </p:nvSpPr>
        <p:spPr>
          <a:xfrm>
            <a:off x="765175" y="4651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Ñ" id="716" name="Google Shape;716;p31"/>
          <p:cNvSpPr/>
          <p:nvPr/>
        </p:nvSpPr>
        <p:spPr>
          <a:xfrm>
            <a:off x="917575" y="6175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4" name="Google Shape;114;p1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ÑÑÐ½ÐºÑÐ¸Ñ Ð°ÐºÑÐ¸Ð²Ð°ÑÐ¸Ð¸ Ð½ÐµÐ¹ÑÐ¾Ð½Ð°" id="116" name="Google Shape;11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5999" y="571461"/>
            <a:ext cx="5715000" cy="271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16067" y="3565637"/>
            <a:ext cx="205740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/>
          <p:nvPr/>
        </p:nvSpPr>
        <p:spPr>
          <a:xfrm rot="10800000">
            <a:off x="5381614" y="2386794"/>
            <a:ext cx="386794" cy="1042165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2"/>
          <p:cNvSpPr txBox="1"/>
          <p:nvPr>
            <p:ph type="ctrTitle"/>
          </p:nvPr>
        </p:nvSpPr>
        <p:spPr>
          <a:xfrm>
            <a:off x="1142400" y="571500"/>
            <a:ext cx="6854400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Этапы решаемых задач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22" name="Google Shape;722;p32"/>
          <p:cNvSpPr txBox="1"/>
          <p:nvPr>
            <p:ph type="ctrTitle"/>
          </p:nvPr>
        </p:nvSpPr>
        <p:spPr>
          <a:xfrm>
            <a:off x="1142375" y="1428760"/>
            <a:ext cx="3429624" cy="3143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Сбор данных для обучения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Подготовка и нормализация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Выбор архитектуры нейросети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Экспериментальный подбор характеристик нейросети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723" name="Google Shape;723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49" name="Google Shape;749;p32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2"/>
          <p:cNvSpPr txBox="1"/>
          <p:nvPr/>
        </p:nvSpPr>
        <p:spPr>
          <a:xfrm>
            <a:off x="4571999" y="1428760"/>
            <a:ext cx="3429624" cy="3143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69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 startAt="5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Экспериментальный подбор параметров обучения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 startAt="5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Обучение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 startAt="5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Проверка адекватности обучения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 startAt="5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Корректировка параметров и окончательное обучение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 startAt="5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Вербализация нейросети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3"/>
          <p:cNvSpPr txBox="1"/>
          <p:nvPr>
            <p:ph type="ctrTitle"/>
          </p:nvPr>
        </p:nvSpPr>
        <p:spPr>
          <a:xfrm>
            <a:off x="1142400" y="571500"/>
            <a:ext cx="6854400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ru-RU" sz="3200">
                <a:solidFill>
                  <a:srgbClr val="4C5D6E"/>
                </a:solidFill>
              </a:rPr>
              <a:t>Сбор данных для обучения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57" name="Google Shape;757;p33"/>
          <p:cNvSpPr txBox="1"/>
          <p:nvPr>
            <p:ph type="ctrTitle"/>
          </p:nvPr>
        </p:nvSpPr>
        <p:spPr>
          <a:xfrm>
            <a:off x="5001607" y="1731046"/>
            <a:ext cx="3568791" cy="2840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None/>
            </a:pPr>
            <a:r>
              <a:rPr lang="ru-RU" sz="1600">
                <a:solidFill>
                  <a:srgbClr val="2C2D30"/>
                </a:solidFill>
              </a:rPr>
              <a:t>Данные должны быть репрезентативны и непротиворечивы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758" name="Google Shape;758;p33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3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33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3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33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33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33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33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3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84" name="Google Shape;784;p3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gigo" id="786" name="Google Shape;78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799" y="1714512"/>
            <a:ext cx="332459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4"/>
          <p:cNvSpPr txBox="1"/>
          <p:nvPr>
            <p:ph type="ctrTitle"/>
          </p:nvPr>
        </p:nvSpPr>
        <p:spPr>
          <a:xfrm>
            <a:off x="1142400" y="571500"/>
            <a:ext cx="6854400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ru-RU" sz="3200">
                <a:solidFill>
                  <a:srgbClr val="4C5D6E"/>
                </a:solidFill>
              </a:rPr>
              <a:t>Нормализация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92" name="Google Shape;792;p34"/>
          <p:cNvSpPr txBox="1"/>
          <p:nvPr>
            <p:ph type="ctrTitle"/>
          </p:nvPr>
        </p:nvSpPr>
        <p:spPr>
          <a:xfrm>
            <a:off x="5001607" y="1731046"/>
            <a:ext cx="3568791" cy="2840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None/>
            </a:pPr>
            <a:r>
              <a:rPr lang="ru-RU" sz="1600">
                <a:solidFill>
                  <a:srgbClr val="2C2D30"/>
                </a:solidFill>
              </a:rPr>
              <a:t>Данные должны иметь одинаковую размерность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793" name="Google Shape;793;p34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34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4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34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4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4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4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34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34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819" name="Google Shape;819;p3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½Ð¾ÑÐ¼Ð°Ð»Ð¸Ð·Ð°ÑÐ¸Ñ Ð´Ð°Ð½Ð½ÑÑ" id="821" name="Google Shape;82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999" y="1619259"/>
            <a:ext cx="4762500" cy="304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5"/>
          <p:cNvSpPr txBox="1"/>
          <p:nvPr>
            <p:ph type="ctrTitle"/>
          </p:nvPr>
        </p:nvSpPr>
        <p:spPr>
          <a:xfrm>
            <a:off x="1142400" y="571500"/>
            <a:ext cx="6854400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ru-RU" sz="3200">
                <a:solidFill>
                  <a:srgbClr val="4C5D6E"/>
                </a:solidFill>
              </a:rPr>
              <a:t>Выбор архитектуры нейросети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27" name="Google Shape;827;p35"/>
          <p:cNvSpPr txBox="1"/>
          <p:nvPr>
            <p:ph type="ctrTitle"/>
          </p:nvPr>
        </p:nvSpPr>
        <p:spPr>
          <a:xfrm>
            <a:off x="2483768" y="3824287"/>
            <a:ext cx="6372230" cy="11429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828" name="Google Shape;828;p35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35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35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5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35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5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35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35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35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3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3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3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3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3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3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3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3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3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3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3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3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3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3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3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3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854" name="Google Shape;854;p35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3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6" name="Google Shape;856;p35"/>
          <p:cNvGrpSpPr/>
          <p:nvPr/>
        </p:nvGrpSpPr>
        <p:grpSpPr>
          <a:xfrm>
            <a:off x="252445" y="1319212"/>
            <a:ext cx="6286500" cy="2505075"/>
            <a:chOff x="252445" y="1319212"/>
            <a:chExt cx="6286500" cy="2505075"/>
          </a:xfrm>
        </p:grpSpPr>
        <p:pic>
          <p:nvPicPr>
            <p:cNvPr id="857" name="Google Shape;857;p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2445" y="1319212"/>
              <a:ext cx="6286500" cy="2505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8" name="Google Shape;858;p35"/>
            <p:cNvSpPr/>
            <p:nvPr/>
          </p:nvSpPr>
          <p:spPr>
            <a:xfrm>
              <a:off x="5428799" y="3714759"/>
              <a:ext cx="285600" cy="109528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6"/>
          <p:cNvSpPr txBox="1"/>
          <p:nvPr>
            <p:ph type="ctrTitle"/>
          </p:nvPr>
        </p:nvSpPr>
        <p:spPr>
          <a:xfrm>
            <a:off x="1142400" y="571500"/>
            <a:ext cx="6854400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ru-RU" sz="3200">
                <a:solidFill>
                  <a:srgbClr val="4C5D6E"/>
                </a:solidFill>
              </a:rPr>
              <a:t>Подбор характеристик нейросети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64" name="Google Shape;864;p36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36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36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36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36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36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36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36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36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3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3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3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3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3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3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3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3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3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3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3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3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3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3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3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3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3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890" name="Google Shape;890;p3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3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2" name="Google Shape;89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8791" y="1360452"/>
            <a:ext cx="6866415" cy="3364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7"/>
          <p:cNvSpPr txBox="1"/>
          <p:nvPr>
            <p:ph type="ctrTitle"/>
          </p:nvPr>
        </p:nvSpPr>
        <p:spPr>
          <a:xfrm>
            <a:off x="1142400" y="571500"/>
            <a:ext cx="6854400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ru-RU" sz="3200">
                <a:solidFill>
                  <a:srgbClr val="4C5D6E"/>
                </a:solidFill>
              </a:rPr>
              <a:t>Подбор параметров обучения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8" name="Google Shape;898;p37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37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37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37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37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37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37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37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37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3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3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3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3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3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3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3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3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3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3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3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3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924" name="Google Shape;924;p3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3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6" name="Google Shape;92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9137" y="1492177"/>
            <a:ext cx="6865727" cy="3101041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37"/>
          <p:cNvSpPr/>
          <p:nvPr/>
        </p:nvSpPr>
        <p:spPr>
          <a:xfrm>
            <a:off x="3143999" y="1492177"/>
            <a:ext cx="3865256" cy="575517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Обучение нейронной сети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33" name="Google Shape;933;p3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1600">
                <a:solidFill>
                  <a:srgbClr val="2C2D30"/>
                </a:solidFill>
              </a:rPr>
              <a:t>Проблемы при обучении</a:t>
            </a:r>
            <a:r>
              <a:rPr lang="ru-RU" sz="1600">
                <a:solidFill>
                  <a:srgbClr val="2C2D30"/>
                </a:solidFill>
              </a:rPr>
              <a:t>: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1. Паралич сети</a:t>
            </a:r>
            <a:br>
              <a:rPr lang="ru-RU" sz="1600">
                <a:solidFill>
                  <a:srgbClr val="2C2D30"/>
                </a:solidFill>
              </a:rPr>
            </a:b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2C2D30"/>
                </a:solidFill>
              </a:rPr>
              <a:t>2. Залипание в локальном экстремуме</a:t>
            </a:r>
            <a:br>
              <a:rPr lang="ru-RU" sz="1600">
                <a:solidFill>
                  <a:srgbClr val="2C2D30"/>
                </a:solidFill>
              </a:rPr>
            </a:b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2C2D30"/>
                </a:solidFill>
              </a:rPr>
              <a:t>3. Переобучение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34" name="Google Shape;934;p3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38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38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3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8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8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8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38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8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8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38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38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38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38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38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38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38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38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38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38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38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38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38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3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960" name="Google Shape;960;p3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3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¿ÐµÑÐµÐ¾Ð±ÑÑÐµÐ½Ð¸Ðµ Ð½ÐµÐ¹ÑÐ¾Ð½Ð½Ð¾Ð¹ ÑÐµÑÐ¸" id="962" name="Google Shape;96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9429" y="2281468"/>
            <a:ext cx="3513989" cy="1723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Тестирование качества обучения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68" name="Google Shape;968;p39"/>
          <p:cNvSpPr txBox="1"/>
          <p:nvPr>
            <p:ph type="ctrTitle"/>
          </p:nvPr>
        </p:nvSpPr>
        <p:spPr>
          <a:xfrm>
            <a:off x="5140774" y="1714450"/>
            <a:ext cx="3501633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Проверка качества обучения проводится на примерах, которые не участвовали в обучении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69" name="Google Shape;969;p3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39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39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3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39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39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39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39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3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39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39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39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39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39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39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39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39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39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39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39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39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39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39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39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39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3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995" name="Google Shape;995;p3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Google Shape;996;p3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¿ÐµÑÐµÐ¾Ð±ÑÑÐµÐ½Ð¸Ðµ Ð½ÐµÐ¹ÑÐ¾Ð½Ð½Ð¾Ð¹ ÑÐµÑÐ¸" id="997" name="Google Shape;99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519" y="1791078"/>
            <a:ext cx="4474356" cy="2704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1002" name="Google Shape;100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"/>
            <a:ext cx="9144000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p4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40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40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4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40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40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40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40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40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40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40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40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40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40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40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40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40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40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40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40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40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40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40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40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40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4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029" name="Google Shape;1029;p40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4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41"/>
          <p:cNvSpPr txBox="1"/>
          <p:nvPr>
            <p:ph type="ctrTitle"/>
          </p:nvPr>
        </p:nvSpPr>
        <p:spPr>
          <a:xfrm>
            <a:off x="1142400" y="3433834"/>
            <a:ext cx="6856800" cy="1138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До новых встреч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36" name="Google Shape;1036;p4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4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4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4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4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4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4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4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4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4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4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4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4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4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4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4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4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4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4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4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4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4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4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4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4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4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062" name="Google Shape;1062;p41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3" name="Google Shape;1063;p4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41"/>
          <p:cNvSpPr txBox="1"/>
          <p:nvPr/>
        </p:nvSpPr>
        <p:spPr>
          <a:xfrm>
            <a:off x="1145458" y="571511"/>
            <a:ext cx="742560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следующем занятии: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Эволюционные алгоритмы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Генетические алгоритмы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Нейроэволюция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Оставайтесь с нами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123" name="Google Shape;12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-12"/>
            <a:ext cx="9139199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50" name="Google Shape;150;p15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ÑÑÐ¼Ð¼Ð¸ÑÐ¾Ð²Ð°Ð½Ð¸Ðµ Ð¸Ð¼Ð¿ÑÐ»ÑÑÐ° Ð½Ð° ÑÐ¾Ð¼Ðµ Ð½ÐµÐ¹ÑÐ¾Ð½Ð°" id="156" name="Google Shape;15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2"/>
            <a:ext cx="9139173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83" name="Google Shape;183;p16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µÑÑÐµÑÑÐ²ÐµÐ½Ð½ÑÐ¹ Ð¸Ð½ÑÐµÐ»Ð»ÐµÐºÑ" id="185" name="Google Shape;185;p1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µÑÑÐµÑÑÐ²ÐµÐ½Ð½ÑÐ¹ Ð¸Ð½ÑÐµÐ»Ð»ÐµÐºÑ" id="186" name="Google Shape;186;p16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Ñ" id="187" name="Google Shape;187;p16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Ñ" id="188" name="Google Shape;188;p16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Ñ" id="189" name="Google Shape;189;p16"/>
          <p:cNvSpPr/>
          <p:nvPr/>
        </p:nvSpPr>
        <p:spPr>
          <a:xfrm>
            <a:off x="765175" y="4651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½ÐµÐ¹ÑÐ¾Ð½Ñ" id="190" name="Google Shape;190;p16"/>
          <p:cNvSpPr/>
          <p:nvPr/>
        </p:nvSpPr>
        <p:spPr>
          <a:xfrm>
            <a:off x="917575" y="6175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" y="303649"/>
            <a:ext cx="9139198" cy="447813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7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22" name="Google Shape;222;p17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¼Ð¾Ð´ÐµÐ»Ñ Ð½ÐµÐ¹ÑÐ¾Ð½Ð° Ð¼Ð°Ðº-ÐºÐ°Ð»Ð»Ð¾ÐºÐ° Ð¸ Ð¿Ð¸ÑÑÑÐ°" id="228" name="Google Shape;2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" y="0"/>
            <a:ext cx="6977462" cy="514344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55" name="Google Shape;255;p18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8"/>
          <p:cNvSpPr txBox="1"/>
          <p:nvPr/>
        </p:nvSpPr>
        <p:spPr>
          <a:xfrm>
            <a:off x="7142395" y="1048229"/>
            <a:ext cx="1999201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Входные нейроны</a:t>
            </a:r>
            <a:b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 веса на них</a:t>
            </a:r>
            <a:endParaRPr/>
          </a:p>
          <a:p>
            <a:pPr indent="-265113" lvl="0" marL="26511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Сумматор</a:t>
            </a:r>
            <a:endParaRPr/>
          </a:p>
          <a:p>
            <a:pPr indent="-265113" lvl="0" marL="26511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Функция активации</a:t>
            </a:r>
            <a:endParaRPr/>
          </a:p>
          <a:p>
            <a:pPr indent="-265113" lvl="0" marL="26511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Выходные нейроны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88" name="Google Shape;288;p1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290" name="Google Shape;29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5999" y="690522"/>
            <a:ext cx="5711999" cy="37623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9"/>
          <p:cNvSpPr/>
          <p:nvPr/>
        </p:nvSpPr>
        <p:spPr>
          <a:xfrm>
            <a:off x="2123728" y="411510"/>
            <a:ext cx="1080121" cy="4160501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5785635" y="411510"/>
            <a:ext cx="1080121" cy="4160501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9"/>
          <p:cNvSpPr txBox="1"/>
          <p:nvPr/>
        </p:nvSpPr>
        <p:spPr>
          <a:xfrm>
            <a:off x="1664187" y="4626876"/>
            <a:ext cx="19992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Входные нейроны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9"/>
          <p:cNvSpPr txBox="1"/>
          <p:nvPr/>
        </p:nvSpPr>
        <p:spPr>
          <a:xfrm>
            <a:off x="5273083" y="4626876"/>
            <a:ext cx="21052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Выходные нейроны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0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25" name="Google Shape;325;p20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327" name="Google Shape;327;p2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¼Ð°ÑÐº-1 ÑÐ¾Ð·ÐµÐ½Ð±Ð»Ð°ÑÑ" id="328" name="Google Shape;328;p20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½ÐµÐ¹ÑÐ¾ÑÐµÑÐ¸ Ð³Ð»ÑÐ±Ð¾ÐºÐ¾Ð³Ð¾ Ð¾Ð±ÑÑÐµÐ½Ð¸Ñ" id="329" name="Google Shape;3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35" y="571461"/>
            <a:ext cx="7998863" cy="2936393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0"/>
          <p:cNvSpPr txBox="1"/>
          <p:nvPr>
            <p:ph type="ctrTitle"/>
          </p:nvPr>
        </p:nvSpPr>
        <p:spPr>
          <a:xfrm>
            <a:off x="1142400" y="3429011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2800">
                <a:solidFill>
                  <a:srgbClr val="4C5D6E"/>
                </a:solidFill>
              </a:rPr>
              <a:t>Пример нейросети глубинного обучения</a:t>
            </a:r>
            <a:endParaRPr sz="28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ctrTitle"/>
          </p:nvPr>
        </p:nvSpPr>
        <p:spPr>
          <a:xfrm>
            <a:off x="1142399" y="571450"/>
            <a:ext cx="742557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Этапы работы с нейронными сетями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36" name="Google Shape;336;p2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ru-RU" sz="2000">
                <a:solidFill>
                  <a:srgbClr val="2C2D30"/>
                </a:solidFill>
              </a:rPr>
              <a:t>Подготовка данных и обучение нейронной сети</a:t>
            </a:r>
            <a:endParaRPr sz="2000">
              <a:solidFill>
                <a:srgbClr val="2C2D30"/>
              </a:solidFill>
            </a:endParaRPr>
          </a:p>
          <a:p>
            <a:pPr indent="-355600" lvl="0" marL="45720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ru-RU" sz="2000">
                <a:solidFill>
                  <a:srgbClr val="2C2D30"/>
                </a:solidFill>
              </a:rPr>
              <a:t>Решение задачи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1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1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63" name="Google Shape;363;p21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·Ð°Ð´Ð°ÑÐ¸ Ð½ÐµÐ¹ÑÐ¾Ð½Ð½ÑÑ ÑÐµÑÐµÐ¹" id="365" name="Google Shape;36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6016" y="2787774"/>
            <a:ext cx="4176190" cy="2080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