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drey Shestakoff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8-05-19T18:25:39.302">
    <p:pos x="6000" y="0"/>
    <p:text>Ок, но замечания не очень учтены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Генетические и эволюционные алгоритмы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А также нейроэволюция и вот это вот всё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32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Генетические алгоритмы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03" name="Google Shape;403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³ÐµÐ½ÐµÑÐ¸ÑÐµÑÐºÐ¸Ð¹ Ð°Ð»Ð³Ð¾ÑÐ¸ÑÐ¼" id="405" name="Google Shape;4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9458" y="1714512"/>
            <a:ext cx="4618516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2"/>
          <p:cNvSpPr txBox="1"/>
          <p:nvPr/>
        </p:nvSpPr>
        <p:spPr>
          <a:xfrm>
            <a:off x="1142375" y="1714511"/>
            <a:ext cx="6854400" cy="2857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Тоже эвристический</a:t>
            </a:r>
            <a:b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метод оптимизации</a:t>
            </a:r>
            <a:b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поиска оптимального</a:t>
            </a:r>
            <a:b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или субоптимального</a:t>
            </a:r>
            <a:b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¼ÑÑÐ°ÑÐ¸Ñ Ð² ÑÑÐ¾Ð¼Ð¾ÑÐ¾Ð¼Ð°Ñ" id="411" name="Google Shape;4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2"/>
            <a:ext cx="9144001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38" name="Google Shape;438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Данные как хромосомы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Значения, среди которых отбирается подходящее, должны быть представимы в виде вектора или списка некоторых значений, называемых «генами», а сам список называется «хромосомой»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71" name="Google Shape;471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73" name="Google Shape;4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667" y="616578"/>
            <a:ext cx="3910265" cy="391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Тип значений генов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79" name="Google Shape;479;p25"/>
          <p:cNvSpPr txBox="1"/>
          <p:nvPr>
            <p:ph type="ctrTitle"/>
          </p:nvPr>
        </p:nvSpPr>
        <p:spPr>
          <a:xfrm>
            <a:off x="4571999" y="1714450"/>
            <a:ext cx="3424776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Тип значений может быть любым. Главное, чтобы на нём было определено две операции — </a:t>
            </a:r>
            <a:r>
              <a:rPr i="1" lang="ru-RU" sz="1600">
                <a:solidFill>
                  <a:srgbClr val="2C2D30"/>
                </a:solidFill>
              </a:rPr>
              <a:t>кроссинговер</a:t>
            </a:r>
            <a:r>
              <a:rPr lang="ru-RU" sz="1600">
                <a:solidFill>
                  <a:srgbClr val="2C2D30"/>
                </a:solidFill>
              </a:rPr>
              <a:t> и </a:t>
            </a:r>
            <a:r>
              <a:rPr i="1" lang="ru-RU" sz="1600">
                <a:solidFill>
                  <a:srgbClr val="2C2D30"/>
                </a:solidFill>
              </a:rPr>
              <a:t>мутация</a:t>
            </a:r>
            <a:r>
              <a:rPr lang="ru-RU" sz="1600">
                <a:solidFill>
                  <a:srgbClr val="2C2D30"/>
                </a:solidFill>
              </a:rPr>
              <a:t>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06" name="Google Shape;506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³ÐµÐ½Ñ" id="508" name="Google Shape;5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07" y="2125646"/>
            <a:ext cx="3618184" cy="203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Шаги генетического алгоритма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4" name="Google Shape;514;p26"/>
          <p:cNvSpPr txBox="1"/>
          <p:nvPr>
            <p:ph type="ctrTitle"/>
          </p:nvPr>
        </p:nvSpPr>
        <p:spPr>
          <a:xfrm>
            <a:off x="581234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Генерация начальной популяции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Цикличный процесс рождения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новых поколений и отбора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Остановка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Возвращение результатов поиска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41" name="Google Shape;541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³ÐµÐ½ÐµÑÐ°ÑÐ¸Ñ Ð½Ð°ÑÐ°Ð»ÑÐ½Ð¾Ð¹ Ð¿Ð¾Ð¿ÑÐ»ÑÑÐ¸Ð¸" id="543" name="Google Shape;5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8663" y="2058095"/>
            <a:ext cx="3521735" cy="217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Генерация начальной популяции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49" name="Google Shape;549;p27"/>
          <p:cNvSpPr txBox="1"/>
          <p:nvPr>
            <p:ph type="ctrTitle"/>
          </p:nvPr>
        </p:nvSpPr>
        <p:spPr>
          <a:xfrm>
            <a:off x="5144411" y="1714450"/>
            <a:ext cx="3424776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Необходимо подготовить некоторое количество «начальных» значений в пространстве поиска, с которых алгоритм начнёт свою работу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76" name="Google Shape;576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¿Ð¾Ð¿ÑÐ»ÑÑÐ¸Ñ" id="578" name="Google Shape;5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799" y="1714510"/>
            <a:ext cx="3322674" cy="28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Цикличный процесс отбора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8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Фактически, это и есть сам генетический алгоритм, который раз за разом запускает процесс порождения новых поколений, изучения новых особей и отбора наиболее интересных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11" name="Google Shape;611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3" name="Google Shape;613;p28"/>
          <p:cNvGrpSpPr/>
          <p:nvPr/>
        </p:nvGrpSpPr>
        <p:grpSpPr>
          <a:xfrm>
            <a:off x="1081986" y="1257299"/>
            <a:ext cx="3552825" cy="3886201"/>
            <a:chOff x="1081986" y="1257299"/>
            <a:chExt cx="3552825" cy="3886201"/>
          </a:xfrm>
        </p:grpSpPr>
        <p:pic>
          <p:nvPicPr>
            <p:cNvPr descr="ÐÐ°ÑÑÐ¸Ð½ÐºÐ¸ Ð¿Ð¾ Ð·Ð°Ð¿ÑÐ¾ÑÑ Ð³ÐµÐ½ÐµÑÐ°ÑÐ¸Ñ Ð½Ð°ÑÐ°Ð»ÑÐ½Ð¾Ð¹ Ð¿Ð¾Ð¿ÑÐ»ÑÑÐ¸Ð¸" id="614" name="Google Shape;61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1986" y="1257299"/>
              <a:ext cx="3552825" cy="3886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28"/>
            <p:cNvSpPr/>
            <p:nvPr/>
          </p:nvSpPr>
          <p:spPr>
            <a:xfrm>
              <a:off x="1331640" y="4572011"/>
              <a:ext cx="3024336" cy="44801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9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Перекрёст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47" name="Google Shape;647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¿ÐµÑÐµÐºÑÑÑÑ ÑÑÐ¾Ð¼Ð¾ÑÐ¾Ð¼" id="649" name="Google Shape;6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772" y="1491630"/>
            <a:ext cx="4400454" cy="308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0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Мутации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81" name="Google Shape;681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ÑÑÐ°ÑÐ¸Ñ Ð² Ð³ÐµÐ½ÐµÑÐ¸ÑÐµÑÐºÐ¾Ð¼ Ð°Ð»Ð³Ð¾ÑÐ¸ÑÐ¼Ðµ" id="683" name="Google Shape;68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500" y="2139702"/>
            <a:ext cx="7986999" cy="117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1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Отбор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15" name="Google Shape;715;p3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" name="Google Shape;7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4" y="1275606"/>
            <a:ext cx="47434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Квазибиологическая парадигма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1708465" y="1312203"/>
            <a:ext cx="6019800" cy="3609975"/>
            <a:chOff x="0" y="0"/>
            <a:chExt cx="8995113" cy="4351910"/>
          </a:xfrm>
        </p:grpSpPr>
        <p:pic>
          <p:nvPicPr>
            <p:cNvPr descr="http://physiol.gu.se/maberg/figures/EAalgorithmPedagogical.png" id="118" name="Google Shape;11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8968867" cy="4351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4"/>
            <p:cNvSpPr/>
            <p:nvPr/>
          </p:nvSpPr>
          <p:spPr>
            <a:xfrm>
              <a:off x="1967738" y="738876"/>
              <a:ext cx="1224136" cy="327807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1818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Генерация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039199" y="1550851"/>
              <a:ext cx="1740199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Фитнесс-функция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608219" y="2213212"/>
              <a:ext cx="1031927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Отбор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192395" y="974787"/>
              <a:ext cx="1737718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Предикат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116997" y="1095261"/>
              <a:ext cx="878116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Готово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80534" y="2213212"/>
              <a:ext cx="1656183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Новые особи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669560" y="3520467"/>
              <a:ext cx="1031927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Элита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855113" y="2846995"/>
              <a:ext cx="1031927" cy="32780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Мутации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119866" y="2827945"/>
              <a:ext cx="1488353" cy="32780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Скрещивание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2"/>
          <p:cNvSpPr txBox="1"/>
          <p:nvPr>
            <p:ph type="ctrTitle"/>
          </p:nvPr>
        </p:nvSpPr>
        <p:spPr>
          <a:xfrm>
            <a:off x="571175" y="571500"/>
            <a:ext cx="7996798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Общая схема генетического алгоритма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49" name="Google Shape;749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32"/>
          <p:cNvGrpSpPr/>
          <p:nvPr/>
        </p:nvGrpSpPr>
        <p:grpSpPr>
          <a:xfrm>
            <a:off x="1708465" y="1312203"/>
            <a:ext cx="6019800" cy="3609975"/>
            <a:chOff x="0" y="0"/>
            <a:chExt cx="8995113" cy="4351910"/>
          </a:xfrm>
        </p:grpSpPr>
        <p:pic>
          <p:nvPicPr>
            <p:cNvPr descr="http://physiol.gu.se/maberg/figures/EAalgorithmPedagogical.png" id="752" name="Google Shape;75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8968867" cy="4351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3" name="Google Shape;753;p32"/>
            <p:cNvSpPr/>
            <p:nvPr/>
          </p:nvSpPr>
          <p:spPr>
            <a:xfrm>
              <a:off x="1967738" y="738876"/>
              <a:ext cx="1224136" cy="327807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1818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Генерация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4039199" y="1550851"/>
              <a:ext cx="1740199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Фитнесс-функция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608219" y="2213212"/>
              <a:ext cx="1031927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Отбор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192395" y="974787"/>
              <a:ext cx="1737718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Предикат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116997" y="1095261"/>
              <a:ext cx="878116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Готово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580534" y="2213212"/>
              <a:ext cx="1656183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Новые особи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2669560" y="3520467"/>
              <a:ext cx="1031927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Элита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1855113" y="2846995"/>
              <a:ext cx="1031927" cy="32780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Мутации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3119866" y="2827945"/>
              <a:ext cx="1488353" cy="32780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Скрещивание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3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Дифференциальная эволюция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93" name="Google Shape;793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795" name="Google Shape;7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810674" y="1714510"/>
            <a:ext cx="35242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3"/>
          <p:cNvSpPr txBox="1"/>
          <p:nvPr/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найти глобальный экстремум для недифференцируемых, нелинейных, мультимодальных функций от многих переменных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artificial intelligence" id="801" name="Google Shape;8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28" name="Google Shape;828;p3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neuroevolution" id="834" name="Google Shape;8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296161"/>
            <a:ext cx="9139199" cy="4579845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61" name="Google Shape;861;p3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6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68" name="Google Shape;868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94" name="Google Shape;894;p3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Рациональные агенты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Многоагентные системы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Зачем они нам…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Эволюция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9" name="Google Shape;159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Ð²Ð¾Ð»ÑÑÐ¸Ñ" id="161" name="Google Shape;16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5" y="1143011"/>
            <a:ext cx="7996798" cy="2102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1713573" y="3429009"/>
            <a:ext cx="6283199" cy="1714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Скрещивание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Мутации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Отбор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67" name="Google Shape;1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748" y="571438"/>
            <a:ext cx="6908215" cy="400052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4" name="Google Shape;194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799" y="0"/>
            <a:ext cx="5143446" cy="514344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 txBox="1"/>
          <p:nvPr>
            <p:ph type="ctrTitle"/>
          </p:nvPr>
        </p:nvSpPr>
        <p:spPr>
          <a:xfrm>
            <a:off x="556801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Песочница или объективная реальность?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8" name="Google Shape;228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Направления эволюционного подхода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61" name="Google Shape;261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Эволюционное программирование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Генетическое программирование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Эволюционные стратегии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Генетические алгоритмы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Дифференциальная эволюция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Нейроэволюция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Ð²Ð¾Ð»ÑÑÐ¸Ñ" id="264" name="Google Shape;2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0331" y="2050614"/>
            <a:ext cx="3884748" cy="218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Эволюционная стратегия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70" name="Google Shape;270;p19"/>
          <p:cNvSpPr txBox="1"/>
          <p:nvPr>
            <p:ph type="ctrTitle"/>
          </p:nvPr>
        </p:nvSpPr>
        <p:spPr>
          <a:xfrm>
            <a:off x="1142375" y="1714511"/>
            <a:ext cx="6854400" cy="2857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Эвристический метод оптимизации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97" name="Google Shape;297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1072799" y="2312909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Эволюци-онная стратегия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5868144" y="2312909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Генети-ческие алгоритмы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3604718" y="3056684"/>
            <a:ext cx="1934565" cy="7155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Эволюционная стратегия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07" name="Google Shape;307;p20"/>
          <p:cNvSpPr txBox="1"/>
          <p:nvPr>
            <p:ph type="ctrTitle"/>
          </p:nvPr>
        </p:nvSpPr>
        <p:spPr>
          <a:xfrm>
            <a:off x="1142375" y="1714511"/>
            <a:ext cx="6854400" cy="285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Скрещивание особей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Мутации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Отбор лучших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34" name="Google Shape;334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36" name="Google Shape;3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798" y="1808937"/>
            <a:ext cx="4569599" cy="266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Мутация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42" name="Google Shape;342;p21"/>
          <p:cNvSpPr txBox="1"/>
          <p:nvPr>
            <p:ph type="ctrTitle"/>
          </p:nvPr>
        </p:nvSpPr>
        <p:spPr>
          <a:xfrm>
            <a:off x="1142375" y="1714450"/>
            <a:ext cx="321360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Простое добавление нормально распределённого случайного числа к компонентам векторов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69" name="Google Shape;369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ÑÑÐ°ÑÐ¸Ñ Ð² ÑÑÐ¾Ð¼Ð¾ÑÐ¾Ð¼Ð°Ñ" id="371" name="Google Shape;3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585" y="2191475"/>
            <a:ext cx="4093388" cy="190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