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8.pn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7.png"/><Relationship Id="rId5" Type="http://schemas.openxmlformats.org/officeDocument/2006/relationships/image" Target="../media/image3.jp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51650" y="21292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Многоагентные системы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О том, как рациональные агенты, будучи автономными, могут решать совместные задачи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33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369" name="Google Shape;3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" y="-12"/>
            <a:ext cx="9147354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6" name="Google Shape;396;p2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 txBox="1"/>
          <p:nvPr>
            <p:ph type="ctrTitle"/>
          </p:nvPr>
        </p:nvSpPr>
        <p:spPr>
          <a:xfrm>
            <a:off x="4572000" y="571450"/>
            <a:ext cx="3998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Контроллер светофорного объекта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1) Переключение огней светофоров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2) Изменение длительности фаз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3) Включение стрелки на правый поворот с полосы для общественного транспорта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4) …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9" name="Google Shape;429;p2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431" name="Google Shape;43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600" y="1142961"/>
            <a:ext cx="3571873" cy="285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 txBox="1"/>
          <p:nvPr>
            <p:ph type="ctrTitle"/>
          </p:nvPr>
        </p:nvSpPr>
        <p:spPr>
          <a:xfrm>
            <a:off x="4572000" y="571450"/>
            <a:ext cx="3998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Подвижная единица пассажирского транспорта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1) Знает, сколько людей находится внутри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2) Знает, насколько отстаёт или опережает график своего маршрута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3) Имеет ресурсы для оплаты своих запросов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63" name="Google Shape;463;p2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°Ð²ÑÐ¾Ð±ÑÑ" id="465" name="Google Shape;46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4" y="1142961"/>
            <a:ext cx="3574300" cy="285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6" name="Google Shape;496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498" name="Google Shape;4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897" y="1137319"/>
            <a:ext cx="4284000" cy="2870281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5"/>
          <p:cNvSpPr txBox="1"/>
          <p:nvPr>
            <p:ph type="ctrTitle"/>
          </p:nvPr>
        </p:nvSpPr>
        <p:spPr>
          <a:xfrm>
            <a:off x="5714398" y="571450"/>
            <a:ext cx="28560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К перекрёстку подъезжает несколько агентов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Один едет по графику, и в нём мало пассажиров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Второй опаздывает, и пассажиров везёт много</a:t>
            </a:r>
            <a:endParaRPr sz="1600">
              <a:solidFill>
                <a:srgbClr val="BDC2CA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30" name="Google Shape;530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6425" y="1533536"/>
            <a:ext cx="539115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6"/>
          <p:cNvSpPr txBox="1"/>
          <p:nvPr>
            <p:ph type="ctrTitle"/>
          </p:nvPr>
        </p:nvSpPr>
        <p:spPr>
          <a:xfrm>
            <a:off x="571175" y="571500"/>
            <a:ext cx="7996798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Между агентами начинается аукцион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¸Ð½ÑÐµÐ»Ð»ÐµÐºÑÑÐ°Ð»ÑÐ½Ð°Ñ ÑÐ¸ÑÑÐµÐ¼Ð°" id="538" name="Google Shape;5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" y="-12"/>
            <a:ext cx="9144044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2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65" name="Google Shape;565;p2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¿ÐµÑÐµÐºÐ»ÑÑÐµÐ½Ð¸Ðµ ÑÐ²ÐµÑÐ¾ÑÐ¾ÑÐ°" id="571" name="Google Shape;5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2"/>
            <a:ext cx="9141599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98" name="Google Shape;598;p2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9"/>
          <p:cNvSpPr txBox="1"/>
          <p:nvPr>
            <p:ph type="ctrTitle"/>
          </p:nvPr>
        </p:nvSpPr>
        <p:spPr>
          <a:xfrm>
            <a:off x="5143198" y="571450"/>
            <a:ext cx="34272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1) Водитель автобуса подъезжает к перекрёстку и видит, что светофор, который, казалось бы, уже должен переключиться, продолжает гореть для него.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2) Водитель проезжает и следует дальше по своему маршруту.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3) А пассажиры внутри салона вообще ничего не замечают.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30" name="Google Shape;630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31" name="Google Shape;631;p2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ºÐ°Ð±Ð¸Ð½Ð° Ð°Ð²ÑÐ¾Ð±ÑÑÐ°" id="633" name="Google Shape;63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581" y="1161547"/>
            <a:ext cx="3760435" cy="282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°Ð³ÐµÐ½Ñ ÑÐ¼Ð¸Ñ" id="638" name="Google Shape;6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"/>
            <a:ext cx="9144001" cy="4193179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65" name="Google Shape;665;p3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0"/>
          <p:cNvSpPr txBox="1"/>
          <p:nvPr>
            <p:ph type="ctrTitle"/>
          </p:nvPr>
        </p:nvSpPr>
        <p:spPr>
          <a:xfrm>
            <a:off x="2400" y="4193177"/>
            <a:ext cx="9139198" cy="950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Многоагентные системы очень интересны</a:t>
            </a:r>
            <a:endParaRPr sz="24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1"/>
          <p:cNvSpPr txBox="1"/>
          <p:nvPr>
            <p:ph type="ctrTitle"/>
          </p:nvPr>
        </p:nvSpPr>
        <p:spPr>
          <a:xfrm>
            <a:off x="1142375" y="418884"/>
            <a:ext cx="68568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73" name="Google Shape;673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99" name="Google Shape;699;p3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¼ÑÑÐ°Ð²ÑÐ¸Ð½ÑÐµ ÐºÑÑÐ¸ Ð² Ð»ÐµÑÑ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1"/>
            <a:ext cx="91391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"/>
            <a:ext cx="525921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type="ctrTitle"/>
          </p:nvPr>
        </p:nvSpPr>
        <p:spPr>
          <a:xfrm>
            <a:off x="5868144" y="571450"/>
            <a:ext cx="2702256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Многоагентная система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Несколько взаимодействующих друг с другом автономных интеллектуальных агентов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748" y="571438"/>
            <a:ext cx="6908215" cy="400052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88" name="Google Shape;1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75" y="1432924"/>
            <a:ext cx="5140799" cy="342483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2400" y="571450"/>
            <a:ext cx="6854400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Децентрализация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5868144" y="1143010"/>
            <a:ext cx="2702256" cy="3428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Агенты должны быть автономными, то есть иметь определённую свободу действий и принятия решений</a:t>
            </a:r>
            <a:endParaRPr b="0" i="0" sz="1600" u="none" cap="none" strike="noStrike">
              <a:solidFill>
                <a:srgbClr val="BDC2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Ð·Ð°Ð¸Ð¼Ð¾Ð´ÐµÐ¹ÑÑÐ²Ð¸Ðµ Ð°Ð³ÐµÐ½ÑÐ¾Ð²"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773" y="1435023"/>
            <a:ext cx="3998401" cy="346635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8"/>
          <p:cNvSpPr txBox="1"/>
          <p:nvPr>
            <p:ph type="ctrTitle"/>
          </p:nvPr>
        </p:nvSpPr>
        <p:spPr>
          <a:xfrm>
            <a:off x="1142400" y="571450"/>
            <a:ext cx="6854400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Взаимодействие агентов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1" name="Google Shape;251;p1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5868144" y="1143010"/>
            <a:ext cx="2702256" cy="3428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Когда какой-либо агент пытается получить то, что ему непосредственно недоступно, то он может начать опрашивать либо близких к нему агентов, либо всей агентов системы о помощи</a:t>
            </a:r>
            <a:endParaRPr b="0" i="0" sz="1600" u="none" cap="none" strike="noStrike">
              <a:solidFill>
                <a:srgbClr val="BDC2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ctrTitle"/>
          </p:nvPr>
        </p:nvSpPr>
        <p:spPr>
          <a:xfrm>
            <a:off x="1142400" y="571450"/>
            <a:ext cx="6854400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Взаимодействие агентов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5" name="Google Shape;285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 txBox="1"/>
          <p:nvPr/>
        </p:nvSpPr>
        <p:spPr>
          <a:xfrm>
            <a:off x="5868144" y="1143010"/>
            <a:ext cx="2702256" cy="3428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Изначальный агент выбирает исполнителя с учётом стоимости и оценки качества выполнения — если консенсус достигнут, первый агент передаёт ресурсы, второй выполняет, остальные получают отказ</a:t>
            </a:r>
            <a:endParaRPr b="0" i="0" sz="1600" u="none" cap="none" strike="noStrike">
              <a:solidFill>
                <a:srgbClr val="BDC2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Ð·Ð°Ð¸Ð¼Ð¾Ð´ÐµÐ¹ÑÑÐ²Ð¸Ðµ Ð°Ð³ÐµÐ½ÑÐ¾Ð²" id="288" name="Google Shape;28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081" y="1440564"/>
            <a:ext cx="4581007" cy="283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19" name="Google Shape;319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321" name="Google Shape;3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4" y="857235"/>
            <a:ext cx="2284732" cy="2286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/>
          <p:nvPr>
            <p:ph type="ctrTitle"/>
          </p:nvPr>
        </p:nvSpPr>
        <p:spPr>
          <a:xfrm>
            <a:off x="571173" y="3143259"/>
            <a:ext cx="2284801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Пчелиный</a:t>
            </a:r>
            <a:br>
              <a:rPr lang="ru-RU" sz="2400">
                <a:solidFill>
                  <a:srgbClr val="4C5D6E"/>
                </a:solidFill>
              </a:rPr>
            </a:br>
            <a:r>
              <a:rPr lang="ru-RU" sz="2400">
                <a:solidFill>
                  <a:srgbClr val="4C5D6E"/>
                </a:solidFill>
              </a:rPr>
              <a:t>рой</a:t>
            </a:r>
            <a:endParaRPr sz="2400">
              <a:solidFill>
                <a:srgbClr val="4C5D6E"/>
              </a:solidFill>
            </a:endParaRPr>
          </a:p>
        </p:txBody>
      </p:sp>
      <p:pic>
        <p:nvPicPr>
          <p:cNvPr id="323" name="Google Shape;32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7174" y="857234"/>
            <a:ext cx="2284801" cy="22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 txBox="1"/>
          <p:nvPr/>
        </p:nvSpPr>
        <p:spPr>
          <a:xfrm>
            <a:off x="3427173" y="3143259"/>
            <a:ext cx="2284801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Муравьиная</a:t>
            </a:r>
            <a:b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куча</a:t>
            </a:r>
            <a:endParaRPr b="0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75779" y="857260"/>
            <a:ext cx="2292194" cy="22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 txBox="1"/>
          <p:nvPr/>
        </p:nvSpPr>
        <p:spPr>
          <a:xfrm>
            <a:off x="6283174" y="3143259"/>
            <a:ext cx="2284801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Стая</a:t>
            </a:r>
            <a:b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птиц</a:t>
            </a:r>
            <a:endParaRPr b="0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¿Ð°ÑÑÐ°Ð¶Ð¸ÑÑÐºÐ¸Ð¹ ÑÑÐ°Ð½ÑÐ¿Ð¾ÑÑ" id="331" name="Google Shape;3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174" y="857261"/>
            <a:ext cx="2284800" cy="2285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5" y="857233"/>
            <a:ext cx="2284731" cy="2286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Ð¾ÑÐ¾Ð¶ÐµÐµ Ð¸Ð·Ð¾Ð±ÑÐ°Ð¶ÐµÐ½Ð¸Ðµ" id="333" name="Google Shape;33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5779" y="857233"/>
            <a:ext cx="2292196" cy="22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60" name="Google Shape;360;p21"/>
          <p:cNvPicPr preferRelativeResize="0"/>
          <p:nvPr/>
        </p:nvPicPr>
        <p:blipFill rotWithShape="1">
          <a:blip r:embed="rId6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 txBox="1"/>
          <p:nvPr>
            <p:ph type="ctrTitle"/>
          </p:nvPr>
        </p:nvSpPr>
        <p:spPr>
          <a:xfrm>
            <a:off x="571173" y="3143259"/>
            <a:ext cx="2284801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000">
                <a:solidFill>
                  <a:srgbClr val="4C5D6E"/>
                </a:solidFill>
              </a:rPr>
              <a:t>Промышленные</a:t>
            </a:r>
            <a:br>
              <a:rPr lang="ru-RU" sz="2000">
                <a:solidFill>
                  <a:srgbClr val="4C5D6E"/>
                </a:solidFill>
              </a:rPr>
            </a:br>
            <a:r>
              <a:rPr lang="ru-RU" sz="2000">
                <a:solidFill>
                  <a:srgbClr val="4C5D6E"/>
                </a:solidFill>
              </a:rPr>
              <a:t>роботы</a:t>
            </a:r>
            <a:endParaRPr sz="2000">
              <a:solidFill>
                <a:srgbClr val="4C5D6E"/>
              </a:solidFill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3427173" y="3143259"/>
            <a:ext cx="2284801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Пассажирский</a:t>
            </a:r>
            <a:br>
              <a:rPr b="0" i="0" lang="ru-RU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транспорт</a:t>
            </a:r>
            <a:endParaRPr b="0" i="0" sz="20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6283174" y="3143259"/>
            <a:ext cx="2284801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Боевые</a:t>
            </a:r>
            <a:br>
              <a:rPr b="0" i="0" lang="ru-RU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дроны</a:t>
            </a:r>
            <a:endParaRPr b="0" i="0" sz="20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