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0" name="Google Shape;43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4" name="Google Shape;46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9" name="Google Shape;49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2" name="Google Shape;53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5" name="Google Shape;56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0" name="Google Shape;60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3" name="Google Shape;63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6" name="Google Shape;66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9" name="Google Shape;69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3" name="Google Shape;73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2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2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jp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jp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jp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jpg"/><Relationship Id="rId4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9.jpg"/><Relationship Id="rId5" Type="http://schemas.openxmlformats.org/officeDocument/2006/relationships/image" Target="../media/image3.jpg"/><Relationship Id="rId6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jp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4000">
                <a:solidFill>
                  <a:srgbClr val="4C5D6E"/>
                </a:solidFill>
              </a:rPr>
              <a:t>Компьютерные игры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1600">
                <a:solidFill>
                  <a:srgbClr val="BDC2CA"/>
                </a:solidFill>
              </a:rPr>
              <a:t>О том, как Искусственный Интеллект побил человека в компьютерных играх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1600">
                <a:solidFill>
                  <a:srgbClr val="BDC2CA"/>
                </a:solidFill>
              </a:rPr>
              <a:t>История развития искусственного интеллекта. Интерактивный курс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3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3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3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3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ru" sz="2000">
                <a:solidFill>
                  <a:srgbClr val="4C5D6E"/>
                </a:solidFill>
              </a:rPr>
              <a:t>Урок 38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391" name="Google Shape;391;p22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2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Ð´ÐµÑÐµÐ²Ð¾ ÑÐµÑÐµÐ½Ð¸Ð¹ ÐºÑÐµÑÑÐ¸ÐºÐ¸-Ð½Ð¾Ð»Ð¸ÐºÐ¸" id="393" name="Google Shape;39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98" y="339502"/>
            <a:ext cx="9139199" cy="4347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3"/>
          <p:cNvSpPr txBox="1"/>
          <p:nvPr>
            <p:ph type="ctrTitle"/>
          </p:nvPr>
        </p:nvSpPr>
        <p:spPr>
          <a:xfrm>
            <a:off x="6660232" y="571450"/>
            <a:ext cx="2195766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2400">
                <a:solidFill>
                  <a:srgbClr val="4C5D6E"/>
                </a:solidFill>
              </a:rPr>
              <a:t>Шашки больше неинтересны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1600">
                <a:solidFill>
                  <a:srgbClr val="2C2D30"/>
                </a:solidFill>
              </a:rPr>
              <a:t>Компьютерная программа Chinook никогда не проигрывает человеку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413" name="Google Shape;413;p2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3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23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3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3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3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3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3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3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3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425" name="Google Shape;425;p23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ÑÐ°ÑÐºÐ¸ Ð±Ð¾Ð»ÑÑÐ¸Ðµ" id="427" name="Google Shape;42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98" y="-63"/>
            <a:ext cx="6558289" cy="5143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4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4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4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4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4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4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4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4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4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4"/>
          <p:cNvSpPr txBox="1"/>
          <p:nvPr>
            <p:ph type="ctrTitle"/>
          </p:nvPr>
        </p:nvSpPr>
        <p:spPr>
          <a:xfrm>
            <a:off x="5143200" y="571450"/>
            <a:ext cx="34272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2400">
                <a:solidFill>
                  <a:srgbClr val="4C5D6E"/>
                </a:solidFill>
              </a:rPr>
              <a:t>Шахматы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1600">
                <a:solidFill>
                  <a:srgbClr val="2C2D30"/>
                </a:solidFill>
              </a:rPr>
              <a:t>Просмотреть дерево решений для шахматной партии невозможно, да и никто из людей обычно этого не делает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458" name="Google Shape;458;p2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459" name="Google Shape;459;p24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2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Ð¾ÑÐ¾Ð¶ÐµÐµ Ð¸Ð·Ð¾Ð±ÑÐ°Ð¶ÐµÐ½Ð¸Ðµ" id="461" name="Google Shape;46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576" y="1079209"/>
            <a:ext cx="3980002" cy="2985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5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3200">
                <a:solidFill>
                  <a:srgbClr val="4C5D6E"/>
                </a:solidFill>
              </a:rPr>
              <a:t>Deep Blue создан</a:t>
            </a:r>
            <a:br>
              <a:rPr lang="ru" sz="3200">
                <a:solidFill>
                  <a:srgbClr val="4C5D6E"/>
                </a:solidFill>
              </a:rPr>
            </a:br>
            <a:r>
              <a:rPr lang="ru" sz="3200">
                <a:solidFill>
                  <a:srgbClr val="4C5D6E"/>
                </a:solidFill>
              </a:rPr>
              <a:t>в нисходящей парадигме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467" name="Google Shape;467;p2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2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2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2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2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2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2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2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493" name="Google Shape;493;p25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2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25"/>
          <p:cNvSpPr txBox="1"/>
          <p:nvPr/>
        </p:nvSpPr>
        <p:spPr>
          <a:xfrm>
            <a:off x="4666622" y="1714450"/>
            <a:ext cx="3903775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b="0" i="0" lang="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Перебор дерева решений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b="0" i="0" lang="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Оптимизация функции для оценки позиций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b="0" i="0" lang="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Книга дебютов и книга эндшпилей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deep blue chess computer" id="496" name="Google Shape;496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2373" y="1714450"/>
            <a:ext cx="352425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ÐºÐ°ÑÐ¿Ð°ÑÐ¾Ð² deep blue" id="501" name="Google Shape;50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9" y="0"/>
            <a:ext cx="91416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2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2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2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2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2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2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2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2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2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2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2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2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2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2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528" name="Google Shape;528;p26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2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Ð¾ÑÐ¾Ð¶ÐµÐµ Ð¸Ð·Ð¾Ð±ÑÐ°Ð¶ÐµÐ½Ð¸Ðµ" id="534" name="Google Shape;53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9" y="-12"/>
            <a:ext cx="9139199" cy="5143512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2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2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2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2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2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2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2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2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2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2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2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2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2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2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2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2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2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2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2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2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2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2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2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561" name="Google Shape;561;p27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2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8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3200">
                <a:solidFill>
                  <a:srgbClr val="4C5D6E"/>
                </a:solidFill>
              </a:rPr>
              <a:t>Го считалась недоступной для ИИ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568" name="Google Shape;568;p2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2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2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2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2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2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2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2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2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2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2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2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2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2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2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2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2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2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2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2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2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2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2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2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2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2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594" name="Google Shape;594;p28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2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28"/>
          <p:cNvSpPr txBox="1"/>
          <p:nvPr/>
        </p:nvSpPr>
        <p:spPr>
          <a:xfrm>
            <a:off x="4666622" y="1714450"/>
            <a:ext cx="3903775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Долгое время считалось, что уж в го человек будет ещё очень долго обыгрывать компьютер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Ð¾ÑÐ¾Ð¶ÐµÐµ Ð¸Ð·Ð¾Ð±ÑÐ°Ð¶ÐµÐ½Ð¸Ðµ" id="597" name="Google Shape;59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4544" y="1748643"/>
            <a:ext cx="2789111" cy="2789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alphago" id="602" name="Google Shape;60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9" y="0"/>
            <a:ext cx="9138122" cy="5143459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2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2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2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2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2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2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2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2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2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2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2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2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2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2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2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2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29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29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29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29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29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29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29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29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29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2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629" name="Google Shape;629;p29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2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Ð¼Ð¾Ð´ÐµÐ»Ñ Ð½ÐµÐ¹ÑÐ¾Ð½Ð° Ð¼Ð°Ðº-ÐºÐ°Ð»Ð»Ð¾ÐºÐ° Ð¸ Ð¿Ð¸ÑÑÑÐ°" id="635" name="Google Shape;63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879" y="0"/>
            <a:ext cx="6977462" cy="5143446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Google Shape;636;p3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3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3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3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3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3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3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3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3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3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3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3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3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3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3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3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30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30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30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30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30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30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30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30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30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3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662" name="Google Shape;662;p30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3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alphago" id="668" name="Google Shape;66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8" y="0"/>
            <a:ext cx="9146461" cy="5143459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p3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3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3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3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3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3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3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3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3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3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3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3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3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3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3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3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31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31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31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31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31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31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31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31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31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3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695" name="Google Shape;695;p31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6" name="Google Shape;696;p3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Ð¾ÑÐ¾Ð¶ÐµÐµ Ð¸Ð·Ð¾Ð±ÑÐ°Ð¶ÐµÐ½Ð¸Ðµ" id="88" name="Google Shape;8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8808" y="476260"/>
            <a:ext cx="6705600" cy="41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4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15" name="Google Shape;115;p14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Ð¸ÑÐºÑÑÑÑÐ²ÐµÐ½Ð½ÑÐ¹ Ð¸Ð½ÑÐµÐ»Ð»ÐµÐºÑ" id="701" name="Google Shape;70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0" y="0"/>
            <a:ext cx="9141598" cy="5143459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3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3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3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3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3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3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3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3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3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3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3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3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3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3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3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3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32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32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32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32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32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32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32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32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32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3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728" name="Google Shape;728;p32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9" name="Google Shape;729;p3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Ð°ÑÑÐ¸Ð½ÐºÐ¸ Ð¿Ð¾ Ð·Ð°Ð¿ÑÐ¾ÑÑ Ð¸ÑÐºÑÑÑÑÐ²ÐµÐ½Ð½ÑÐ¹ Ð¸Ð½ÑÐµÐ»Ð»ÐµÐºÑ" id="730" name="Google Shape;730;p32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33"/>
          <p:cNvSpPr txBox="1"/>
          <p:nvPr>
            <p:ph type="ctrTitle"/>
          </p:nvPr>
        </p:nvSpPr>
        <p:spPr>
          <a:xfrm>
            <a:off x="1142400" y="3433834"/>
            <a:ext cx="6856800" cy="11381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3200">
                <a:solidFill>
                  <a:srgbClr val="4C5D6E"/>
                </a:solidFill>
              </a:rPr>
              <a:t>До новых встреч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736" name="Google Shape;736;p3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3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3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3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3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3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3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3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3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3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3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3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3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3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3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3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3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3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3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3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3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3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3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3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3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3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762" name="Google Shape;762;p33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3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33"/>
          <p:cNvSpPr txBox="1"/>
          <p:nvPr/>
        </p:nvSpPr>
        <p:spPr>
          <a:xfrm>
            <a:off x="1145458" y="571511"/>
            <a:ext cx="7425600" cy="2400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7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 следующем занятии: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Сферы жизни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ИИ и безопасность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Интеллектуальные системы безопасности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Оставайтесь с нами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5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5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5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5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5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5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5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5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5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47" name="Google Shape;147;p15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Ð¾ÑÐ¾Ð¶ÐµÐµ Ð¸Ð·Ð¾Ð±ÑÐ°Ð¶ÐµÐ½Ð¸Ðµ" id="149" name="Google Shape;14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174" y="571489"/>
            <a:ext cx="3067114" cy="228602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 txBox="1"/>
          <p:nvPr>
            <p:ph type="ctrTitle"/>
          </p:nvPr>
        </p:nvSpPr>
        <p:spPr>
          <a:xfrm>
            <a:off x="571175" y="2856143"/>
            <a:ext cx="3067113" cy="5728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2400">
                <a:solidFill>
                  <a:srgbClr val="4C5D6E"/>
                </a:solidFill>
              </a:rPr>
              <a:t>Аркады</a:t>
            </a:r>
            <a:endParaRPr sz="2400">
              <a:solidFill>
                <a:srgbClr val="4C5D6E"/>
              </a:solidFill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3081432" y="4288340"/>
            <a:ext cx="3067113" cy="5728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24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Шутеры</a:t>
            </a:r>
            <a:endParaRPr b="0" i="0" sz="24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torins passage" id="152" name="Google Shape;152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00859" y="571488"/>
            <a:ext cx="3067114" cy="22860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ÐÐ¾ÑÐ¾Ð¶ÐµÐµ Ð¸Ð·Ð¾Ð±ÑÐ°Ð¶ÐµÐ½Ð¸Ðµ" id="153" name="Google Shape;153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94242" y="1999564"/>
            <a:ext cx="3067113" cy="2286023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5"/>
          <p:cNvSpPr txBox="1"/>
          <p:nvPr/>
        </p:nvSpPr>
        <p:spPr>
          <a:xfrm>
            <a:off x="5500860" y="2856143"/>
            <a:ext cx="3067113" cy="5728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24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Квесты</a:t>
            </a:r>
            <a:endParaRPr b="0" i="0" sz="24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Игровой Искусственный Интеллект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60" name="Google Shape;160;p16"/>
          <p:cNvSpPr txBox="1"/>
          <p:nvPr>
            <p:ph type="ctrTitle"/>
          </p:nvPr>
        </p:nvSpPr>
        <p:spPr>
          <a:xfrm>
            <a:off x="1142375" y="1714510"/>
            <a:ext cx="6854400" cy="2857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Повышение интереса к игре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Завлечение игроков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Поиск баланса интеллектуальности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61" name="Google Shape;161;p16"/>
          <p:cNvSpPr/>
          <p:nvPr/>
        </p:nvSpPr>
        <p:spPr>
          <a:xfrm>
            <a:off x="-7974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6"/>
          <p:cNvSpPr/>
          <p:nvPr/>
        </p:nvSpPr>
        <p:spPr>
          <a:xfrm>
            <a:off x="-7974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6"/>
          <p:cNvSpPr/>
          <p:nvPr/>
        </p:nvSpPr>
        <p:spPr>
          <a:xfrm>
            <a:off x="-7974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6"/>
          <p:cNvSpPr/>
          <p:nvPr/>
        </p:nvSpPr>
        <p:spPr>
          <a:xfrm>
            <a:off x="-7974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6"/>
          <p:cNvSpPr/>
          <p:nvPr/>
        </p:nvSpPr>
        <p:spPr>
          <a:xfrm>
            <a:off x="-7974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6"/>
          <p:cNvSpPr/>
          <p:nvPr/>
        </p:nvSpPr>
        <p:spPr>
          <a:xfrm>
            <a:off x="-7974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6"/>
          <p:cNvSpPr/>
          <p:nvPr/>
        </p:nvSpPr>
        <p:spPr>
          <a:xfrm>
            <a:off x="-7974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6"/>
          <p:cNvSpPr/>
          <p:nvPr/>
        </p:nvSpPr>
        <p:spPr>
          <a:xfrm>
            <a:off x="-7974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6"/>
          <p:cNvSpPr/>
          <p:nvPr/>
        </p:nvSpPr>
        <p:spPr>
          <a:xfrm>
            <a:off x="-7974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87" name="Google Shape;187;p16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Ð¾ÑÐ¾Ð¶ÐµÐµ Ð¸Ð·Ð¾Ð±ÑÐ°Ð¶ÐµÐ½Ð¸Ðµ" id="189" name="Google Shape;189;p16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Ð¾ÑÐ¾Ð¶ÐµÐµ Ð¸Ð·Ð¾Ð±ÑÐ°Ð¶ÐµÐ½Ð¸Ðµ" id="190" name="Google Shape;19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4429" y="1877054"/>
            <a:ext cx="3225969" cy="241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3200">
                <a:solidFill>
                  <a:srgbClr val="4C5D6E"/>
                </a:solidFill>
              </a:rPr>
              <a:t>Категории ИИ-персонажей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96" name="Google Shape;196;p17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Неиграющие агенты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Боты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Мобы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97" name="Google Shape;197;p1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223" name="Google Shape;223;p17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diablo" id="225" name="Google Shape;22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33928" y="2023885"/>
            <a:ext cx="3936470" cy="223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8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8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8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8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8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8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8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8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8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8"/>
          <p:cNvSpPr txBox="1"/>
          <p:nvPr>
            <p:ph type="ctrTitle"/>
          </p:nvPr>
        </p:nvSpPr>
        <p:spPr>
          <a:xfrm>
            <a:off x="5143200" y="571450"/>
            <a:ext cx="34272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2400">
                <a:solidFill>
                  <a:srgbClr val="4C5D6E"/>
                </a:solidFill>
              </a:rPr>
              <a:t>Неиграющие агенты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1600">
                <a:solidFill>
                  <a:srgbClr val="2C2D30"/>
                </a:solidFill>
              </a:rPr>
              <a:t>Чаще всего устроены при помощи правил и сценариев, которые исполнятся в тех или иных случаях и условиях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256" name="Google Shape;256;p1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257" name="Google Shape;257;p18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Ð°Ð´ÑÐ¸Ñ Ð´Ð¸Ð°Ð±Ð»Ð¾ 1" id="259" name="Google Shape;25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8674" y="1204872"/>
            <a:ext cx="3743325" cy="2733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diablo 1" id="264" name="Google Shape;26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263" y="1174457"/>
            <a:ext cx="3726146" cy="2794609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1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9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9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9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9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9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9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9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9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9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9"/>
          <p:cNvSpPr txBox="1"/>
          <p:nvPr>
            <p:ph type="ctrTitle"/>
          </p:nvPr>
        </p:nvSpPr>
        <p:spPr>
          <a:xfrm>
            <a:off x="5143200" y="571450"/>
            <a:ext cx="34272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2400">
                <a:solidFill>
                  <a:srgbClr val="4C5D6E"/>
                </a:solidFill>
              </a:rPr>
              <a:t>Боты и мобы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1600">
                <a:solidFill>
                  <a:srgbClr val="2C2D30"/>
                </a:solidFill>
              </a:rPr>
              <a:t>Также чаще всего используются правила и сценарии, но бывает, что на сцену выходят и новые технологии — искусственные нейронные сети и многоагентные системы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291" name="Google Shape;291;p1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292" name="Google Shape;292;p19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Ð½Ð°ÑÑÐ¾Ð»ÑÐ½ÑÐµ Ð¸Ð³ÑÑ" id="298" name="Google Shape;29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9139173" cy="5140783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20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0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0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0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0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0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0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0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0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0"/>
          <p:cNvSpPr/>
          <p:nvPr/>
        </p:nvSpPr>
        <p:spPr>
          <a:xfrm>
            <a:off x="-26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0"/>
          <p:cNvSpPr/>
          <p:nvPr/>
        </p:nvSpPr>
        <p:spPr>
          <a:xfrm>
            <a:off x="571174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0"/>
          <p:cNvSpPr/>
          <p:nvPr/>
        </p:nvSpPr>
        <p:spPr>
          <a:xfrm>
            <a:off x="1142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0"/>
          <p:cNvSpPr/>
          <p:nvPr/>
        </p:nvSpPr>
        <p:spPr>
          <a:xfrm>
            <a:off x="1713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0"/>
          <p:cNvSpPr/>
          <p:nvPr/>
        </p:nvSpPr>
        <p:spPr>
          <a:xfrm>
            <a:off x="2284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0"/>
          <p:cNvSpPr/>
          <p:nvPr/>
        </p:nvSpPr>
        <p:spPr>
          <a:xfrm>
            <a:off x="2855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0"/>
          <p:cNvSpPr/>
          <p:nvPr/>
        </p:nvSpPr>
        <p:spPr>
          <a:xfrm>
            <a:off x="3427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0"/>
          <p:cNvSpPr/>
          <p:nvPr/>
        </p:nvSpPr>
        <p:spPr>
          <a:xfrm>
            <a:off x="3998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0"/>
          <p:cNvSpPr/>
          <p:nvPr/>
        </p:nvSpPr>
        <p:spPr>
          <a:xfrm>
            <a:off x="4569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0"/>
          <p:cNvSpPr/>
          <p:nvPr/>
        </p:nvSpPr>
        <p:spPr>
          <a:xfrm>
            <a:off x="5140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0"/>
          <p:cNvSpPr/>
          <p:nvPr/>
        </p:nvSpPr>
        <p:spPr>
          <a:xfrm>
            <a:off x="5711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0"/>
          <p:cNvSpPr/>
          <p:nvPr/>
        </p:nvSpPr>
        <p:spPr>
          <a:xfrm>
            <a:off x="6283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0"/>
          <p:cNvSpPr/>
          <p:nvPr/>
        </p:nvSpPr>
        <p:spPr>
          <a:xfrm>
            <a:off x="68543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0"/>
          <p:cNvSpPr/>
          <p:nvPr/>
        </p:nvSpPr>
        <p:spPr>
          <a:xfrm>
            <a:off x="74255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0"/>
          <p:cNvSpPr/>
          <p:nvPr/>
        </p:nvSpPr>
        <p:spPr>
          <a:xfrm>
            <a:off x="79967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0"/>
          <p:cNvSpPr/>
          <p:nvPr/>
        </p:nvSpPr>
        <p:spPr>
          <a:xfrm>
            <a:off x="85679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325" name="Google Shape;325;p20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2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1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1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1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1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1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1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1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1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1"/>
          <p:cNvSpPr/>
          <p:nvPr/>
        </p:nvSpPr>
        <p:spPr>
          <a:xfrm>
            <a:off x="-26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1"/>
          <p:cNvSpPr/>
          <p:nvPr/>
        </p:nvSpPr>
        <p:spPr>
          <a:xfrm>
            <a:off x="571174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1"/>
          <p:cNvSpPr/>
          <p:nvPr/>
        </p:nvSpPr>
        <p:spPr>
          <a:xfrm>
            <a:off x="1142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1"/>
          <p:cNvSpPr/>
          <p:nvPr/>
        </p:nvSpPr>
        <p:spPr>
          <a:xfrm>
            <a:off x="1713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1"/>
          <p:cNvSpPr/>
          <p:nvPr/>
        </p:nvSpPr>
        <p:spPr>
          <a:xfrm>
            <a:off x="2284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1"/>
          <p:cNvSpPr/>
          <p:nvPr/>
        </p:nvSpPr>
        <p:spPr>
          <a:xfrm>
            <a:off x="2855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1"/>
          <p:cNvSpPr/>
          <p:nvPr/>
        </p:nvSpPr>
        <p:spPr>
          <a:xfrm>
            <a:off x="3427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1"/>
          <p:cNvSpPr/>
          <p:nvPr/>
        </p:nvSpPr>
        <p:spPr>
          <a:xfrm>
            <a:off x="3998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1"/>
          <p:cNvSpPr/>
          <p:nvPr/>
        </p:nvSpPr>
        <p:spPr>
          <a:xfrm>
            <a:off x="4569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1"/>
          <p:cNvSpPr/>
          <p:nvPr/>
        </p:nvSpPr>
        <p:spPr>
          <a:xfrm>
            <a:off x="5140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1"/>
          <p:cNvSpPr/>
          <p:nvPr/>
        </p:nvSpPr>
        <p:spPr>
          <a:xfrm>
            <a:off x="5711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1"/>
          <p:cNvSpPr/>
          <p:nvPr/>
        </p:nvSpPr>
        <p:spPr>
          <a:xfrm>
            <a:off x="6283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1"/>
          <p:cNvSpPr/>
          <p:nvPr/>
        </p:nvSpPr>
        <p:spPr>
          <a:xfrm>
            <a:off x="68543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1"/>
          <p:cNvSpPr/>
          <p:nvPr/>
        </p:nvSpPr>
        <p:spPr>
          <a:xfrm>
            <a:off x="74255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1"/>
          <p:cNvSpPr/>
          <p:nvPr/>
        </p:nvSpPr>
        <p:spPr>
          <a:xfrm>
            <a:off x="79967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1"/>
          <p:cNvSpPr/>
          <p:nvPr/>
        </p:nvSpPr>
        <p:spPr>
          <a:xfrm>
            <a:off x="85679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357" name="Google Shape;357;p21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deep blue chess computer" id="359" name="Google Shape;35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7765" y="571488"/>
            <a:ext cx="5505653" cy="366147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1"/>
          <p:cNvSpPr txBox="1"/>
          <p:nvPr/>
        </p:nvSpPr>
        <p:spPr>
          <a:xfrm>
            <a:off x="1827766" y="4288340"/>
            <a:ext cx="5505652" cy="5728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24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IBM Deep Blue</a:t>
            </a:r>
            <a:endParaRPr b="0" i="0" sz="24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