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000">
                <a:solidFill>
                  <a:srgbClr val="4C5D6E"/>
                </a:solidFill>
              </a:rPr>
              <a:t>Персональная медицина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О том, почему система здравоохранения должна быть преобразована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2000">
                <a:solidFill>
                  <a:srgbClr val="4C5D6E"/>
                </a:solidFill>
              </a:rPr>
              <a:t>Урок 42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360" name="Google Shape;3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985" y="228560"/>
            <a:ext cx="73152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 txBox="1"/>
          <p:nvPr>
            <p:ph type="ctrTitle"/>
          </p:nvPr>
        </p:nvSpPr>
        <p:spPr>
          <a:xfrm>
            <a:off x="582938" y="571450"/>
            <a:ext cx="3367835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Персональный медицинский помощник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Даёт вам советы о том, что есть и что не есть, какие лекарства можно принимать, а какие противопоказаны или риск развития тяжёлых побочных эффектов очень велик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88" name="Google Shape;388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ÐµÐ´Ð¸ÑÐ¸Ð½ÑÐºÐ¸Ðµ Ð°Ð½Ð°Ð»Ð¸Ð·Ñ" id="394" name="Google Shape;3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569" y="1037699"/>
            <a:ext cx="4602033" cy="306802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 txBox="1"/>
          <p:nvPr>
            <p:ph type="ctrTitle"/>
          </p:nvPr>
        </p:nvSpPr>
        <p:spPr>
          <a:xfrm>
            <a:off x="582938" y="571450"/>
            <a:ext cx="3367835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Персональный медицинский помощник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Получает и хранит информацию обо всех результатах анализов, которые вы сдавали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2" name="Google Shape;422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4" name="Google Shape;454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Ð¾Ð±Ð¾Ñ Ð²ÑÐ°Ñ" id="456" name="Google Shape;4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623" y="402107"/>
            <a:ext cx="6505704" cy="433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87" name="Google Shape;487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25"/>
          <p:cNvGrpSpPr/>
          <p:nvPr/>
        </p:nvGrpSpPr>
        <p:grpSpPr>
          <a:xfrm>
            <a:off x="0" y="654547"/>
            <a:ext cx="9144000" cy="3834406"/>
            <a:chOff x="0" y="654547"/>
            <a:chExt cx="9144000" cy="3834406"/>
          </a:xfrm>
        </p:grpSpPr>
        <p:pic>
          <p:nvPicPr>
            <p:cNvPr descr="C:\РАБОТА\СППР. Кибернетическая схема алгоритмов и моделей.png" id="490" name="Google Shape;49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654547"/>
              <a:ext cx="9144000" cy="38344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25"/>
            <p:cNvSpPr/>
            <p:nvPr/>
          </p:nvSpPr>
          <p:spPr>
            <a:xfrm>
              <a:off x="21143" y="654940"/>
              <a:ext cx="1022465" cy="48807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»ÐµÐºÐ°ÑÑÑÐ²Ð°" id="496" name="Google Shape;4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39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3" name="Google Shape;523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43" y="1489993"/>
            <a:ext cx="8229715" cy="307004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7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Insilico Medicine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57" name="Google Shape;557;p2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¼ÐµÐ´Ð¸ÑÐ¸Ð½ÑÐºÐ°Ñ Ð¸Ð½ÑÐ¾ÑÐ¼Ð°ÑÐ¸Ð¾Ð½Ð½Ð°Ñ ÑÐ¸ÑÑÐµÐ¼Ð°" id="563" name="Google Shape;5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0"/>
            <a:ext cx="109727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0" name="Google Shape;590;p2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СППР Системы Здравоохранения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Разработка новых лекарств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Защита от эпидемий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Коллективный иммунитет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24" name="Google Shape;624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·Ð´ÑÐ°Ð²Ð¾Ð¾ÑÑÐ°Ð½ÐµÐ½Ð¸Ðµ" id="626" name="Google Shape;6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403" y="1863262"/>
            <a:ext cx="3839995" cy="255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58" name="Google Shape;658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Образование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Персонификация образования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Интеллектуализация образования</a:t>
            </a:r>
            <a:endParaRPr/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¸ÑÑÐµÐ¼Ð° Ð·Ð´ÑÐ°Ð²Ð¾Ð¾ÑÑÐ°Ð½ÐµÐ½Ð¸Ñ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-1"/>
            <a:ext cx="91392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62"/>
            <a:ext cx="6162814" cy="51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/>
          <p:nvPr>
            <p:ph type="ctrTitle"/>
          </p:nvPr>
        </p:nvSpPr>
        <p:spPr>
          <a:xfrm>
            <a:off x="6164488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Биологические системы подвержены болезням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2"/>
            <a:ext cx="9139173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 txBox="1"/>
          <p:nvPr>
            <p:ph type="ctrTitle"/>
          </p:nvPr>
        </p:nvSpPr>
        <p:spPr>
          <a:xfrm>
            <a:off x="6164488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Лекарства проектируются по функциональным требованиям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5" name="Google Shape;215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ÐµÑÐ°Ð±Ð¾Ð»Ð¸ÑÐµÑÐºÐ¸Ð¹ Ð¿ÑÑÑ Ð»ÐµÐºÐ°ÑÑÑÐ²Ð°" id="217" name="Google Shape;2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422" y="446275"/>
            <a:ext cx="5428786" cy="425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Персональная медицина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3" name="Google Shape;223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Генетика и геномика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Эпигеномика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Протеомика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Метаболомика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3D-печать имплантов и протезов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0" name="Google Shape;250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personal medicine" id="252" name="Google Shape;2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0982" y="1747783"/>
            <a:ext cx="3729416" cy="279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2653608" y="3827902"/>
            <a:ext cx="1737635" cy="74002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571510"/>
            <a:ext cx="7948798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065" y="1288590"/>
            <a:ext cx="4211467" cy="256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Восходящий подход тоже поможет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Диагностика и разбор непрерывной информации, получаемой с разного рода сенсоров — аппаратов МРТ, ЭЭГ, ЭКГ, ПЭТ и множества носимых устройств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0" name="Google Shape;320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773" y="823913"/>
            <a:ext cx="461962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 txBox="1"/>
          <p:nvPr>
            <p:ph type="ctrTitle"/>
          </p:nvPr>
        </p:nvSpPr>
        <p:spPr>
          <a:xfrm>
            <a:off x="582938" y="571450"/>
            <a:ext cx="3367835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Персональный медицинский помощник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Постоянно собирает данные о том, где вы находитесь, какие параметры окружающей среды, какие текущие значения параметров здоровья и каковы их тренды, какие лекарства вы принимаете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4" name="Google Shape;354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