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Управление научно-техническим прогрессом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том, как ИИ будет помогать учёным и управлять направлениями их деятельности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44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³ÐµÐ½ÐµÑÐ°ÑÐ¾Ñ Ð¾ÑÑÑÑÐ¾Ð²" id="374" name="Google Shape;3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101" y="1384887"/>
            <a:ext cx="3745745" cy="2945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Генерация отчётов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76" name="Google Shape;376;p22"/>
          <p:cNvSpPr txBox="1"/>
          <p:nvPr>
            <p:ph type="ctrTitle"/>
          </p:nvPr>
        </p:nvSpPr>
        <p:spPr>
          <a:xfrm>
            <a:off x="5140775" y="1143011"/>
            <a:ext cx="2856000" cy="3428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Генерация первых проектов отчётов и научных статей, поскольку часто они основаны на использовании нескольких вариантов шаблонов и довольно сухом, формальном языке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03" name="Google Shape;403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>
            <p:ph type="ctrTitle"/>
          </p:nvPr>
        </p:nvSpPr>
        <p:spPr>
          <a:xfrm>
            <a:off x="1142400" y="285732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Научно-технический прогресс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6" name="Google Shape;436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½Ð°ÑÑÐ½Ð¾-ÑÐµÑÐ½Ð¸ÑÐµÑÐºÐ¸Ð¹ Ð¿ÑÐ¾Ð³ÑÐµÑÑ" id="438" name="Google Shape;4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973" y="1143011"/>
            <a:ext cx="5818050" cy="366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½Ð°ÑÑÐ½Ð¾-ÑÐµÑÐ½Ð¸ÑÐµÑÐºÐ¸Ð¹ Ð¿ÑÐ¾Ð³ÑÐµÑÑ" id="443" name="Google Shape;4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2" y="0"/>
            <a:ext cx="9142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70" name="Google Shape;470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½Ð°ÑÑÐ½Ð¾-ÑÐµÑÐ½Ð¸ÑÐµÑÐºÐ¸Ð¹ Ð¿ÑÐ¾Ð³ÑÐµÑÑ" id="476" name="Google Shape;4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200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3" name="Google Shape;503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ÐºÐ¾Ð½Ð¾Ð¼Ð¸ÑÐµÑÐºÐ¸Ðµ ÑÐµÐ¿Ð¾ÑÐºÐ¸" id="509" name="Google Shape;5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72" y="279895"/>
            <a:ext cx="8959924" cy="459611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6" name="Google Shape;536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42" name="Google Shape;5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63"/>
            <a:ext cx="9139200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9" name="Google Shape;569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02" name="Google Shape;602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Государственное и муниципальное управление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Рациональная бюрократия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Электронное государство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science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9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artificial intelligence and science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-12"/>
            <a:ext cx="9144021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Научная деятельность</a:t>
            </a:r>
            <a:endParaRPr sz="3200">
              <a:solidFill>
                <a:srgbClr val="4C5D6E"/>
              </a:solidFill>
            </a:endParaRPr>
          </a:p>
        </p:txBody>
      </p:sp>
      <p:grpSp>
        <p:nvGrpSpPr>
          <p:cNvPr id="155" name="Google Shape;155;p16"/>
          <p:cNvGrpSpPr/>
          <p:nvPr/>
        </p:nvGrpSpPr>
        <p:grpSpPr>
          <a:xfrm>
            <a:off x="2616411" y="1431058"/>
            <a:ext cx="3906327" cy="3376081"/>
            <a:chOff x="1474036" y="2297"/>
            <a:chExt cx="3906327" cy="3376081"/>
          </a:xfrm>
        </p:grpSpPr>
        <p:sp>
          <p:nvSpPr>
            <p:cNvPr id="156" name="Google Shape;156;p16"/>
            <p:cNvSpPr/>
            <p:nvPr/>
          </p:nvSpPr>
          <p:spPr>
            <a:xfrm>
              <a:off x="2864088" y="2297"/>
              <a:ext cx="1126223" cy="73204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2899823" y="38032"/>
              <a:ext cx="1054753" cy="660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Формулировка гипотезы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965612" y="368320"/>
              <a:ext cx="2923174" cy="2923174"/>
            </a:xfrm>
            <a:custGeom>
              <a:rect b="b" l="l" r="r" t="t"/>
              <a:pathLst>
                <a:path extrusionOk="0" h="120000" w="120000">
                  <a:moveTo>
                    <a:pt x="89300" y="7641"/>
                  </a:moveTo>
                  <a:lnTo>
                    <a:pt x="89300" y="7641"/>
                  </a:lnTo>
                  <a:cubicBezTo>
                    <a:pt x="95463" y="11090"/>
                    <a:pt x="100969" y="15600"/>
                    <a:pt x="105564" y="2096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254140" y="1012229"/>
              <a:ext cx="1126223" cy="73204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4289875" y="1047964"/>
              <a:ext cx="1054753" cy="660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Планирование экспериментов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965612" y="368320"/>
              <a:ext cx="2923174" cy="2923174"/>
            </a:xfrm>
            <a:custGeom>
              <a:rect b="b" l="l" r="r" t="t"/>
              <a:pathLst>
                <a:path extrusionOk="0" h="120000" w="120000">
                  <a:moveTo>
                    <a:pt x="119856" y="64158"/>
                  </a:moveTo>
                  <a:lnTo>
                    <a:pt x="119856" y="64158"/>
                  </a:lnTo>
                  <a:cubicBezTo>
                    <a:pt x="119306" y="72072"/>
                    <a:pt x="117193" y="79799"/>
                    <a:pt x="113637" y="8689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723187" y="2646333"/>
              <a:ext cx="1126223" cy="73204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3758922" y="2682068"/>
              <a:ext cx="1054753" cy="660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Проведение экспериментов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965612" y="368320"/>
              <a:ext cx="2923174" cy="2923174"/>
            </a:xfrm>
            <a:custGeom>
              <a:rect b="b" l="l" r="r" t="t"/>
              <a:pathLst>
                <a:path extrusionOk="0" h="120000" w="120000">
                  <a:moveTo>
                    <a:pt x="67356" y="119547"/>
                  </a:moveTo>
                  <a:cubicBezTo>
                    <a:pt x="62470" y="120151"/>
                    <a:pt x="57529" y="120151"/>
                    <a:pt x="52643" y="11954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004988" y="2646333"/>
              <a:ext cx="1126223" cy="73204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2040723" y="2682068"/>
              <a:ext cx="1054753" cy="660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Обработка результатов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965612" y="368320"/>
              <a:ext cx="2923174" cy="2923174"/>
            </a:xfrm>
            <a:custGeom>
              <a:rect b="b" l="l" r="r" t="t"/>
              <a:pathLst>
                <a:path extrusionOk="0" h="120000" w="120000">
                  <a:moveTo>
                    <a:pt x="6363" y="86890"/>
                  </a:moveTo>
                  <a:cubicBezTo>
                    <a:pt x="2808" y="79798"/>
                    <a:pt x="694" y="72072"/>
                    <a:pt x="144" y="6415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474036" y="1012229"/>
              <a:ext cx="1126223" cy="73204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509771" y="1047964"/>
              <a:ext cx="1054753" cy="660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Публикация результатов и выводов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965612" y="368320"/>
              <a:ext cx="2923174" cy="2923174"/>
            </a:xfrm>
            <a:custGeom>
              <a:rect b="b" l="l" r="r" t="t"/>
              <a:pathLst>
                <a:path extrusionOk="0" h="120000" w="120000">
                  <a:moveTo>
                    <a:pt x="14436" y="20963"/>
                  </a:moveTo>
                  <a:lnTo>
                    <a:pt x="14436" y="20963"/>
                  </a:lnTo>
                  <a:cubicBezTo>
                    <a:pt x="19031" y="15600"/>
                    <a:pt x="24537" y="11090"/>
                    <a:pt x="30700" y="764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7" name="Google Shape;197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´ÐµÑÐµÐ²Ð¾ Ð½Ð°ÑÐº" id="203" name="Google Shape;2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48" y="1075386"/>
            <a:ext cx="4228706" cy="299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Дерево наук и технологий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Исследования запускают целые каскады других исследований в целях дополнительной проверки, попыток опровержения, после формулирования новых дочерних гипотез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31" name="Google Shape;231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science"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41601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64" name="Google Shape;264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science" id="266" name="Google Shape;266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¿ÐµÑÐµÑÐ° ÑÐµÐ½ÐµÐ¹ Ð¿Ð»Ð°ÑÐ¾Ð½Ð°" id="271" name="Google Shape;2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9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98" name="Google Shape;298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Обработка результатов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5" name="Google Shape;305;p20"/>
          <p:cNvSpPr txBox="1"/>
          <p:nvPr>
            <p:ph type="ctrTitle"/>
          </p:nvPr>
        </p:nvSpPr>
        <p:spPr>
          <a:xfrm>
            <a:off x="5140775" y="1143011"/>
            <a:ext cx="2856000" cy="3428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Уже сегодня существуют системы для обработки результатов научных экспериментов и системы антиплагиата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32" name="Google Shape;332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°Ð½ÑÐ¸Ð¿Ð»Ð°Ð³Ð¸Ð°Ñ" id="334" name="Google Shape;3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1519992"/>
            <a:ext cx="4056899" cy="2674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´ÐµÑÐµÐ²Ð¾ Ð³Ð¸Ð¿Ð¾ÑÐµÐ·" id="339" name="Google Shape;3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89" y="1273342"/>
            <a:ext cx="5100471" cy="316827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Формулировка гипотез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1" name="Google Shape;341;p21"/>
          <p:cNvSpPr txBox="1"/>
          <p:nvPr>
            <p:ph type="ctrTitle"/>
          </p:nvPr>
        </p:nvSpPr>
        <p:spPr>
          <a:xfrm>
            <a:off x="5140775" y="1143011"/>
            <a:ext cx="2856000" cy="3428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Автоматическое построение дерева решений или каких-либо другие методы символьного подхода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8" name="Google Shape;368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