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jpg"/><Relationship Id="rId10" Type="http://schemas.openxmlformats.org/officeDocument/2006/relationships/image" Target="../media/image3.jpg"/><Relationship Id="rId9" Type="http://schemas.openxmlformats.org/officeDocument/2006/relationships/image" Target="../media/image1.jpg"/><Relationship Id="rId5" Type="http://schemas.openxmlformats.org/officeDocument/2006/relationships/image" Target="../media/image14.jpg"/><Relationship Id="rId6" Type="http://schemas.openxmlformats.org/officeDocument/2006/relationships/image" Target="../media/image12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4000">
                <a:solidFill>
                  <a:srgbClr val="4C5D6E"/>
                </a:solidFill>
              </a:rPr>
              <a:t>Государственное управление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BDC2CA"/>
                </a:solidFill>
              </a:rPr>
              <a:t>И рациональная бюрократия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 sz="2000">
                <a:solidFill>
                  <a:srgbClr val="4C5D6E"/>
                </a:solidFill>
              </a:rPr>
              <a:t>Урок 45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Совмещённый подход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64" name="Google Shape;364;p22"/>
          <p:cNvSpPr txBox="1"/>
          <p:nvPr>
            <p:ph type="ctrTitle"/>
          </p:nvPr>
        </p:nvSpPr>
        <p:spPr>
          <a:xfrm>
            <a:off x="1142375" y="1714450"/>
            <a:ext cx="6568798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Плюсы обоих подходов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Сложно управлять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Организмические принципы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91" name="Google Shape;391;p2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 rot="10800000">
            <a:off x="7711173" y="2643758"/>
            <a:ext cx="856800" cy="2499753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7711173" y="-12"/>
            <a:ext cx="856800" cy="2499753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"/>
          <p:cNvSpPr/>
          <p:nvPr/>
        </p:nvSpPr>
        <p:spPr>
          <a:xfrm rot="10800000">
            <a:off x="6142799" y="1143010"/>
            <a:ext cx="856800" cy="1572755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2144399" y="3291830"/>
            <a:ext cx="856800" cy="172819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 txBox="1"/>
          <p:nvPr>
            <p:ph type="ctrTitle"/>
          </p:nvPr>
        </p:nvSpPr>
        <p:spPr>
          <a:xfrm>
            <a:off x="1142400" y="285726"/>
            <a:ext cx="6854400" cy="571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Применяемые технологии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02" name="Google Shape;402;p23"/>
          <p:cNvSpPr txBox="1"/>
          <p:nvPr>
            <p:ph type="ctrTitle"/>
          </p:nvPr>
        </p:nvSpPr>
        <p:spPr>
          <a:xfrm>
            <a:off x="1142375" y="1143011"/>
            <a:ext cx="2858400" cy="38770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Н А В Е Р Х У</a:t>
            </a:r>
            <a:br>
              <a:rPr lang="ru" sz="1600">
                <a:solidFill>
                  <a:srgbClr val="2C2D30"/>
                </a:solidFill>
              </a:rPr>
            </a:br>
            <a:br>
              <a:rPr lang="ru" sz="1600">
                <a:solidFill>
                  <a:srgbClr val="2C2D30"/>
                </a:solidFill>
              </a:rPr>
            </a:br>
            <a:r>
              <a:rPr lang="ru" sz="1600">
                <a:solidFill>
                  <a:srgbClr val="2C2D30"/>
                </a:solidFill>
              </a:rPr>
              <a:t>Чем выше, тем более абстрактная информация обрабатывается</a:t>
            </a:r>
            <a:br>
              <a:rPr lang="ru" sz="1600">
                <a:solidFill>
                  <a:srgbClr val="2C2D30"/>
                </a:solidFill>
              </a:rPr>
            </a:br>
            <a:br>
              <a:rPr lang="ru" sz="1600">
                <a:solidFill>
                  <a:srgbClr val="2C2D30"/>
                </a:solidFill>
              </a:rPr>
            </a:br>
            <a:r>
              <a:rPr lang="ru" sz="1600">
                <a:solidFill>
                  <a:srgbClr val="2C2D30"/>
                </a:solidFill>
              </a:rPr>
              <a:t>Нисходящая парадигма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3"/>
          <p:cNvSpPr txBox="1"/>
          <p:nvPr>
            <p:ph type="ctrTitle"/>
          </p:nvPr>
        </p:nvSpPr>
        <p:spPr>
          <a:xfrm>
            <a:off x="5142000" y="1714500"/>
            <a:ext cx="2858400" cy="33055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В Н И З У</a:t>
            </a:r>
            <a:br>
              <a:rPr lang="ru" sz="1600">
                <a:solidFill>
                  <a:srgbClr val="2C2D30"/>
                </a:solidFill>
              </a:rPr>
            </a:br>
            <a:br>
              <a:rPr lang="ru" sz="1600">
                <a:solidFill>
                  <a:srgbClr val="2C2D30"/>
                </a:solidFill>
              </a:rPr>
            </a:br>
            <a:r>
              <a:rPr lang="ru" sz="1600">
                <a:solidFill>
                  <a:srgbClr val="2C2D30"/>
                </a:solidFill>
              </a:rPr>
              <a:t>Чем ниже, тем больше «грязных» данных, которые следует обрабатывать</a:t>
            </a:r>
            <a:br>
              <a:rPr lang="ru" sz="1600">
                <a:solidFill>
                  <a:srgbClr val="2C2D30"/>
                </a:solidFill>
              </a:rPr>
            </a:br>
            <a:br>
              <a:rPr lang="ru" sz="1600">
                <a:solidFill>
                  <a:srgbClr val="2C2D30"/>
                </a:solidFill>
              </a:rPr>
            </a:br>
            <a:r>
              <a:rPr lang="ru" sz="1600">
                <a:solidFill>
                  <a:srgbClr val="2C2D30"/>
                </a:solidFill>
              </a:rPr>
              <a:t>Восходящая парадигма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29" name="Google Shape;429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30" name="Google Shape;430;p2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¸Ð½ÑÐµÐ»Ð»ÐµÐºÑÑÐ°Ð»ÑÐ½Ð°Ñ ÑÑÐ°Ð½ÑÐ¿Ð¾ÑÑÐ½Ð°Ñ ÑÐ¸ÑÑÐµÐ¼Ð°" id="436" name="Google Shape;4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" y="0"/>
            <a:ext cx="9139199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63" name="Google Shape;463;p2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Ð»Ð°Ð±ÑÐ¹ Ð¸ÑÐºÑÑÑÑÐ²ÐµÐ½Ð½ÑÐ¹ Ð¸Ð½ÑÐµÐ»Ð»ÐµÐºÑ" id="469" name="Google Shape;4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91440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2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96" name="Google Shape;496;p2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28" name="Google Shape;528;p2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99" y="571510"/>
            <a:ext cx="7948798" cy="4000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62" name="Google Shape;562;p2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274037" y="1455539"/>
            <a:ext cx="8589004" cy="1939681"/>
          </a:xfrm>
          <a:prstGeom prst="roundRect">
            <a:avLst>
              <a:gd fmla="val 16667" name="adj"/>
            </a:avLst>
          </a:prstGeom>
          <a:solidFill>
            <a:srgbClr val="BFD5FF"/>
          </a:solidFill>
          <a:ln cap="flat" cmpd="sng" w="25400">
            <a:solidFill>
              <a:srgbClr val="006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 txBox="1"/>
          <p:nvPr/>
        </p:nvSpPr>
        <p:spPr>
          <a:xfrm>
            <a:off x="274037" y="1592722"/>
            <a:ext cx="85890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И н т е л л е к т у а л ь н а я   С и с т е м а   П о д д е р ж к и   П р и н я т и я   Р е ш е н и й</a:t>
            </a:r>
            <a:endParaRPr b="1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665042" y="3001844"/>
            <a:ext cx="1547279" cy="823746"/>
          </a:xfrm>
          <a:prstGeom prst="ellipse">
            <a:avLst/>
          </a:prstGeom>
          <a:solidFill>
            <a:schemeClr val="accent4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ЖКХ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6860655" y="3002563"/>
            <a:ext cx="1547279" cy="822305"/>
          </a:xfrm>
          <a:prstGeom prst="ellipse">
            <a:avLst/>
          </a:prstGeom>
          <a:solidFill>
            <a:schemeClr val="accent4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Безопас-ность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 txBox="1"/>
          <p:nvPr/>
        </p:nvSpPr>
        <p:spPr>
          <a:xfrm>
            <a:off x="5787352" y="3295603"/>
            <a:ext cx="10733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. 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Google Shape;569;p27"/>
          <p:cNvCxnSpPr>
            <a:stCxn id="570" idx="3"/>
            <a:endCxn id="571" idx="3"/>
          </p:cNvCxnSpPr>
          <p:nvPr/>
        </p:nvCxnSpPr>
        <p:spPr>
          <a:xfrm flipH="1" rot="10800000">
            <a:off x="2506004" y="3685950"/>
            <a:ext cx="167700" cy="3819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72" name="Google Shape;572;p27"/>
          <p:cNvCxnSpPr>
            <a:stCxn id="573" idx="3"/>
            <a:endCxn id="571" idx="4"/>
          </p:cNvCxnSpPr>
          <p:nvPr/>
        </p:nvCxnSpPr>
        <p:spPr>
          <a:xfrm rot="10800000">
            <a:off x="3220771" y="3806550"/>
            <a:ext cx="0" cy="2613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74" name="Google Shape;574;p27"/>
          <p:cNvCxnSpPr>
            <a:stCxn id="575" idx="3"/>
            <a:endCxn id="571" idx="5"/>
          </p:cNvCxnSpPr>
          <p:nvPr/>
        </p:nvCxnSpPr>
        <p:spPr>
          <a:xfrm rot="10800000">
            <a:off x="3767838" y="3685950"/>
            <a:ext cx="167700" cy="3819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71" name="Google Shape;571;p27"/>
          <p:cNvSpPr/>
          <p:nvPr/>
        </p:nvSpPr>
        <p:spPr>
          <a:xfrm>
            <a:off x="2447132" y="2983889"/>
            <a:ext cx="1547279" cy="82266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ИСУ</a:t>
            </a:r>
            <a:br>
              <a:rPr b="0" i="0" lang="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МТС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 rot="-5400000">
            <a:off x="2029918" y="4322599"/>
            <a:ext cx="952172" cy="442674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ФВФ</a:t>
            </a:r>
            <a:endParaRPr/>
          </a:p>
        </p:txBody>
      </p:sp>
      <p:sp>
        <p:nvSpPr>
          <p:cNvPr id="573" name="Google Shape;573;p27"/>
          <p:cNvSpPr/>
          <p:nvPr/>
        </p:nvSpPr>
        <p:spPr>
          <a:xfrm rot="-5400000">
            <a:off x="2744685" y="4322599"/>
            <a:ext cx="952172" cy="442674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СВГК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 rot="-5400000">
            <a:off x="3459452" y="4322599"/>
            <a:ext cx="952172" cy="442674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ЕПП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502577" y="2160341"/>
            <a:ext cx="3523412" cy="408623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25400">
            <a:solidFill>
              <a:srgbClr val="006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Ситуационный центр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3591491" y="123478"/>
            <a:ext cx="1944216" cy="659766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5769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ФОИВ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8" name="Google Shape;578;p27"/>
          <p:cNvCxnSpPr>
            <a:stCxn id="564" idx="0"/>
            <a:endCxn id="577" idx="2"/>
          </p:cNvCxnSpPr>
          <p:nvPr/>
        </p:nvCxnSpPr>
        <p:spPr>
          <a:xfrm rot="10800000">
            <a:off x="4563739" y="783239"/>
            <a:ext cx="4800" cy="6723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79" name="Google Shape;579;p27"/>
          <p:cNvSpPr/>
          <p:nvPr/>
        </p:nvSpPr>
        <p:spPr>
          <a:xfrm>
            <a:off x="4240073" y="3001844"/>
            <a:ext cx="1547279" cy="823746"/>
          </a:xfrm>
          <a:prstGeom prst="ellipse">
            <a:avLst/>
          </a:prstGeom>
          <a:solidFill>
            <a:schemeClr val="accent4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ТЭК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5053937" y="2163638"/>
            <a:ext cx="3523413" cy="408623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25400">
            <a:solidFill>
              <a:srgbClr val="006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 стратегического развития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8"/>
          <p:cNvSpPr txBox="1"/>
          <p:nvPr>
            <p:ph type="ctrTitle"/>
          </p:nvPr>
        </p:nvSpPr>
        <p:spPr>
          <a:xfrm>
            <a:off x="1143600" y="458434"/>
            <a:ext cx="68568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12" name="Google Shape;612;p2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ºÐ°ÑÑÐ° Ð¼Ð¸ÑÐ°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" y="-13"/>
            <a:ext cx="91392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Ð¸ÑÑÐµÐ¼Ð° ÑÐ¿ÑÐ°Ð²Ð»ÐµÐ½Ð¸Ñ Ð³Ð¾ÑÑÐ´Ð°ÑÑÑÐ²Ð¾Ð¼"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" y="0"/>
            <a:ext cx="91391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48" name="Google Shape;148;p1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0" name="Google Shape;180;p1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ÑÐµÐ¾ÑÐ¸Ñ Ð³Ð¾ÑÑÐ´Ð°ÑÑÑÐ²Ð° Ð¸ Ð¿ÑÐ°Ð²Ð°" id="182" name="Google Shape;18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99" y="571511"/>
            <a:ext cx="1714499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Ð¾ÑÐ¾Ð¶ÐµÐµ Ð¸Ð·Ð¾Ð±ÑÐ°Ð¶ÐµÐ½Ð¸Ðµ" id="183" name="Google Shape;18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0335" y="2000253"/>
            <a:ext cx="1716026" cy="2571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ÑÐµÐ¾ÑÐ¸Ñ Ð³Ð¾ÑÑÐ´Ð°ÑÑÑÐ²Ð° Ð¸ Ð¿ÑÐ°Ð²Ð°" id="184" name="Google Shape;18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68598" y="571512"/>
            <a:ext cx="1713600" cy="25717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Ð¾ÑÐ¾Ð¶ÐµÐµ Ð¸Ð·Ð¾Ð±ÑÐ°Ð¶ÐµÐ½Ð¸Ðµ" id="185" name="Google Shape;185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15648" y="2000228"/>
            <a:ext cx="1713600" cy="25717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ÑÐµÐ¾ÑÐ¸Ñ Ð³Ð¾ÑÑÐ´Ð°ÑÑÑÐ²Ð° Ð¸ Ð¿ÑÐ°Ð²Ð°" id="186" name="Google Shape;186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62698" y="571512"/>
            <a:ext cx="1714556" cy="2571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ÑÐµÐ¾ÑÐ¸Ñ Ð³Ð¾ÑÑÐ´Ð°ÑÑÑÐ²Ð° Ð¸ Ð¿ÑÐ°Ð²Ð°" id="187" name="Google Shape;187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10255" y="2000264"/>
            <a:ext cx="1714499" cy="2571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ÑÐµÐ¾ÑÐ¸Ñ Ð³Ð¾ÑÑÐ´Ð°ÑÑÑÐ²Ð° Ð¸ Ð¿ÑÐ°Ð²Ð°" id="188" name="Google Shape;188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57755" y="571512"/>
            <a:ext cx="1713600" cy="257174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6"/>
          <p:cNvSpPr txBox="1"/>
          <p:nvPr>
            <p:ph type="ctrTitle"/>
          </p:nvPr>
        </p:nvSpPr>
        <p:spPr>
          <a:xfrm>
            <a:off x="2399" y="4571999"/>
            <a:ext cx="9139199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000">
                <a:solidFill>
                  <a:srgbClr val="4C5D6E"/>
                </a:solidFill>
              </a:rPr>
              <a:t>Тысячи их...</a:t>
            </a:r>
            <a:endParaRPr sz="20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Человеческий</a:t>
            </a:r>
            <a:br>
              <a:rPr lang="ru" sz="3200">
                <a:solidFill>
                  <a:srgbClr val="4C5D6E"/>
                </a:solidFill>
              </a:rPr>
            </a:br>
            <a:r>
              <a:rPr lang="ru" sz="3200">
                <a:solidFill>
                  <a:srgbClr val="4C5D6E"/>
                </a:solidFill>
              </a:rPr>
              <a:t>фактор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Эмоциональная составляющая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Отсутствие необходимой квалификации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Злой умысел</a:t>
            </a:r>
            <a:endParaRPr sz="1600">
              <a:solidFill>
                <a:srgbClr val="2C2D30"/>
              </a:solidFill>
            </a:endParaRPr>
          </a:p>
        </p:txBody>
      </p:sp>
      <p:pic>
        <p:nvPicPr>
          <p:cNvPr descr="ÐÐ¾ÑÐ¾Ð¶ÐµÐµ Ð¸Ð·Ð¾Ð±ÑÐ°Ð¶ÐµÐ½Ð¸Ðµ" id="221" name="Google Shape;2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3241" y="571489"/>
            <a:ext cx="2987157" cy="4000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226" name="Google Shape;2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99" y="1000086"/>
            <a:ext cx="419100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Беспристрастность и рациональность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Принимаемые решения обоснованы возможностью обработки больших объёмов информации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4" name="Google Shape;254;p18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260" name="Google Shape;2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" y="-12"/>
            <a:ext cx="9139199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87" name="Google Shape;287;p19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Автоматизация снизу вверх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4" name="Google Shape;294;p20"/>
          <p:cNvSpPr txBox="1"/>
          <p:nvPr>
            <p:ph type="ctrTitle"/>
          </p:nvPr>
        </p:nvSpPr>
        <p:spPr>
          <a:xfrm>
            <a:off x="1142375" y="1714450"/>
            <a:ext cx="6568798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Автоматизация отдельных сервисов и услуг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Интеллектуализация отдельных отраслей и сфер жизни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Постепенное объединение всех систем в единый комплекс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21" name="Google Shape;321;p2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/>
          <p:nvPr/>
        </p:nvSpPr>
        <p:spPr>
          <a:xfrm rot="10800000">
            <a:off x="7711173" y="571488"/>
            <a:ext cx="856800" cy="457201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Автоматизация сверху вниз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9" name="Google Shape;329;p21"/>
          <p:cNvSpPr txBox="1"/>
          <p:nvPr>
            <p:ph type="ctrTitle"/>
          </p:nvPr>
        </p:nvSpPr>
        <p:spPr>
          <a:xfrm>
            <a:off x="1142375" y="1714450"/>
            <a:ext cx="6568798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Единая стратегия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Согласованные программы и проекты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Медленно, но верно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56" name="Google Shape;356;p2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7711173" y="-12"/>
            <a:ext cx="856800" cy="457201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