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Helvetica Neue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5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e4515900b_0_10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g22e4515900b_0_10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e4515900b_0_10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22e4515900b_0_10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e4515900b_0_5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22e4515900b_0_5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e4515900b_0_6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22e4515900b_0_6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2e4515900b_0_10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22e4515900b_0_10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2e4515900b_0_10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g22e4515900b_0_10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2e4515900b_0_11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g22e4515900b_0_1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2e4515900b_0_7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22e4515900b_0_7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e4515900b_0_10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g22e4515900b_0_10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e4515900b_0_11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22e4515900b_0_1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e4515900b_0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22e4515900b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2e4515900b_0_8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g22e4515900b_0_8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2e4515900b_0_11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g22e4515900b_0_1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2e4515900b_0_8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g22e4515900b_0_8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2e4515900b_0_9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g22e4515900b_0_9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e4515900b_0_2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22e4515900b_0_2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e4515900b_0_10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22e4515900b_0_10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e4515900b_0_10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/>
              <a:t>Языковое моделирование имеет очень естественную и общую постановку задачи: мы говорим и пишем последовательно слово за словом. </a:t>
            </a:r>
            <a:endParaRPr/>
          </a:p>
        </p:txBody>
      </p:sp>
      <p:sp>
        <p:nvSpPr>
          <p:cNvPr id="146" name="Google Shape;146;g22e4515900b_0_10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e4515900b_0_3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22e4515900b_0_3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e4515900b_0_4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22e4515900b_0_4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e4515900b_0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e4515900b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e4515900b_0_5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22e4515900b_0_5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450503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 фото">
  <p:cSld name="Заголовок и фото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>
            <p:ph idx="2" type="pic"/>
          </p:nvPr>
        </p:nvSpPr>
        <p:spPr>
          <a:xfrm>
            <a:off x="-433387" y="-485775"/>
            <a:ext cx="10029900" cy="60072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52438" y="2671763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52884" y="414801"/>
            <a:ext cx="82383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3" type="body"/>
          </p:nvPr>
        </p:nvSpPr>
        <p:spPr>
          <a:xfrm>
            <a:off x="452438" y="4353716"/>
            <a:ext cx="8239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 фото (вариант)">
  <p:cSld name="Заголовок и фото (вариант)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>
            <p:ph idx="2" type="pic"/>
          </p:nvPr>
        </p:nvSpPr>
        <p:spPr>
          <a:xfrm>
            <a:off x="4114800" y="-76200"/>
            <a:ext cx="4554300" cy="53007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52438" y="476250"/>
            <a:ext cx="3667200" cy="22059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52438" y="2647716"/>
            <a:ext cx="3667200" cy="20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452438" y="889861"/>
            <a:ext cx="3667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2" type="body"/>
          </p:nvPr>
        </p:nvSpPr>
        <p:spPr>
          <a:xfrm>
            <a:off x="452438" y="1593189"/>
            <a:ext cx="3667200" cy="30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81" name="Google Shape;81;p19"/>
          <p:cNvSpPr/>
          <p:nvPr>
            <p:ph idx="3" type="pic"/>
          </p:nvPr>
        </p:nvSpPr>
        <p:spPr>
          <a:xfrm>
            <a:off x="4572000" y="-152725"/>
            <a:ext cx="4093800" cy="54585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9"/>
          <p:cNvSpPr txBox="1"/>
          <p:nvPr>
            <p:ph type="title"/>
          </p:nvPr>
        </p:nvSpPr>
        <p:spPr>
          <a:xfrm>
            <a:off x="452438" y="404813"/>
            <a:ext cx="3667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">
  <p:cSld name="Раздел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452436" y="1700213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b="0"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>
  <p:cSld name="Только заголовок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вестка дня">
  <p:cSld name="Повестка дня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2pPr>
            <a:lvl3pPr indent="-228600" lvl="2" marL="137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3pPr>
            <a:lvl4pPr indent="-228600" lvl="3" marL="1828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4pPr>
            <a:lvl5pPr indent="-228600" lvl="4" marL="2286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нформационное сообщение">
  <p:cSld name="Информационное сообщение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452438" y="1845316"/>
            <a:ext cx="8239200" cy="14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indent="-22860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жный факт">
  <p:cSld name="Важный факт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idx="1" type="body"/>
          </p:nvPr>
        </p:nvSpPr>
        <p:spPr>
          <a:xfrm>
            <a:off x="452438" y="403473"/>
            <a:ext cx="8239200" cy="27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indent="-22860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b="1" sz="9400"/>
            </a:lvl1pPr>
            <a:lvl2pPr indent="-228600" lvl="1" marL="9144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b="1" sz="9400"/>
            </a:lvl2pPr>
            <a:lvl3pPr indent="-228600" lvl="2" marL="13716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b="1" sz="9400"/>
            </a:lvl3pPr>
            <a:lvl4pPr indent="-228600" lvl="3" marL="18288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b="1" sz="9400"/>
            </a:lvl4pPr>
            <a:lvl5pPr indent="-228600" lvl="4" marL="22860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b="1" sz="94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2" type="body"/>
          </p:nvPr>
        </p:nvSpPr>
        <p:spPr>
          <a:xfrm>
            <a:off x="452438" y="3098317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idx="1" type="body"/>
          </p:nvPr>
        </p:nvSpPr>
        <p:spPr>
          <a:xfrm>
            <a:off x="911259" y="4003295"/>
            <a:ext cx="75750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2" type="body"/>
          </p:nvPr>
        </p:nvSpPr>
        <p:spPr>
          <a:xfrm>
            <a:off x="657721" y="1852447"/>
            <a:ext cx="78285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(3 шт.)">
  <p:cSld name="Фото (3 шт.)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/>
          <p:nvPr>
            <p:ph idx="2" type="pic"/>
          </p:nvPr>
        </p:nvSpPr>
        <p:spPr>
          <a:xfrm>
            <a:off x="5910263" y="381000"/>
            <a:ext cx="2789700" cy="2231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6"/>
          <p:cNvSpPr/>
          <p:nvPr>
            <p:ph idx="3" type="pic"/>
          </p:nvPr>
        </p:nvSpPr>
        <p:spPr>
          <a:xfrm>
            <a:off x="5062538" y="1491853"/>
            <a:ext cx="3914700" cy="45564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6"/>
          <p:cNvSpPr/>
          <p:nvPr>
            <p:ph idx="4" type="pic"/>
          </p:nvPr>
        </p:nvSpPr>
        <p:spPr>
          <a:xfrm>
            <a:off x="-52387" y="185738"/>
            <a:ext cx="6229500" cy="46719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>
  <p:cSld name="Фото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/>
          <p:nvPr>
            <p:ph idx="2" type="pic"/>
          </p:nvPr>
        </p:nvSpPr>
        <p:spPr>
          <a:xfrm>
            <a:off x="-500062" y="-2071687"/>
            <a:ext cx="10144200" cy="81153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>
  <p:cSld name="Пустой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68300" lvl="2" marL="13716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8300" lvl="3" marL="18288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8300" lvl="4" marL="22860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8300" lvl="5" marL="27432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68300" lvl="6" marL="32004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68300" lvl="7" marL="36576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68300" lvl="8" marL="41148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hyperlink" Target="https://en.wikipedia.org/wiki/Turing_tes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Языковое моделирование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1</a:t>
            </a:r>
            <a:endParaRPr/>
          </a:p>
        </p:txBody>
      </p:sp>
      <p:sp>
        <p:nvSpPr>
          <p:cNvPr id="122" name="Google Shape;122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Постановка задачи языкового моделирования и метрики качества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type="title"/>
          </p:nvPr>
        </p:nvSpPr>
        <p:spPr>
          <a:xfrm>
            <a:off x="169683" y="151800"/>
            <a:ext cx="54744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Формальная постановка</a:t>
            </a:r>
            <a:endParaRPr/>
          </a:p>
        </p:txBody>
      </p:sp>
      <p:sp>
        <p:nvSpPr>
          <p:cNvPr id="195" name="Google Shape;195;p38"/>
          <p:cNvSpPr txBox="1"/>
          <p:nvPr>
            <p:ph idx="2" type="body"/>
          </p:nvPr>
        </p:nvSpPr>
        <p:spPr>
          <a:xfrm>
            <a:off x="169665" y="916397"/>
            <a:ext cx="7407600" cy="3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Каждое слово w лежит в словаре </a:t>
            </a:r>
            <a:r>
              <a:rPr b="0" i="1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Моделируем вероятностное распределение следующего слова при условии предыдущих: 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/>
          </a:p>
        </p:txBody>
      </p:sp>
      <p:pic>
        <p:nvPicPr>
          <p:cNvPr id="196" name="Google Shape;19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6250" y="2430563"/>
            <a:ext cx="2174450" cy="553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8"/>
          <p:cNvPicPr preferRelativeResize="0"/>
          <p:nvPr/>
        </p:nvPicPr>
        <p:blipFill rotWithShape="1">
          <a:blip r:embed="rId4">
            <a:alphaModFix/>
          </a:blip>
          <a:srcRect b="8567" l="0" r="8875" t="0"/>
          <a:stretch/>
        </p:blipFill>
        <p:spPr>
          <a:xfrm>
            <a:off x="1742231" y="957113"/>
            <a:ext cx="284766" cy="281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type="title"/>
          </p:nvPr>
        </p:nvSpPr>
        <p:spPr>
          <a:xfrm>
            <a:off x="169683" y="151800"/>
            <a:ext cx="54744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Формальная постановка</a:t>
            </a:r>
            <a:endParaRPr/>
          </a:p>
        </p:txBody>
      </p:sp>
      <p:sp>
        <p:nvSpPr>
          <p:cNvPr id="203" name="Google Shape;203;p39"/>
          <p:cNvSpPr txBox="1"/>
          <p:nvPr>
            <p:ph idx="2" type="body"/>
          </p:nvPr>
        </p:nvSpPr>
        <p:spPr>
          <a:xfrm>
            <a:off x="169665" y="916397"/>
            <a:ext cx="7407600" cy="3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Каждое слово w лежит в словаре </a:t>
            </a:r>
            <a:r>
              <a:rPr b="0" i="1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Моделируем вероятностное распределение следующего слова при условии предыдущих: 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ru"/>
              <a:t>М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ы оцениваем вероятность слова </a:t>
            </a:r>
            <a:r>
              <a:rPr lang="ru"/>
              <a:t>w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быть следующим, если нам известны слова </a:t>
            </a:r>
            <a:endParaRPr/>
          </a:p>
        </p:txBody>
      </p:sp>
      <p:pic>
        <p:nvPicPr>
          <p:cNvPr id="204" name="Google Shape;20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6250" y="2430563"/>
            <a:ext cx="2174450" cy="553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0109" y="3641764"/>
            <a:ext cx="1092994" cy="328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9"/>
          <p:cNvPicPr preferRelativeResize="0"/>
          <p:nvPr/>
        </p:nvPicPr>
        <p:blipFill rotWithShape="1">
          <a:blip r:embed="rId5">
            <a:alphaModFix/>
          </a:blip>
          <a:srcRect b="8567" l="0" r="8875" t="0"/>
          <a:stretch/>
        </p:blipFill>
        <p:spPr>
          <a:xfrm>
            <a:off x="1742231" y="957113"/>
            <a:ext cx="284766" cy="281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9"/>
          <p:cNvPicPr preferRelativeResize="0"/>
          <p:nvPr/>
        </p:nvPicPr>
        <p:blipFill rotWithShape="1">
          <a:blip r:embed="rId5">
            <a:alphaModFix/>
          </a:blip>
          <a:srcRect b="8567" l="0" r="8875" t="0"/>
          <a:stretch/>
        </p:blipFill>
        <p:spPr>
          <a:xfrm>
            <a:off x="3902463" y="3254594"/>
            <a:ext cx="284766" cy="281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/>
          <p:nvPr>
            <p:ph type="title"/>
          </p:nvPr>
        </p:nvSpPr>
        <p:spPr>
          <a:xfrm>
            <a:off x="169692" y="151800"/>
            <a:ext cx="78333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Посчитаем вероятность текста</a:t>
            </a:r>
            <a:endParaRPr/>
          </a:p>
        </p:txBody>
      </p:sp>
      <p:sp>
        <p:nvSpPr>
          <p:cNvPr id="213" name="Google Shape;213;p40"/>
          <p:cNvSpPr txBox="1"/>
          <p:nvPr>
            <p:ph idx="2" type="body"/>
          </p:nvPr>
        </p:nvSpPr>
        <p:spPr>
          <a:xfrm>
            <a:off x="452438" y="221586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 помощью языковой модели мож</a:t>
            </a:r>
            <a:r>
              <a:rPr lang="ru"/>
              <a:t>но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оцен</a:t>
            </a:r>
            <a:r>
              <a:rPr lang="ru"/>
              <a:t>и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ть вероятность  конкретного текст</a:t>
            </a:r>
            <a:r>
              <a:rPr lang="ru"/>
              <a:t>а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</p:txBody>
      </p:sp>
      <p:sp>
        <p:nvSpPr>
          <p:cNvPr id="214" name="Google Shape;214;p40"/>
          <p:cNvSpPr txBox="1"/>
          <p:nvPr/>
        </p:nvSpPr>
        <p:spPr>
          <a:xfrm>
            <a:off x="2714663" y="2860742"/>
            <a:ext cx="3714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5" name="Google Shape;21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8541" y="3015974"/>
            <a:ext cx="4190795" cy="835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8166" y="2502574"/>
            <a:ext cx="1091403" cy="287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1"/>
          <p:cNvSpPr txBox="1"/>
          <p:nvPr>
            <p:ph type="title"/>
          </p:nvPr>
        </p:nvSpPr>
        <p:spPr>
          <a:xfrm>
            <a:off x="169692" y="151800"/>
            <a:ext cx="80106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Посчитаем вероятность текста</a:t>
            </a:r>
            <a:endParaRPr/>
          </a:p>
        </p:txBody>
      </p:sp>
      <p:sp>
        <p:nvSpPr>
          <p:cNvPr id="222" name="Google Shape;222;p41"/>
          <p:cNvSpPr txBox="1"/>
          <p:nvPr>
            <p:ph idx="2" type="body"/>
          </p:nvPr>
        </p:nvSpPr>
        <p:spPr>
          <a:xfrm>
            <a:off x="452438" y="2197457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На практике гораздо удобнее оценивать логарифм вероятности: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3" name="Google Shape;22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9434" y="2899328"/>
            <a:ext cx="6765131" cy="689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title"/>
          </p:nvPr>
        </p:nvSpPr>
        <p:spPr>
          <a:xfrm>
            <a:off x="169694" y="151800"/>
            <a:ext cx="8481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Пример подсч</a:t>
            </a:r>
            <a:r>
              <a:rPr lang="ru"/>
              <a:t>ё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та вероятности текста</a:t>
            </a:r>
            <a:endParaRPr/>
          </a:p>
        </p:txBody>
      </p:sp>
      <p:sp>
        <p:nvSpPr>
          <p:cNvPr id="229" name="Google Shape;229;p42"/>
          <p:cNvSpPr txBox="1"/>
          <p:nvPr>
            <p:ph idx="2" type="body"/>
          </p:nvPr>
        </p:nvSpPr>
        <p:spPr>
          <a:xfrm>
            <a:off x="331038" y="1282788"/>
            <a:ext cx="84819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</a:pPr>
            <a:r>
              <a:rPr lang="ru" sz="1700"/>
              <a:t>Исходный текст: </a:t>
            </a:r>
            <a:r>
              <a:rPr lang="ru">
                <a:solidFill>
                  <a:srgbClr val="0076B9"/>
                </a:solidFill>
              </a:rPr>
              <a:t>студенты открыли свои книги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title"/>
          </p:nvPr>
        </p:nvSpPr>
        <p:spPr>
          <a:xfrm>
            <a:off x="169694" y="151800"/>
            <a:ext cx="8481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Пример подсч</a:t>
            </a:r>
            <a:r>
              <a:rPr lang="ru"/>
              <a:t>ё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та вероятности текста</a:t>
            </a:r>
            <a:endParaRPr/>
          </a:p>
        </p:txBody>
      </p:sp>
      <p:sp>
        <p:nvSpPr>
          <p:cNvPr id="235" name="Google Shape;235;p43"/>
          <p:cNvSpPr txBox="1"/>
          <p:nvPr>
            <p:ph idx="2" type="body"/>
          </p:nvPr>
        </p:nvSpPr>
        <p:spPr>
          <a:xfrm>
            <a:off x="331038" y="1282788"/>
            <a:ext cx="84819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</a:pPr>
            <a:r>
              <a:rPr lang="ru" sz="1700"/>
              <a:t>Исходный текст: </a:t>
            </a:r>
            <a:r>
              <a:rPr lang="ru">
                <a:solidFill>
                  <a:srgbClr val="0076B9"/>
                </a:solidFill>
              </a:rPr>
              <a:t>студенты открыли свои книги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P(студенты) = 0.4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/>
          <p:nvPr>
            <p:ph type="title"/>
          </p:nvPr>
        </p:nvSpPr>
        <p:spPr>
          <a:xfrm>
            <a:off x="169694" y="151800"/>
            <a:ext cx="8481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Пример подсч</a:t>
            </a:r>
            <a:r>
              <a:rPr lang="ru"/>
              <a:t>ё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та вероятности текста</a:t>
            </a:r>
            <a:endParaRPr/>
          </a:p>
        </p:txBody>
      </p:sp>
      <p:sp>
        <p:nvSpPr>
          <p:cNvPr id="241" name="Google Shape;241;p44"/>
          <p:cNvSpPr txBox="1"/>
          <p:nvPr>
            <p:ph idx="2" type="body"/>
          </p:nvPr>
        </p:nvSpPr>
        <p:spPr>
          <a:xfrm>
            <a:off x="331038" y="1282788"/>
            <a:ext cx="84819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</a:pPr>
            <a:r>
              <a:rPr lang="ru" sz="1700"/>
              <a:t>Исходный текст: </a:t>
            </a:r>
            <a:r>
              <a:rPr lang="ru">
                <a:solidFill>
                  <a:srgbClr val="0076B9"/>
                </a:solidFill>
              </a:rPr>
              <a:t>студенты открыли свои книги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P(студенты) = 0.4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P(открыли|студенты) = 0.2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5"/>
          <p:cNvSpPr txBox="1"/>
          <p:nvPr>
            <p:ph type="title"/>
          </p:nvPr>
        </p:nvSpPr>
        <p:spPr>
          <a:xfrm>
            <a:off x="169694" y="151800"/>
            <a:ext cx="8481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Пример подсч</a:t>
            </a:r>
            <a:r>
              <a:rPr lang="ru"/>
              <a:t>ё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та вероятности текста</a:t>
            </a:r>
            <a:endParaRPr/>
          </a:p>
        </p:txBody>
      </p:sp>
      <p:sp>
        <p:nvSpPr>
          <p:cNvPr id="247" name="Google Shape;247;p45"/>
          <p:cNvSpPr txBox="1"/>
          <p:nvPr>
            <p:ph idx="2" type="body"/>
          </p:nvPr>
        </p:nvSpPr>
        <p:spPr>
          <a:xfrm>
            <a:off x="331038" y="1282788"/>
            <a:ext cx="84819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</a:pPr>
            <a:r>
              <a:rPr lang="ru" sz="1700"/>
              <a:t>Исходный текст: </a:t>
            </a:r>
            <a:r>
              <a:rPr lang="ru">
                <a:solidFill>
                  <a:srgbClr val="0076B9"/>
                </a:solidFill>
              </a:rPr>
              <a:t>студенты открыли свои книги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P(студенты) = 0.4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P(открыли|студенты) = 0.2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P(свои|студенты, открыли) = 0.7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6"/>
          <p:cNvSpPr txBox="1"/>
          <p:nvPr>
            <p:ph type="title"/>
          </p:nvPr>
        </p:nvSpPr>
        <p:spPr>
          <a:xfrm>
            <a:off x="169694" y="151800"/>
            <a:ext cx="8481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Пример подсч</a:t>
            </a:r>
            <a:r>
              <a:rPr lang="ru"/>
              <a:t>ё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та вероятности текста</a:t>
            </a:r>
            <a:endParaRPr/>
          </a:p>
        </p:txBody>
      </p:sp>
      <p:sp>
        <p:nvSpPr>
          <p:cNvPr id="253" name="Google Shape;253;p46"/>
          <p:cNvSpPr txBox="1"/>
          <p:nvPr>
            <p:ph idx="2" type="body"/>
          </p:nvPr>
        </p:nvSpPr>
        <p:spPr>
          <a:xfrm>
            <a:off x="331038" y="1282788"/>
            <a:ext cx="84819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</a:pPr>
            <a:r>
              <a:rPr lang="ru" sz="1700"/>
              <a:t>Исходный текст: </a:t>
            </a:r>
            <a:r>
              <a:rPr lang="ru">
                <a:solidFill>
                  <a:srgbClr val="0076B9"/>
                </a:solidFill>
              </a:rPr>
              <a:t>студенты открыли свои книги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P(студенты) = 0.4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P(открыли|студенты) = 0.2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P(свои|студенты, открыли) = 0.7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P(книги|студенты, открыли, свои) = 0.3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7"/>
          <p:cNvSpPr txBox="1"/>
          <p:nvPr>
            <p:ph type="title"/>
          </p:nvPr>
        </p:nvSpPr>
        <p:spPr>
          <a:xfrm>
            <a:off x="169694" y="151800"/>
            <a:ext cx="8481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Пример подсч</a:t>
            </a:r>
            <a:r>
              <a:rPr lang="ru"/>
              <a:t>ё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та вероятности текста</a:t>
            </a:r>
            <a:endParaRPr/>
          </a:p>
        </p:txBody>
      </p:sp>
      <p:sp>
        <p:nvSpPr>
          <p:cNvPr id="259" name="Google Shape;259;p47"/>
          <p:cNvSpPr txBox="1"/>
          <p:nvPr>
            <p:ph idx="2" type="body"/>
          </p:nvPr>
        </p:nvSpPr>
        <p:spPr>
          <a:xfrm>
            <a:off x="331038" y="1282788"/>
            <a:ext cx="84819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</a:pPr>
            <a:r>
              <a:rPr lang="ru" sz="1700"/>
              <a:t>Исходный текст: </a:t>
            </a:r>
            <a:r>
              <a:rPr lang="ru">
                <a:solidFill>
                  <a:srgbClr val="0076B9"/>
                </a:solidFill>
              </a:rPr>
              <a:t>студенты открыли свои книги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P(студенты) = 0.4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P(открыли|студенты) = 0.2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P(свои|студенты, открыли) = 0.7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P(книги|студенты, открыли, свои) = 0.3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</a:pPr>
            <a:r>
              <a:rPr lang="ru" sz="1700"/>
              <a:t>Тогда логарифм общей вероятности текста: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</a:pPr>
            <a:r>
              <a:rPr lang="ru" sz="1700"/>
              <a:t>log[P(</a:t>
            </a:r>
            <a:r>
              <a:rPr lang="ru">
                <a:solidFill>
                  <a:srgbClr val="0076B9"/>
                </a:solidFill>
              </a:rPr>
              <a:t>студенты открыли свои книги</a:t>
            </a:r>
            <a:r>
              <a:rPr lang="ru" sz="1700"/>
              <a:t>)] = log(0.4) + log(0.2) + log(0.7) + log(0.3) =-4.08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План </a:t>
            </a:r>
            <a:r>
              <a:rPr lang="ru"/>
              <a:t>занятия</a:t>
            </a:r>
            <a:endParaRPr/>
          </a:p>
        </p:txBody>
      </p:sp>
      <p:sp>
        <p:nvSpPr>
          <p:cNvPr id="128" name="Google Shape;128;p30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Понятие я</a:t>
            </a:r>
            <a:r>
              <a:rPr i="0" lang="ru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зыково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го</a:t>
            </a:r>
            <a:r>
              <a:rPr i="0" lang="ru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моделировани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я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Языковые модели в реальном мире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Формальная постановка задачи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Перплексия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/>
          <p:nvPr>
            <p:ph type="title"/>
          </p:nvPr>
        </p:nvSpPr>
        <p:spPr>
          <a:xfrm>
            <a:off x="169700" y="151800"/>
            <a:ext cx="8409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Формула перплексии</a:t>
            </a:r>
            <a:endParaRPr/>
          </a:p>
        </p:txBody>
      </p:sp>
      <p:sp>
        <p:nvSpPr>
          <p:cNvPr id="265" name="Google Shape;265;p48"/>
          <p:cNvSpPr txBox="1"/>
          <p:nvPr>
            <p:ph idx="2" type="body"/>
          </p:nvPr>
        </p:nvSpPr>
        <p:spPr>
          <a:xfrm>
            <a:off x="258400" y="1067474"/>
            <a:ext cx="8321100" cy="3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ru"/>
              <a:t>В общем случае: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</p:txBody>
      </p:sp>
      <p:pic>
        <p:nvPicPr>
          <p:cNvPr id="266" name="Google Shape;26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63" y="1558347"/>
            <a:ext cx="6035627" cy="760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9"/>
          <p:cNvSpPr txBox="1"/>
          <p:nvPr>
            <p:ph type="title"/>
          </p:nvPr>
        </p:nvSpPr>
        <p:spPr>
          <a:xfrm>
            <a:off x="169700" y="151800"/>
            <a:ext cx="8409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Формула перплексии</a:t>
            </a:r>
            <a:endParaRPr/>
          </a:p>
        </p:txBody>
      </p:sp>
      <p:sp>
        <p:nvSpPr>
          <p:cNvPr id="272" name="Google Shape;272;p49"/>
          <p:cNvSpPr txBox="1"/>
          <p:nvPr>
            <p:ph idx="2" type="body"/>
          </p:nvPr>
        </p:nvSpPr>
        <p:spPr>
          <a:xfrm>
            <a:off x="258400" y="1067474"/>
            <a:ext cx="8321100" cy="3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ru"/>
              <a:t>В общем случае: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ru"/>
              <a:t>Для примера с прошлого слайда: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b="1" lang="ru"/>
              <a:t>Важно:</a:t>
            </a:r>
            <a:r>
              <a:rPr lang="ru"/>
              <a:t> чем ниже перплексия, тем лучше.</a:t>
            </a:r>
            <a:endParaRPr/>
          </a:p>
        </p:txBody>
      </p:sp>
      <p:pic>
        <p:nvPicPr>
          <p:cNvPr id="273" name="Google Shape;27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0575" y="3034601"/>
            <a:ext cx="2042848" cy="637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2663" y="1558347"/>
            <a:ext cx="6035627" cy="760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0"/>
          <p:cNvSpPr txBox="1"/>
          <p:nvPr>
            <p:ph type="title"/>
          </p:nvPr>
        </p:nvSpPr>
        <p:spPr>
          <a:xfrm>
            <a:off x="169701" y="151800"/>
            <a:ext cx="8595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ru" sz="2400"/>
              <a:t>Почему языковое моделирование — важная задача?</a:t>
            </a:r>
            <a:endParaRPr/>
          </a:p>
        </p:txBody>
      </p:sp>
      <p:sp>
        <p:nvSpPr>
          <p:cNvPr id="280" name="Google Shape;280;p50"/>
          <p:cNvSpPr txBox="1"/>
          <p:nvPr>
            <p:ph idx="2" type="body"/>
          </p:nvPr>
        </p:nvSpPr>
        <p:spPr>
          <a:xfrm>
            <a:off x="169675" y="1227075"/>
            <a:ext cx="7762500" cy="4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28575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AutoNum type="arabicPeriod"/>
            </a:pPr>
            <a:r>
              <a:rPr lang="ru" sz="1500"/>
              <a:t>Языковые модели являются компонентом многих других задач в NLP, связанных с генерацией или оценкой вероятности текста:</a:t>
            </a:r>
            <a:endParaRPr/>
          </a:p>
          <a:p>
            <a:pPr indent="-196850" lvl="1" marL="3937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</a:pPr>
            <a:r>
              <a:rPr lang="ru" sz="1500"/>
              <a:t>автодополнение текста,</a:t>
            </a:r>
            <a:endParaRPr/>
          </a:p>
          <a:p>
            <a:pPr indent="-196850" lvl="1" marL="3937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</a:pPr>
            <a:r>
              <a:rPr lang="ru" sz="1500"/>
              <a:t>исправление грамматических ошибок,</a:t>
            </a:r>
            <a:endParaRPr/>
          </a:p>
          <a:p>
            <a:pPr indent="-196850" lvl="1" marL="3937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</a:pPr>
            <a:r>
              <a:rPr lang="ru" sz="1500"/>
              <a:t>машинный перевод,</a:t>
            </a:r>
            <a:endParaRPr/>
          </a:p>
          <a:p>
            <a:pPr indent="-196850" lvl="1" marL="3937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</a:pPr>
            <a:r>
              <a:rPr lang="ru" sz="1500"/>
              <a:t>распознавание речи,</a:t>
            </a:r>
            <a:endParaRPr/>
          </a:p>
          <a:p>
            <a:pPr indent="-196850" lvl="1" marL="3937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</a:pPr>
            <a:r>
              <a:rPr lang="ru" sz="1500"/>
              <a:t>…</a:t>
            </a:r>
            <a:endParaRPr/>
          </a:p>
          <a:p>
            <a:pPr indent="-285750" lvl="0" marL="2921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AutoNum type="arabicPeriod"/>
            </a:pPr>
            <a:r>
              <a:rPr lang="ru" sz="1500"/>
              <a:t>Языковые модели — бенчмарк, который оценивает текущий прогресс в NLP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1"/>
          <p:cNvSpPr txBox="1"/>
          <p:nvPr>
            <p:ph type="title"/>
          </p:nvPr>
        </p:nvSpPr>
        <p:spPr>
          <a:xfrm>
            <a:off x="169664" y="151805"/>
            <a:ext cx="3089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Итоги занятия</a:t>
            </a:r>
            <a:endParaRPr/>
          </a:p>
        </p:txBody>
      </p:sp>
      <p:sp>
        <p:nvSpPr>
          <p:cNvPr id="286" name="Google Shape;286;p51"/>
          <p:cNvSpPr txBox="1"/>
          <p:nvPr>
            <p:ph idx="2" type="body"/>
          </p:nvPr>
        </p:nvSpPr>
        <p:spPr>
          <a:xfrm>
            <a:off x="169675" y="1368952"/>
            <a:ext cx="85428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Сегодня мы узнали: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</a:pPr>
            <a:r>
              <a:rPr lang="ru"/>
              <a:t>ч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то такое языковые модели и для чего они нужны,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</a:pPr>
            <a:r>
              <a:rPr lang="ru"/>
              <a:t>к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ак оценивать качество языковых моделей с помощью перплексии,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 следующем видео мы поговорим о том, как решать задачу языкового моделирования с помощью </a:t>
            </a:r>
            <a:r>
              <a:rPr lang="ru"/>
              <a:t>N-грамм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type="title"/>
          </p:nvPr>
        </p:nvSpPr>
        <p:spPr>
          <a:xfrm>
            <a:off x="169695" y="151792"/>
            <a:ext cx="86667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lang="ru"/>
              <a:t>Понятие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языково</a:t>
            </a:r>
            <a:r>
              <a:rPr lang="ru"/>
              <a:t>го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моделировани</a:t>
            </a:r>
            <a:r>
              <a:rPr lang="ru"/>
              <a:t>я</a:t>
            </a:r>
            <a:endParaRPr/>
          </a:p>
        </p:txBody>
      </p:sp>
      <p:sp>
        <p:nvSpPr>
          <p:cNvPr id="135" name="Google Shape;135;p31"/>
          <p:cNvSpPr txBox="1"/>
          <p:nvPr>
            <p:ph idx="2" type="body"/>
          </p:nvPr>
        </p:nvSpPr>
        <p:spPr>
          <a:xfrm>
            <a:off x="452450" y="1593199"/>
            <a:ext cx="823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Языковая модель предсказывает вероятность следующего слова на основе предыдущих: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 txBox="1"/>
          <p:nvPr>
            <p:ph type="title"/>
          </p:nvPr>
        </p:nvSpPr>
        <p:spPr>
          <a:xfrm>
            <a:off x="169695" y="151792"/>
            <a:ext cx="86667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lang="ru"/>
              <a:t>Понятие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языково</a:t>
            </a:r>
            <a:r>
              <a:rPr lang="ru"/>
              <a:t>го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моделировани</a:t>
            </a:r>
            <a:r>
              <a:rPr lang="ru"/>
              <a:t>я</a:t>
            </a:r>
            <a:endParaRPr/>
          </a:p>
        </p:txBody>
      </p:sp>
      <p:sp>
        <p:nvSpPr>
          <p:cNvPr id="141" name="Google Shape;141;p32"/>
          <p:cNvSpPr txBox="1"/>
          <p:nvPr>
            <p:ph idx="2" type="body"/>
          </p:nvPr>
        </p:nvSpPr>
        <p:spPr>
          <a:xfrm>
            <a:off x="452450" y="1593199"/>
            <a:ext cx="823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Языковая модель предсказывает вероятность следующего слова на основе предыдущих: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p32"/>
          <p:cNvSpPr txBox="1"/>
          <p:nvPr/>
        </p:nvSpPr>
        <p:spPr>
          <a:xfrm>
            <a:off x="902400" y="3042000"/>
            <a:ext cx="31776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400"/>
              <a:buFont typeface="Helvetica Neue"/>
              <a:buNone/>
            </a:pPr>
            <a:r>
              <a:rPr b="1" i="0" lang="ru" sz="14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Студенты открыли свои</a:t>
            </a:r>
            <a:r>
              <a:rPr b="1" i="0" lang="ru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i="0" sz="500" u="none" cap="none" strike="noStrike">
              <a:solidFill>
                <a:srgbClr val="000000"/>
              </a:solidFill>
            </a:endParaRPr>
          </a:p>
        </p:txBody>
      </p:sp>
      <p:sp>
        <p:nvSpPr>
          <p:cNvPr id="143" name="Google Shape;143;p32"/>
          <p:cNvSpPr txBox="1"/>
          <p:nvPr/>
        </p:nvSpPr>
        <p:spPr>
          <a:xfrm>
            <a:off x="1623540" y="3993626"/>
            <a:ext cx="130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Контекст 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 txBox="1"/>
          <p:nvPr>
            <p:ph type="title"/>
          </p:nvPr>
        </p:nvSpPr>
        <p:spPr>
          <a:xfrm>
            <a:off x="169695" y="151792"/>
            <a:ext cx="86667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lang="ru"/>
              <a:t>Понятие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языково</a:t>
            </a:r>
            <a:r>
              <a:rPr lang="ru"/>
              <a:t>го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моделировани</a:t>
            </a:r>
            <a:r>
              <a:rPr lang="ru"/>
              <a:t>я</a:t>
            </a:r>
            <a:endParaRPr/>
          </a:p>
        </p:txBody>
      </p:sp>
      <p:sp>
        <p:nvSpPr>
          <p:cNvPr id="149" name="Google Shape;149;p33"/>
          <p:cNvSpPr txBox="1"/>
          <p:nvPr>
            <p:ph idx="2" type="body"/>
          </p:nvPr>
        </p:nvSpPr>
        <p:spPr>
          <a:xfrm>
            <a:off x="452450" y="1593199"/>
            <a:ext cx="823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Языковая модель предсказывает вероятность следующего слова на основе предыдущих: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p33"/>
          <p:cNvSpPr txBox="1"/>
          <p:nvPr/>
        </p:nvSpPr>
        <p:spPr>
          <a:xfrm>
            <a:off x="902400" y="3042000"/>
            <a:ext cx="31776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400"/>
              <a:buFont typeface="Helvetica Neue"/>
              <a:buNone/>
            </a:pPr>
            <a:r>
              <a:rPr b="1" i="0" lang="ru" sz="14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Студенты открыли свои</a:t>
            </a:r>
            <a:r>
              <a:rPr b="1" i="0" lang="ru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i="0" sz="500" u="none" cap="none" strike="noStrike">
              <a:solidFill>
                <a:srgbClr val="000000"/>
              </a:solidFill>
            </a:endParaRPr>
          </a:p>
        </p:txBody>
      </p:sp>
      <p:sp>
        <p:nvSpPr>
          <p:cNvPr id="151" name="Google Shape;151;p33"/>
          <p:cNvSpPr txBox="1"/>
          <p:nvPr/>
        </p:nvSpPr>
        <p:spPr>
          <a:xfrm>
            <a:off x="4944646" y="2612125"/>
            <a:ext cx="8502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AD01"/>
              </a:buClr>
              <a:buSzPts val="1400"/>
              <a:buFont typeface="Helvetica Neue"/>
              <a:buNone/>
            </a:pPr>
            <a:r>
              <a:rPr b="0" i="0" lang="ru" sz="1400" u="none" cap="none" strike="noStrike">
                <a:solidFill>
                  <a:srgbClr val="1DA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Книжки</a:t>
            </a:r>
            <a:endParaRPr b="0" i="0" sz="500" u="none" cap="none" strike="noStrike">
              <a:solidFill>
                <a:srgbClr val="1DAD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3"/>
          <p:cNvSpPr txBox="1"/>
          <p:nvPr/>
        </p:nvSpPr>
        <p:spPr>
          <a:xfrm>
            <a:off x="4921100" y="3082377"/>
            <a:ext cx="1005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lvetica Neue"/>
              <a:buNone/>
            </a:pPr>
            <a:r>
              <a:rPr b="0" i="0" lang="ru" sz="1400" u="none" cap="none" strike="noStrike">
                <a:solidFill>
                  <a:srgbClr val="1DA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Тетрадки</a:t>
            </a:r>
            <a:endParaRPr b="0" i="0" sz="500" u="none" cap="none" strike="noStrike">
              <a:solidFill>
                <a:srgbClr val="1DAD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3"/>
          <p:cNvSpPr txBox="1"/>
          <p:nvPr/>
        </p:nvSpPr>
        <p:spPr>
          <a:xfrm>
            <a:off x="4916894" y="3552629"/>
            <a:ext cx="1014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AD01"/>
              </a:buClr>
              <a:buSzPts val="1400"/>
              <a:buFont typeface="Helvetica Neue"/>
              <a:buNone/>
            </a:pPr>
            <a:r>
              <a:rPr b="0" i="0" lang="ru" sz="1400" u="none" cap="none" strike="noStrike">
                <a:solidFill>
                  <a:srgbClr val="1DA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Ноутбуки</a:t>
            </a:r>
            <a:endParaRPr b="0" i="0" sz="500" u="none" cap="none" strike="noStrike">
              <a:solidFill>
                <a:srgbClr val="1DAD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33"/>
          <p:cNvCxnSpPr/>
          <p:nvPr/>
        </p:nvCxnSpPr>
        <p:spPr>
          <a:xfrm flipH="1" rot="10800000">
            <a:off x="3769690" y="2757618"/>
            <a:ext cx="669300" cy="413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5" name="Google Shape;155;p33"/>
          <p:cNvCxnSpPr/>
          <p:nvPr/>
        </p:nvCxnSpPr>
        <p:spPr>
          <a:xfrm>
            <a:off x="3749048" y="3183098"/>
            <a:ext cx="669000" cy="4602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6" name="Google Shape;156;p33"/>
          <p:cNvCxnSpPr/>
          <p:nvPr/>
        </p:nvCxnSpPr>
        <p:spPr>
          <a:xfrm flipH="1" rot="10800000">
            <a:off x="3769805" y="3176498"/>
            <a:ext cx="666900" cy="6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7" name="Google Shape;157;p33"/>
          <p:cNvSpPr txBox="1"/>
          <p:nvPr/>
        </p:nvSpPr>
        <p:spPr>
          <a:xfrm>
            <a:off x="4365500" y="3088200"/>
            <a:ext cx="6669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None/>
            </a:pPr>
            <a:r>
              <a:rPr b="0" i="0" lang="ru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0.4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3"/>
          <p:cNvSpPr txBox="1"/>
          <p:nvPr/>
        </p:nvSpPr>
        <p:spPr>
          <a:xfrm>
            <a:off x="4429688" y="2671700"/>
            <a:ext cx="538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None/>
            </a:pPr>
            <a:r>
              <a:rPr b="0" i="0" lang="ru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0.4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3"/>
          <p:cNvSpPr txBox="1"/>
          <p:nvPr/>
        </p:nvSpPr>
        <p:spPr>
          <a:xfrm>
            <a:off x="4476790" y="3608250"/>
            <a:ext cx="444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None/>
            </a:pPr>
            <a:r>
              <a:rPr b="0" i="0" lang="ru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0.2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3"/>
          <p:cNvSpPr txBox="1"/>
          <p:nvPr/>
        </p:nvSpPr>
        <p:spPr>
          <a:xfrm>
            <a:off x="1623540" y="3993626"/>
            <a:ext cx="130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Контекст 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3"/>
          <p:cNvSpPr txBox="1"/>
          <p:nvPr/>
        </p:nvSpPr>
        <p:spPr>
          <a:xfrm>
            <a:off x="4801242" y="3993634"/>
            <a:ext cx="12456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Предсказание 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/>
          <p:nvPr>
            <p:ph type="title"/>
          </p:nvPr>
        </p:nvSpPr>
        <p:spPr>
          <a:xfrm>
            <a:off x="169664" y="151805"/>
            <a:ext cx="3089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ru"/>
              <a:t>Тест Тьюринга</a:t>
            </a:r>
            <a:endParaRPr/>
          </a:p>
        </p:txBody>
      </p:sp>
      <p:pic>
        <p:nvPicPr>
          <p:cNvPr id="167" name="Google Shape;16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7147" y="1743488"/>
            <a:ext cx="2906147" cy="221593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4"/>
          <p:cNvSpPr txBox="1"/>
          <p:nvPr/>
        </p:nvSpPr>
        <p:spPr>
          <a:xfrm>
            <a:off x="765291" y="4760681"/>
            <a:ext cx="51258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Википедия, тест Тьюринга</a:t>
            </a:r>
            <a:endParaRPr b="0" i="0" sz="1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/>
          <p:nvPr>
            <p:ph type="title"/>
          </p:nvPr>
        </p:nvSpPr>
        <p:spPr>
          <a:xfrm>
            <a:off x="169694" y="151800"/>
            <a:ext cx="8489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Языковые модели вокруг нас</a:t>
            </a:r>
            <a:endParaRPr/>
          </a:p>
        </p:txBody>
      </p:sp>
      <p:grpSp>
        <p:nvGrpSpPr>
          <p:cNvPr id="174" name="Google Shape;174;p35"/>
          <p:cNvGrpSpPr/>
          <p:nvPr/>
        </p:nvGrpSpPr>
        <p:grpSpPr>
          <a:xfrm>
            <a:off x="2350425" y="1427407"/>
            <a:ext cx="4014563" cy="3332293"/>
            <a:chOff x="0" y="0"/>
            <a:chExt cx="10705500" cy="8886115"/>
          </a:xfrm>
        </p:grpSpPr>
        <p:pic>
          <p:nvPicPr>
            <p:cNvPr descr="photo_2022-10-27 01.38.28.jpeg" id="175" name="Google Shape;175;p35"/>
            <p:cNvPicPr preferRelativeResize="0"/>
            <p:nvPr/>
          </p:nvPicPr>
          <p:blipFill rotWithShape="1">
            <a:blip r:embed="rId3">
              <a:alphaModFix/>
            </a:blip>
            <a:srcRect b="826" l="0" r="0" t="816"/>
            <a:stretch/>
          </p:blipFill>
          <p:spPr>
            <a:xfrm>
              <a:off x="0" y="0"/>
              <a:ext cx="10705444" cy="82978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35"/>
            <p:cNvSpPr/>
            <p:nvPr/>
          </p:nvSpPr>
          <p:spPr>
            <a:xfrm>
              <a:off x="0" y="8374015"/>
              <a:ext cx="107055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8575" lIns="28575" spcFirstLastPara="1" rIns="28575" wrap="square" tIns="2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900"/>
                <a:buFont typeface="Helvetica Neue"/>
                <a:buNone/>
              </a:pPr>
              <a:r>
                <a:rPr b="0" i="0" lang="ru" sz="900" u="none" cap="none" strike="noStrike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Пример работы языковой модели в клавиатуре смартфона</a:t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257338" y="289513"/>
            <a:ext cx="8239200" cy="5373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ChatGPT тоже является языковой моделью </a:t>
            </a:r>
            <a:endParaRPr/>
          </a:p>
        </p:txBody>
      </p:sp>
      <p:pic>
        <p:nvPicPr>
          <p:cNvPr id="182" name="Google Shape;1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625" y="1070850"/>
            <a:ext cx="4772752" cy="35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>
            <p:ph type="title"/>
          </p:nvPr>
        </p:nvSpPr>
        <p:spPr>
          <a:xfrm>
            <a:off x="169683" y="151800"/>
            <a:ext cx="54744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Формальная постановка</a:t>
            </a:r>
            <a:endParaRPr/>
          </a:p>
        </p:txBody>
      </p:sp>
      <p:sp>
        <p:nvSpPr>
          <p:cNvPr id="188" name="Google Shape;188;p37"/>
          <p:cNvSpPr txBox="1"/>
          <p:nvPr>
            <p:ph idx="2" type="body"/>
          </p:nvPr>
        </p:nvSpPr>
        <p:spPr>
          <a:xfrm>
            <a:off x="169665" y="916397"/>
            <a:ext cx="7407600" cy="3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Каждое слово w лежит в словаре </a:t>
            </a:r>
            <a:r>
              <a:rPr b="0" i="1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/>
          </a:p>
        </p:txBody>
      </p:sp>
      <p:pic>
        <p:nvPicPr>
          <p:cNvPr id="189" name="Google Shape;189;p37"/>
          <p:cNvPicPr preferRelativeResize="0"/>
          <p:nvPr/>
        </p:nvPicPr>
        <p:blipFill rotWithShape="1">
          <a:blip r:embed="rId3">
            <a:alphaModFix/>
          </a:blip>
          <a:srcRect b="8567" l="0" r="8875" t="0"/>
          <a:stretch/>
        </p:blipFill>
        <p:spPr>
          <a:xfrm>
            <a:off x="1742231" y="957113"/>
            <a:ext cx="284766" cy="281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