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Helvetica Neu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HelveticaNeue-bold.fntdata"/><Relationship Id="rId10" Type="http://schemas.openxmlformats.org/officeDocument/2006/relationships/slide" Target="slides/slide5.xml"/><Relationship Id="rId21" Type="http://schemas.openxmlformats.org/officeDocument/2006/relationships/font" Target="fonts/HelveticaNeue-regular.fntdata"/><Relationship Id="rId13" Type="http://schemas.openxmlformats.org/officeDocument/2006/relationships/slide" Target="slides/slide8.xml"/><Relationship Id="rId24" Type="http://schemas.openxmlformats.org/officeDocument/2006/relationships/font" Target="fonts/HelveticaNeue-boldItalic.fntdata"/><Relationship Id="rId12" Type="http://schemas.openxmlformats.org/officeDocument/2006/relationships/slide" Target="slides/slide7.xml"/><Relationship Id="rId23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e1fa1c0b9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e1fa1c0b9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e1fa1c0b9_0_3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22e1fa1c0b9_0_3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e1fa1c0b9_0_3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22e1fa1c0b9_0_3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e1fa1c0b9_0_4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22e1fa1c0b9_0_4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e1fa1c0b9_0_3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22e1fa1c0b9_0_3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e1fa1c0b9_0_4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22e1fa1c0b9_0_4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e74a7b6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e74a7b6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e1fa1c0b9_0_2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g22e1fa1c0b9_0_2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e1fa1c0b9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g22e1fa1c0b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e1fa1c0b9_0_4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22e1fa1c0b9_0_4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e1fa1c0b9_0_4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22e1fa1c0b9_0_4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e1fa1c0b9_0_4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22e1fa1c0b9_0_4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e1fa1c0b9_0_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22e1fa1c0b9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e1fa1c0b9_0_1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22e1fa1c0b9_0_1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e1fa1c0b9_0_3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22e1fa1c0b9_0_3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 1">
  <p:cSld name="TITLE_AND_BODY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 2">
  <p:cSld name="TITLE_AND_BODY_3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 3">
  <p:cSld name="TITLE_AND_BODY_4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Языковое моделирование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2</a:t>
            </a:r>
            <a:endParaRPr/>
          </a:p>
        </p:txBody>
      </p:sp>
      <p:sp>
        <p:nvSpPr>
          <p:cNvPr id="75" name="Google Shape;75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задачи языкового моделирования с помощью N-граммных моделей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1" lang="ru"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N-граммные модели на практике</a:t>
            </a:r>
            <a:endParaRPr/>
          </a:p>
        </p:txBody>
      </p:sp>
      <p:sp>
        <p:nvSpPr>
          <p:cNvPr id="130" name="Google Shape;130;p26"/>
          <p:cNvSpPr txBox="1"/>
          <p:nvPr>
            <p:ph idx="2" type="body"/>
          </p:nvPr>
        </p:nvSpPr>
        <p:spPr>
          <a:xfrm>
            <a:off x="452450" y="1593197"/>
            <a:ext cx="82392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Вставить дополнительные служебные токены &lt;s&gt; в начало каждой последовательности в необходимом количестве, чтобы оценить вероятность первого слова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Добавить &lt;UNK&gt; токен для слов не из словаря (Out-of-vocabulary)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ru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Мы вчера пошли в картинг</a:t>
            </a: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-&gt; </a:t>
            </a:r>
            <a:r>
              <a:rPr lang="ru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&lt;s&gt;&lt;s&gt; Мы вчера пошли в &lt;UNK&gt; </a:t>
            </a:r>
            <a:r>
              <a:rPr lang="ru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&lt;/s&gt;</a:t>
            </a: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1" lang="ru"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N-граммные модели на практике</a:t>
            </a:r>
            <a:endParaRPr/>
          </a:p>
        </p:txBody>
      </p:sp>
      <p:sp>
        <p:nvSpPr>
          <p:cNvPr id="136" name="Google Shape;136;p27"/>
          <p:cNvSpPr txBox="1"/>
          <p:nvPr>
            <p:ph idx="2" type="body"/>
          </p:nvPr>
        </p:nvSpPr>
        <p:spPr>
          <a:xfrm>
            <a:off x="452450" y="1593200"/>
            <a:ext cx="8239200" cy="30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Вставить дополнительные служебные токены &lt;s&gt; в начало каждой последовательности в необходимом количестве, чтобы оценить вероятность первого слова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Добавить &lt;UNK&gt; токен для слов не из словаря (Out-of-vocabulary)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Мы вчера пошли в картинг</a:t>
            </a: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-&gt; </a:t>
            </a:r>
            <a:r>
              <a:rPr lang="ru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&lt;s&gt;&lt;s&gt; Мы вчера пошли в &lt;UNK&gt;</a:t>
            </a: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ru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&lt;/s&gt;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Генерировать за счет сэмплирования из вероятностного распределения на каждом шаге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1" lang="ru"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N-граммные модели на практике</a:t>
            </a:r>
            <a:endParaRPr/>
          </a:p>
        </p:txBody>
      </p:sp>
      <p:sp>
        <p:nvSpPr>
          <p:cNvPr id="142" name="Google Shape;142;p28"/>
          <p:cNvSpPr txBox="1"/>
          <p:nvPr>
            <p:ph idx="2" type="body"/>
          </p:nvPr>
        </p:nvSpPr>
        <p:spPr>
          <a:xfrm>
            <a:off x="452450" y="1593201"/>
            <a:ext cx="82392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Вставить дополнительные служебные токены &lt;s&gt; в начало каждой последовательности в необходимом количестве, чтобы оценить вероятность первого слова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Добавить &lt;UNK&gt; токен для слов не из словаря (Out-of-vocabulary)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Мы вчера пошли в картинг</a:t>
            </a: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-&gt; </a:t>
            </a:r>
            <a:r>
              <a:rPr lang="ru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&lt;s&gt;&lt;s&gt; Мы вчера пошли в &lt;UNK&gt; &lt;/s&gt;</a:t>
            </a: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Генерировать за счет сэмплирования из вероятностного распределения на каждом шаге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Добавление сглаживания для избегания нулевых вероятностей для некоторых N-грамм, например, сглаживание Лапласа: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3" name="Google Shape;1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625" y="4283880"/>
            <a:ext cx="5336751" cy="6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1" lang="ru"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Плюсы и минусы N-граммных моделей</a:t>
            </a:r>
            <a:endParaRPr/>
          </a:p>
        </p:txBody>
      </p:sp>
      <p:sp>
        <p:nvSpPr>
          <p:cNvPr id="149" name="Google Shape;149;p29"/>
          <p:cNvSpPr txBox="1"/>
          <p:nvPr>
            <p:ph idx="2" type="body"/>
          </p:nvPr>
        </p:nvSpPr>
        <p:spPr>
          <a:xfrm>
            <a:off x="452450" y="1337500"/>
            <a:ext cx="31821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</a:rPr>
              <a:t>Плюсы: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38761D"/>
                </a:solidFill>
              </a:rPr>
              <a:t>Очень быстрые. Работают за О(1)</a:t>
            </a:r>
            <a:endParaRPr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38761D"/>
                </a:solidFill>
              </a:rPr>
              <a:t>Просты в обучении</a:t>
            </a:r>
            <a:endParaRPr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1" lang="ru"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Плюсы и минусы N-граммных моделей</a:t>
            </a:r>
            <a:endParaRPr/>
          </a:p>
        </p:txBody>
      </p:sp>
      <p:sp>
        <p:nvSpPr>
          <p:cNvPr id="156" name="Google Shape;156;p30"/>
          <p:cNvSpPr txBox="1"/>
          <p:nvPr>
            <p:ph idx="2" type="body"/>
          </p:nvPr>
        </p:nvSpPr>
        <p:spPr>
          <a:xfrm>
            <a:off x="452450" y="1337500"/>
            <a:ext cx="31821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</a:rPr>
              <a:t>Плюсы: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38761D"/>
                </a:solidFill>
              </a:rPr>
              <a:t>Очень быстрые. Работают за О(1)</a:t>
            </a:r>
            <a:endParaRPr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38761D"/>
                </a:solidFill>
              </a:rPr>
              <a:t>Просты в обучении</a:t>
            </a:r>
            <a:endParaRPr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158" name="Google Shape;158;p30"/>
          <p:cNvSpPr txBox="1"/>
          <p:nvPr>
            <p:ph idx="2" type="body"/>
          </p:nvPr>
        </p:nvSpPr>
        <p:spPr>
          <a:xfrm>
            <a:off x="4462475" y="1373000"/>
            <a:ext cx="41181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5200C"/>
                </a:solidFill>
              </a:rPr>
              <a:t>Минусы:</a:t>
            </a:r>
            <a:endParaRPr>
              <a:solidFill>
                <a:srgbClr val="85200C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85200C"/>
                </a:solidFill>
              </a:rPr>
              <a:t>Очень чувствительны к тренировочным данным</a:t>
            </a:r>
            <a:endParaRPr>
              <a:solidFill>
                <a:srgbClr val="85200C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85200C"/>
                </a:solidFill>
              </a:rPr>
              <a:t>Занимают много памяти</a:t>
            </a:r>
            <a:endParaRPr>
              <a:solidFill>
                <a:srgbClr val="8520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rgbClr val="85200C"/>
                </a:solidFill>
              </a:rPr>
              <a:t>Имеют очень короткий контекст </a:t>
            </a:r>
            <a:endParaRPr>
              <a:solidFill>
                <a:srgbClr val="85200C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800"/>
              <a:buAutoNum type="arabicPeriod"/>
            </a:pPr>
            <a:r>
              <a:rPr lang="ru">
                <a:solidFill>
                  <a:srgbClr val="85200C"/>
                </a:solidFill>
              </a:rPr>
              <a:t>Проблема несуществующих N-грамм</a:t>
            </a:r>
            <a:endParaRPr>
              <a:solidFill>
                <a:srgbClr val="85200C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Итоги занятия</a:t>
            </a:r>
            <a:endParaRPr/>
          </a:p>
        </p:txBody>
      </p:sp>
      <p:sp>
        <p:nvSpPr>
          <p:cNvPr id="164" name="Google Shape;164;p31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342900" lvl="0" marL="45720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Узнали, что такое N-граммы и как с их помощью построить статистические языковые модели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Познакомились с практическими аспектами обучения и использования языковых моделей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Узнали, что N-граммные модели очень быстрые, однако дает не лучшее качество и занимают много памяти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План </a:t>
            </a:r>
            <a:r>
              <a:rPr lang="ru"/>
              <a:t>занятия</a:t>
            </a:r>
            <a:endParaRPr/>
          </a:p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chemeClr val="dk1"/>
                </a:solidFill>
              </a:rPr>
              <a:t>Что такое N-граммы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chemeClr val="dk1"/>
                </a:solidFill>
              </a:rPr>
              <a:t>Алгоритм обучения N-граммных языковых моделей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N-граммные модели на практике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chemeClr val="dk1"/>
                </a:solidFill>
              </a:rPr>
              <a:t>Плюсы и минусы N-граммных языковых моделей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ru" sz="3000"/>
              <a:t>С помощью чего можем решить эту задачу?</a:t>
            </a:r>
            <a:endParaRPr/>
          </a:p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N-грамма — подпоследовательность из N подряд идущих слов.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>
              <a:solidFill>
                <a:srgbClr val="0076B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ru" sz="3000"/>
              <a:t>С помощью чего можем решить эту задачу?</a:t>
            </a:r>
            <a:endParaRPr/>
          </a:p>
        </p:txBody>
      </p:sp>
      <p:sp>
        <p:nvSpPr>
          <p:cNvPr id="93" name="Google Shape;93;p20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N-грамма — подпоследовательность из N подряд идущих слов.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Студенты на паре открыли книги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Униграммы: </a:t>
            </a:r>
            <a:r>
              <a:rPr lang="ru">
                <a:solidFill>
                  <a:srgbClr val="0076B9"/>
                </a:solidFill>
              </a:rPr>
              <a:t>студенты, на, паре, открыли, книги</a:t>
            </a:r>
            <a:endParaRPr>
              <a:solidFill>
                <a:srgbClr val="0076B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ru" sz="3000"/>
              <a:t>С помощью чего можем решить эту задачу?</a:t>
            </a:r>
            <a:endParaRPr/>
          </a:p>
        </p:txBody>
      </p:sp>
      <p:sp>
        <p:nvSpPr>
          <p:cNvPr id="99" name="Google Shape;99;p21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N-грамма — подпоследовательность из N подряд идущих слов.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Студенты на паре открыли книги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Униграммы: </a:t>
            </a:r>
            <a:r>
              <a:rPr lang="ru">
                <a:solidFill>
                  <a:srgbClr val="0076B9"/>
                </a:solidFill>
              </a:rPr>
              <a:t>студенты, на, паре, открыли, книги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Биграммы: </a:t>
            </a:r>
            <a:r>
              <a:rPr lang="ru">
                <a:solidFill>
                  <a:srgbClr val="0076B9"/>
                </a:solidFill>
              </a:rPr>
              <a:t>студенты на, на паре, паре открыли, открыли книги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>
              <a:solidFill>
                <a:srgbClr val="0076B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lang="ru" sz="3000"/>
              <a:t>С помощью чего можем решить эту задачу?</a:t>
            </a:r>
            <a:endParaRPr/>
          </a:p>
        </p:txBody>
      </p:sp>
      <p:sp>
        <p:nvSpPr>
          <p:cNvPr id="105" name="Google Shape;105;p22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N-грамма — подпоследовательность из N подряд идущих слов.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Студенты на паре открыли книги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Униграммы: </a:t>
            </a:r>
            <a:r>
              <a:rPr lang="ru">
                <a:solidFill>
                  <a:srgbClr val="0076B9"/>
                </a:solidFill>
              </a:rPr>
              <a:t>студенты, на, паре, открыли, книги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Биграммы: </a:t>
            </a:r>
            <a:r>
              <a:rPr lang="ru">
                <a:solidFill>
                  <a:srgbClr val="0076B9"/>
                </a:solidFill>
              </a:rPr>
              <a:t>студенты на, на паре, паре открыли, открыли книги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Триграммы:  </a:t>
            </a:r>
            <a:r>
              <a:rPr lang="ru">
                <a:solidFill>
                  <a:srgbClr val="0076B9"/>
                </a:solidFill>
              </a:rPr>
              <a:t>студенты на паре, на паре открыли, паре открыли книги </a:t>
            </a:r>
            <a:endParaRPr>
              <a:solidFill>
                <a:srgbClr val="0076B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N-граммная модель</a:t>
            </a:r>
            <a:endParaRPr/>
          </a:p>
        </p:txBody>
      </p:sp>
      <p:sp>
        <p:nvSpPr>
          <p:cNvPr id="111" name="Google Shape;111;p23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Алгоритм:</a:t>
            </a:r>
            <a:endParaRPr/>
          </a:p>
          <a:p>
            <a:pPr indent="-330200" lvl="0" marL="330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AutoNum type="arabicPeriod"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Выбрать значение параметра N.</a:t>
            </a:r>
            <a:endParaRPr/>
          </a:p>
          <a:p>
            <a:pPr indent="-330200" lvl="0" marL="330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AutoNum type="arabicPeriod"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Разбить большой текст на N-граммы.</a:t>
            </a:r>
            <a:endParaRPr/>
          </a:p>
          <a:p>
            <a:pPr indent="-330200" lvl="0" marL="330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AutoNum type="arabicPeriod"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Для каждой N-граммы </a:t>
            </a:r>
            <a:r>
              <a:rPr lang="ru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подсчитать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частоту встречаемости.</a:t>
            </a:r>
            <a:endParaRPr/>
          </a:p>
          <a:p>
            <a:pPr indent="-330200" lvl="0" marL="330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AutoNum type="arabicPeriod"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Сохранить N-граммные частоты.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Пример </a:t>
            </a:r>
            <a:r>
              <a:rPr b="1" lang="ru"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расчета вероятности </a:t>
            </a:r>
            <a:endParaRPr/>
          </a:p>
        </p:txBody>
      </p:sp>
      <p:sp>
        <p:nvSpPr>
          <p:cNvPr id="117" name="Google Shape;117;p24"/>
          <p:cNvSpPr txBox="1"/>
          <p:nvPr>
            <p:ph idx="2" type="body"/>
          </p:nvPr>
        </p:nvSpPr>
        <p:spPr>
          <a:xfrm>
            <a:off x="452450" y="1154821"/>
            <a:ext cx="8239200" cy="20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lang="ru" sz="1500"/>
              <a:t>Предположим, что в нашем большом тексте следующие последовательности встретились: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76B9"/>
              </a:buClr>
              <a:buSzPts val="15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студенты открыли свои </a:t>
            </a:r>
            <a:r>
              <a:rPr lang="ru" sz="1500"/>
              <a:t>— 100 раз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76B9"/>
              </a:buClr>
              <a:buSzPts val="15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студенты открыли свои книги </a:t>
            </a:r>
            <a:r>
              <a:rPr lang="ru" sz="1500"/>
              <a:t>— 20 раз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76B9"/>
              </a:buClr>
              <a:buSzPts val="15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студенты открыли свои ноутбуки </a:t>
            </a:r>
            <a:r>
              <a:rPr lang="ru" sz="1500"/>
              <a:t>— 80 раз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</a:pPr>
            <a:r>
              <a:rPr lang="ru" sz="1500"/>
              <a:t>Статистики выглядят так:</a:t>
            </a:r>
            <a:endParaRPr sz="1800"/>
          </a:p>
        </p:txBody>
      </p:sp>
      <p:pic>
        <p:nvPicPr>
          <p:cNvPr id="118" name="Google Shape;11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9563" y="3156697"/>
            <a:ext cx="5364956" cy="1435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1" lang="ru"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N-граммные модели на практике</a:t>
            </a:r>
            <a:endParaRPr/>
          </a:p>
        </p:txBody>
      </p:sp>
      <p:sp>
        <p:nvSpPr>
          <p:cNvPr id="124" name="Google Shape;124;p25"/>
          <p:cNvSpPr txBox="1"/>
          <p:nvPr>
            <p:ph idx="2" type="body"/>
          </p:nvPr>
        </p:nvSpPr>
        <p:spPr>
          <a:xfrm>
            <a:off x="452450" y="1593197"/>
            <a:ext cx="82392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ru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Вставить дополнительные служебные токены &lt;s&gt; в начало каждой последовательности в необходимом количестве, чтобы оценить вероятность первого слова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