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6C0CF76-0525-4D72-8A62-761D056E84A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F583F7-AE14-483A-974E-434A0999EB5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4D0D8C0-2ED2-493A-AD75-96D5E051127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9A65CD6-79D0-421C-82C6-5BB93E91EA9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B4E8606-3CCC-4084-8EFA-EFDD182E910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607619D-889F-4582-9B4A-B491925BB02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E80A708-39BA-4E92-9D06-2D1E679C152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2C2FAA0-A0B4-42D0-845F-1D4AC3CC235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BB27E09-B876-48C2-A6D8-7965EDF6200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EEAD10A-82D1-4B75-9D4B-6907E070AF7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89C00F-DA32-47CB-9AA9-E3AE1137DC6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9B26C3B-7A93-441A-8D12-DFB3FA5BCD9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17FA9E1-C2D9-4E5E-A44D-C72B84D2CBD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7C9A30C-82BB-4B70-AE04-23727B55238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C689CF-0D6E-42CE-8A78-D6F91086507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CEADAD5-3375-4720-BCE7-C16B600FF96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E6A9F49-3FD4-47C2-9645-3DAEE76788F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941876-1C12-4430-A1B5-FD847B2A340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034A942-54C6-4302-829C-B6858E36E72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EEBA8D0-2985-491C-98C6-E235E53ADE8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455EF55-D703-416C-95A3-CDA669A0C9A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3D799EB-AEC6-49A0-931F-7331773EC5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0014A2-866C-41B7-B568-4EC45BBA3DC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F9D6E7B-97A9-4616-8C93-A04A7659228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8778240" y="6378120"/>
            <a:ext cx="2802960" cy="342000"/>
          </a:xfrm>
          <a:prstGeom prst="rect">
            <a:avLst/>
          </a:prstGeom>
          <a:noFill/>
          <a:ln w="0">
            <a:noFill/>
          </a:ln>
        </p:spPr>
        <p:txBody>
          <a:bodyPr lIns="0" rIns="0" tIns="0" bIns="0" anchor="t">
            <a:noAutofit/>
          </a:bodyPr>
          <a:lstStyle>
            <a:lvl1pPr indent="0" algn="r">
              <a:lnSpc>
                <a:spcPct val="100000"/>
              </a:lnSpc>
              <a:buNone/>
              <a:tabLst>
                <a:tab algn="l" pos="0"/>
              </a:tabLst>
              <a:defRPr b="0" lang="ru-RU" sz="1800" spc="-1" strike="noStrike">
                <a:solidFill>
                  <a:srgbClr val="b2b2b2"/>
                </a:solidFill>
                <a:latin typeface="Calibri"/>
              </a:defRPr>
            </a:lvl1pPr>
          </a:lstStyle>
          <a:p>
            <a:pPr indent="0" algn="r">
              <a:lnSpc>
                <a:spcPct val="100000"/>
              </a:lnSpc>
              <a:buNone/>
              <a:tabLst>
                <a:tab algn="l" pos="0"/>
              </a:tabLst>
            </a:pPr>
            <a:fld id="{B95AACD8-998F-43D7-A5C5-D548181ABBCA}" type="slidenum">
              <a:rPr b="0" lang="ru-RU" sz="1800" spc="-1" strike="noStrike">
                <a:solidFill>
                  <a:srgbClr val="b2b2b2"/>
                </a:solidFill>
                <a:latin typeface="Calibri"/>
              </a:rPr>
              <a:t>&lt;number&gt;</a:t>
            </a:fld>
            <a:endParaRPr b="0" lang="en-US" sz="1800" spc="-1" strike="noStrike">
              <a:solidFill>
                <a:srgbClr val="000000"/>
              </a:solidFill>
              <a:latin typeface="Times New Roman"/>
            </a:endParaRPr>
          </a:p>
        </p:txBody>
      </p:sp>
      <p:sp>
        <p:nvSpPr>
          <p:cNvPr id="2" name="PlaceHolder 3"/>
          <p:cNvSpPr>
            <a:spLocks noGrp="1"/>
          </p:cNvSpPr>
          <p:nvPr>
            <p:ph type="dt" idx="3"/>
          </p:nvPr>
        </p:nvSpPr>
        <p:spPr>
          <a:xfrm>
            <a:off x="609480" y="6378120"/>
            <a:ext cx="2802960" cy="3420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8778240" y="6378120"/>
            <a:ext cx="2802960" cy="342000"/>
          </a:xfrm>
          <a:prstGeom prst="rect">
            <a:avLst/>
          </a:prstGeom>
          <a:noFill/>
          <a:ln w="0">
            <a:noFill/>
          </a:ln>
        </p:spPr>
        <p:txBody>
          <a:bodyPr lIns="0" rIns="0" tIns="0" bIns="0" anchor="t">
            <a:noAutofit/>
          </a:bodyPr>
          <a:lstStyle>
            <a:lvl1pPr indent="0" algn="r">
              <a:lnSpc>
                <a:spcPct val="100000"/>
              </a:lnSpc>
              <a:buNone/>
              <a:tabLst>
                <a:tab algn="l" pos="0"/>
              </a:tabLst>
              <a:defRPr b="0" lang="ru-RU" sz="1800" spc="-1" strike="noStrike">
                <a:solidFill>
                  <a:srgbClr val="b2b2b2"/>
                </a:solidFill>
                <a:latin typeface="Calibri"/>
              </a:defRPr>
            </a:lvl1pPr>
          </a:lstStyle>
          <a:p>
            <a:pPr indent="0" algn="r">
              <a:lnSpc>
                <a:spcPct val="100000"/>
              </a:lnSpc>
              <a:buNone/>
              <a:tabLst>
                <a:tab algn="l" pos="0"/>
              </a:tabLst>
            </a:pPr>
            <a:fld id="{097C6268-29D1-4E0F-8CB2-37545CB53391}" type="slidenum">
              <a:rPr b="0" lang="ru-RU" sz="1800" spc="-1" strike="noStrike">
                <a:solidFill>
                  <a:srgbClr val="b2b2b2"/>
                </a:solidFill>
                <a:latin typeface="Calibri"/>
              </a:rPr>
              <a:t>&lt;number&gt;</a:t>
            </a:fld>
            <a:endParaRPr b="0" lang="en-US" sz="1800" spc="-1" strike="noStrike">
              <a:solidFill>
                <a:srgbClr val="000000"/>
              </a:solidFill>
              <a:latin typeface="Times New Roman"/>
            </a:endParaRPr>
          </a:p>
        </p:txBody>
      </p:sp>
      <p:sp>
        <p:nvSpPr>
          <p:cNvPr id="43" name="PlaceHolder 3"/>
          <p:cNvSpPr>
            <a:spLocks noGrp="1"/>
          </p:cNvSpPr>
          <p:nvPr>
            <p:ph type="dt" idx="6"/>
          </p:nvPr>
        </p:nvSpPr>
        <p:spPr>
          <a:xfrm>
            <a:off x="609480" y="6378120"/>
            <a:ext cx="2802960" cy="3420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ithub.com/alex-kalinichenko/gb/tree/master/megafon/final_project" TargetMode="External"/><Relationship Id="rId2" Type="http://schemas.openxmlformats.org/officeDocument/2006/relationships/hyperlink" Target="https://github.com/alex-kalinichenko/gb/tree/master/megafon/final_project" TargetMode="External"/><Relationship Id="rId3" Type="http://schemas.openxmlformats.org/officeDocument/2006/relationships/hyperlink" Target="https://github.com/alex-coch/SkillFactory-DataScience-Data-Analyst/tree/main/Data%20Science/Coursework" TargetMode="External"/><Relationship Id="rId4" Type="http://schemas.openxmlformats.org/officeDocument/2006/relationships/image" Target="../media/image1.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91560" y="2779560"/>
            <a:ext cx="7159320" cy="11570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ru-RU" sz="4800" spc="-1" strike="noStrike">
                <a:solidFill>
                  <a:srgbClr val="000000"/>
                </a:solidFill>
                <a:latin typeface="Arial"/>
              </a:rPr>
              <a:t>Курсовой проект</a:t>
            </a:r>
            <a:endParaRPr b="0" lang="en-US" sz="4800" spc="-1" strike="noStrike">
              <a:solidFill>
                <a:srgbClr val="000000"/>
              </a:solidFill>
              <a:latin typeface="Arial"/>
            </a:endParaRPr>
          </a:p>
        </p:txBody>
      </p:sp>
      <p:sp>
        <p:nvSpPr>
          <p:cNvPr id="83" name="TextBox 10"/>
          <p:cNvSpPr/>
          <p:nvPr/>
        </p:nvSpPr>
        <p:spPr>
          <a:xfrm>
            <a:off x="410760" y="5334120"/>
            <a:ext cx="3149280" cy="637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object 4" descr=""/>
          <p:cNvPicPr/>
          <p:nvPr/>
        </p:nvPicPr>
        <p:blipFill>
          <a:blip r:embed="rId1"/>
          <a:stretch/>
        </p:blipFill>
        <p:spPr>
          <a:xfrm>
            <a:off x="9710640" y="6028560"/>
            <a:ext cx="1909440" cy="344160"/>
          </a:xfrm>
          <a:prstGeom prst="rect">
            <a:avLst/>
          </a:prstGeom>
          <a:ln w="0">
            <a:noFill/>
          </a:ln>
        </p:spPr>
      </p:pic>
      <p:sp>
        <p:nvSpPr>
          <p:cNvPr id="85" name="object 5"/>
          <p:cNvSpPr/>
          <p:nvPr/>
        </p:nvSpPr>
        <p:spPr>
          <a:xfrm>
            <a:off x="44352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86" name="object 6"/>
          <p:cNvSpPr/>
          <p:nvPr/>
        </p:nvSpPr>
        <p:spPr>
          <a:xfrm>
            <a:off x="2229480" y="390240"/>
            <a:ext cx="828360" cy="828360"/>
          </a:xfrm>
          <a:custGeom>
            <a:avLst/>
            <a:gdLst>
              <a:gd name="textAreaLeft" fmla="*/ 0 w 828360"/>
              <a:gd name="textAreaRight" fmla="*/ 829440 w 828360"/>
              <a:gd name="textAreaTop" fmla="*/ 0 h 828360"/>
              <a:gd name="textAreaBottom" fmla="*/ 829440 h 82836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87" name="object 7"/>
          <p:cNvSpPr/>
          <p:nvPr/>
        </p:nvSpPr>
        <p:spPr>
          <a:xfrm>
            <a:off x="133668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88" name="Заголовок 1"/>
          <p:cNvSpPr/>
          <p:nvPr/>
        </p:nvSpPr>
        <p:spPr>
          <a:xfrm>
            <a:off x="3250440" y="527760"/>
            <a:ext cx="5922000" cy="54828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Выполненные шаги</a:t>
            </a:r>
            <a:endParaRPr b="0" lang="en-US" sz="3600" spc="-1" strike="noStrike">
              <a:solidFill>
                <a:srgbClr val="000000"/>
              </a:solidFill>
              <a:latin typeface="Arial"/>
            </a:endParaRPr>
          </a:p>
        </p:txBody>
      </p:sp>
      <p:sp>
        <p:nvSpPr>
          <p:cNvPr id="89" name="TextBox 8"/>
          <p:cNvSpPr/>
          <p:nvPr/>
        </p:nvSpPr>
        <p:spPr>
          <a:xfrm>
            <a:off x="1143000" y="1781280"/>
            <a:ext cx="7240680" cy="283284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pPr>
            <a:r>
              <a:rPr b="0" lang="ru-RU" sz="1800" spc="-1" strike="noStrike">
                <a:solidFill>
                  <a:srgbClr val="000000"/>
                </a:solidFill>
                <a:latin typeface="Calibri"/>
                <a:ea typeface="DejaVu Sans"/>
              </a:rPr>
              <a:t>Загрузка данных</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Проверка, что признак равен нулю</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Преобразование buy_time к дате</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Разведочный анализ данных</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Проверка на пропущенные значения и уникальность</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Удаление дублей</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Распределение целевой переменной target</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Отбор признаков</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Разбиение на train и test</a:t>
            </a:r>
            <a:endParaRPr b="0" lang="en-US" sz="1800" spc="-1" strike="noStrike">
              <a:solidFill>
                <a:srgbClr val="000000"/>
              </a:solidFill>
              <a:latin typeface="Arial"/>
            </a:endParaRPr>
          </a:p>
          <a:p>
            <a:pPr marL="1206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object 4" descr=""/>
          <p:cNvPicPr/>
          <p:nvPr/>
        </p:nvPicPr>
        <p:blipFill>
          <a:blip r:embed="rId1"/>
          <a:stretch/>
        </p:blipFill>
        <p:spPr>
          <a:xfrm>
            <a:off x="9710640" y="6028560"/>
            <a:ext cx="1909440" cy="344160"/>
          </a:xfrm>
          <a:prstGeom prst="rect">
            <a:avLst/>
          </a:prstGeom>
          <a:ln w="0">
            <a:noFill/>
          </a:ln>
        </p:spPr>
      </p:pic>
      <p:sp>
        <p:nvSpPr>
          <p:cNvPr id="91" name="object 5"/>
          <p:cNvSpPr/>
          <p:nvPr/>
        </p:nvSpPr>
        <p:spPr>
          <a:xfrm>
            <a:off x="44352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2" name="object 6"/>
          <p:cNvSpPr/>
          <p:nvPr/>
        </p:nvSpPr>
        <p:spPr>
          <a:xfrm>
            <a:off x="2229480" y="390240"/>
            <a:ext cx="828360" cy="828360"/>
          </a:xfrm>
          <a:custGeom>
            <a:avLst/>
            <a:gdLst>
              <a:gd name="textAreaLeft" fmla="*/ 0 w 828360"/>
              <a:gd name="textAreaRight" fmla="*/ 829440 w 828360"/>
              <a:gd name="textAreaTop" fmla="*/ 0 h 828360"/>
              <a:gd name="textAreaBottom" fmla="*/ 829440 h 82836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3" name="object 7"/>
          <p:cNvSpPr/>
          <p:nvPr/>
        </p:nvSpPr>
        <p:spPr>
          <a:xfrm>
            <a:off x="133668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4" name="Заголовок 1"/>
          <p:cNvSpPr/>
          <p:nvPr/>
        </p:nvSpPr>
        <p:spPr>
          <a:xfrm>
            <a:off x="3250440" y="527760"/>
            <a:ext cx="5922000" cy="54828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Выполненные шаги</a:t>
            </a:r>
            <a:endParaRPr b="0" lang="en-US" sz="3600" spc="-1" strike="noStrike">
              <a:solidFill>
                <a:srgbClr val="000000"/>
              </a:solidFill>
              <a:latin typeface="Arial"/>
            </a:endParaRPr>
          </a:p>
        </p:txBody>
      </p:sp>
      <p:sp>
        <p:nvSpPr>
          <p:cNvPr id="95" name="TextBox 8"/>
          <p:cNvSpPr/>
          <p:nvPr/>
        </p:nvSpPr>
        <p:spPr>
          <a:xfrm>
            <a:off x="1143000" y="1828800"/>
            <a:ext cx="7621920" cy="283284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pPr>
            <a:r>
              <a:rPr b="0" lang="ru-RU" sz="1800" spc="-1" strike="noStrike">
                <a:solidFill>
                  <a:srgbClr val="000000"/>
                </a:solidFill>
                <a:latin typeface="Calibri"/>
                <a:ea typeface="DejaVu Sans"/>
              </a:rPr>
              <a:t>Построение и оценка базовых моделей</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Pipeline BaseLine</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Pipeline обработки признаков</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Логистическая регрессия</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Случайный лес</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Дерево решений</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 Бустинговые алгоритмы</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XGBoost</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LightGBM</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CatBoost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object 4" descr=""/>
          <p:cNvPicPr/>
          <p:nvPr/>
        </p:nvPicPr>
        <p:blipFill>
          <a:blip r:embed="rId1"/>
          <a:stretch/>
        </p:blipFill>
        <p:spPr>
          <a:xfrm>
            <a:off x="9710640" y="6028560"/>
            <a:ext cx="1909440" cy="344160"/>
          </a:xfrm>
          <a:prstGeom prst="rect">
            <a:avLst/>
          </a:prstGeom>
          <a:ln w="0">
            <a:noFill/>
          </a:ln>
        </p:spPr>
      </p:pic>
      <p:sp>
        <p:nvSpPr>
          <p:cNvPr id="97" name="object 5"/>
          <p:cNvSpPr/>
          <p:nvPr/>
        </p:nvSpPr>
        <p:spPr>
          <a:xfrm>
            <a:off x="44352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8" name="object 6"/>
          <p:cNvSpPr/>
          <p:nvPr/>
        </p:nvSpPr>
        <p:spPr>
          <a:xfrm>
            <a:off x="2229480" y="390240"/>
            <a:ext cx="828360" cy="828360"/>
          </a:xfrm>
          <a:custGeom>
            <a:avLst/>
            <a:gdLst>
              <a:gd name="textAreaLeft" fmla="*/ 0 w 828360"/>
              <a:gd name="textAreaRight" fmla="*/ 829440 w 828360"/>
              <a:gd name="textAreaTop" fmla="*/ 0 h 828360"/>
              <a:gd name="textAreaBottom" fmla="*/ 829440 h 82836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9" name="object 7"/>
          <p:cNvSpPr/>
          <p:nvPr/>
        </p:nvSpPr>
        <p:spPr>
          <a:xfrm>
            <a:off x="133668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0" name="Заголовок 1"/>
          <p:cNvSpPr/>
          <p:nvPr/>
        </p:nvSpPr>
        <p:spPr>
          <a:xfrm>
            <a:off x="3250440" y="527760"/>
            <a:ext cx="5922000" cy="54828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Выбранная модель</a:t>
            </a:r>
            <a:endParaRPr b="0" lang="en-US" sz="3600" spc="-1" strike="noStrike">
              <a:solidFill>
                <a:srgbClr val="000000"/>
              </a:solidFill>
              <a:latin typeface="Arial"/>
            </a:endParaRPr>
          </a:p>
        </p:txBody>
      </p:sp>
      <p:sp>
        <p:nvSpPr>
          <p:cNvPr id="101" name="TextBox 8"/>
          <p:cNvSpPr/>
          <p:nvPr/>
        </p:nvSpPr>
        <p:spPr>
          <a:xfrm>
            <a:off x="454320" y="1606320"/>
            <a:ext cx="10798560" cy="228420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pPr>
            <a:r>
              <a:rPr b="0" lang="ru-RU" sz="1800" spc="-1" strike="noStrike">
                <a:solidFill>
                  <a:srgbClr val="000000"/>
                </a:solidFill>
                <a:latin typeface="Calibri"/>
                <a:ea typeface="DejaVu Sans"/>
              </a:rPr>
              <a:t>Построение ROC curve и PR curve</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Выбор лучшей модели и подбор гиперпараметров</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Cross-Validation</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olibri"/>
                <a:ea typeface="DejaVu Sans"/>
              </a:rPr>
              <a:t>Сохранение модели для прогноза</a:t>
            </a:r>
            <a:endParaRPr b="0" lang="en-US" sz="1800" spc="-1" strike="noStrike">
              <a:solidFill>
                <a:srgbClr val="000000"/>
              </a:solidFill>
              <a:latin typeface="Arial"/>
            </a:endParaRPr>
          </a:p>
          <a:p>
            <a:pPr>
              <a:lnSpc>
                <a:spcPct val="100000"/>
              </a:lnSpc>
            </a:pPr>
            <a:r>
              <a:rPr b="0" lang="ru-RU" sz="1800" spc="-1" strike="noStrike">
                <a:solidFill>
                  <a:srgbClr val="000000"/>
                </a:solidFill>
                <a:latin typeface="Calibri"/>
                <a:ea typeface="DejaVu Sans"/>
              </a:rPr>
              <a:t>Формирование индивидуальных предсказаний для абонентов</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120600">
              <a:lnSpc>
                <a:spcPct val="100000"/>
              </a:lnSpc>
            </a:pPr>
            <a:endParaRPr b="0" lang="en-US" sz="1800" spc="-1" strike="noStrike">
              <a:solidFill>
                <a:srgbClr val="000000"/>
              </a:solidFill>
              <a:latin typeface="Arial"/>
            </a:endParaRPr>
          </a:p>
          <a:p>
            <a:pPr marL="120600">
              <a:lnSpc>
                <a:spcPct val="100000"/>
              </a:lnSpc>
            </a:pPr>
            <a:r>
              <a:rPr b="0" lang="ru-RU" sz="1800" spc="-1" strike="noStrike">
                <a:solidFill>
                  <a:srgbClr val="000000"/>
                </a:solidFill>
                <a:latin typeface="Calibri"/>
                <a:ea typeface="DejaVu Sans"/>
              </a:rPr>
              <a:t>Выбрана модель CatBoost</a:t>
            </a:r>
            <a:r>
              <a:rPr b="0" lang="en-US" sz="1800" spc="-1" strike="noStrike">
                <a:solidFill>
                  <a:srgbClr val="000000"/>
                </a:solidFill>
                <a:latin typeface="Calibri"/>
                <a:ea typeface="DejaVu Sans"/>
              </a:rPr>
              <a:t> </a:t>
            </a:r>
            <a:r>
              <a:rPr b="0" lang="ru-RU" sz="1800" spc="-1" strike="noStrike">
                <a:solidFill>
                  <a:srgbClr val="000000"/>
                </a:solidFill>
                <a:latin typeface="Calibri"/>
                <a:ea typeface="DejaVu Sans"/>
              </a:rPr>
              <a:t>как показавшая наивысшее качество.</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object 4" descr=""/>
          <p:cNvPicPr/>
          <p:nvPr/>
        </p:nvPicPr>
        <p:blipFill>
          <a:blip r:embed="rId1"/>
          <a:stretch/>
        </p:blipFill>
        <p:spPr>
          <a:xfrm>
            <a:off x="9710640" y="6028560"/>
            <a:ext cx="1909440" cy="344160"/>
          </a:xfrm>
          <a:prstGeom prst="rect">
            <a:avLst/>
          </a:prstGeom>
          <a:ln w="0">
            <a:noFill/>
          </a:ln>
        </p:spPr>
      </p:pic>
      <p:sp>
        <p:nvSpPr>
          <p:cNvPr id="103" name="object 5"/>
          <p:cNvSpPr/>
          <p:nvPr/>
        </p:nvSpPr>
        <p:spPr>
          <a:xfrm>
            <a:off x="44352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4" name="object 6"/>
          <p:cNvSpPr/>
          <p:nvPr/>
        </p:nvSpPr>
        <p:spPr>
          <a:xfrm>
            <a:off x="2229480" y="390240"/>
            <a:ext cx="828360" cy="828360"/>
          </a:xfrm>
          <a:custGeom>
            <a:avLst/>
            <a:gdLst>
              <a:gd name="textAreaLeft" fmla="*/ 0 w 828360"/>
              <a:gd name="textAreaRight" fmla="*/ 829440 w 828360"/>
              <a:gd name="textAreaTop" fmla="*/ 0 h 828360"/>
              <a:gd name="textAreaBottom" fmla="*/ 829440 h 82836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5" name="object 7"/>
          <p:cNvSpPr/>
          <p:nvPr/>
        </p:nvSpPr>
        <p:spPr>
          <a:xfrm>
            <a:off x="133668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6" name="Заголовок 1"/>
          <p:cNvSpPr/>
          <p:nvPr/>
        </p:nvSpPr>
        <p:spPr>
          <a:xfrm>
            <a:off x="3155400" y="304920"/>
            <a:ext cx="6611040" cy="109692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Принцип составления предложений для абонентов</a:t>
            </a:r>
            <a:endParaRPr b="0" lang="en-US" sz="3600" spc="-1" strike="noStrike">
              <a:solidFill>
                <a:srgbClr val="000000"/>
              </a:solidFill>
              <a:latin typeface="Arial"/>
            </a:endParaRPr>
          </a:p>
        </p:txBody>
      </p:sp>
      <p:sp>
        <p:nvSpPr>
          <p:cNvPr id="107" name="TextBox 8"/>
          <p:cNvSpPr/>
          <p:nvPr/>
        </p:nvSpPr>
        <p:spPr>
          <a:xfrm>
            <a:off x="653400" y="2173680"/>
            <a:ext cx="9983880" cy="3655800"/>
          </a:xfrm>
          <a:prstGeom prst="rect">
            <a:avLst/>
          </a:prstGeom>
          <a:noFill/>
          <a:ln w="0">
            <a:noFill/>
          </a:ln>
        </p:spPr>
        <p:style>
          <a:lnRef idx="0"/>
          <a:fillRef idx="0"/>
          <a:effectRef idx="0"/>
          <a:fontRef idx="minor"/>
        </p:style>
        <p:txBody>
          <a:bodyPr numCol="1" spcCol="0" lIns="90000" rIns="90000" tIns="45000" bIns="45000" anchor="t">
            <a:spAutoFit/>
          </a:bodyPr>
          <a:p>
            <a:pPr marL="120600">
              <a:lnSpc>
                <a:spcPct val="100000"/>
              </a:lnSpc>
            </a:pPr>
            <a:r>
              <a:rPr b="0" lang="ru-RU" sz="1800" spc="-1" strike="noStrike">
                <a:solidFill>
                  <a:srgbClr val="000000"/>
                </a:solidFill>
                <a:latin typeface="Calibri"/>
                <a:ea typeface="DejaVu Sans"/>
              </a:rPr>
              <a:t>Для составления предложений для абонентов был использован следующий принцип:</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Модель обучается на всей обучающей выборке.</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Модели подаются на вход каждый класс подключённой услуги</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По каждому варианту услуги считается вероятность подключения</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Выбирается услуга, имеющая наибольшую вероятность подключения</a:t>
            </a:r>
            <a:endParaRPr b="0" lang="en-US" sz="1800" spc="-1" strike="noStrike">
              <a:solidFill>
                <a:srgbClr val="000000"/>
              </a:solidFill>
              <a:latin typeface="Arial"/>
            </a:endParaRPr>
          </a:p>
          <a:p>
            <a:pPr marL="120600">
              <a:lnSpc>
                <a:spcPct val="100000"/>
              </a:lnSpc>
            </a:pPr>
            <a:endParaRPr b="0" lang="en-US" sz="1800" spc="-1" strike="noStrike">
              <a:solidFill>
                <a:srgbClr val="000000"/>
              </a:solidFill>
              <a:latin typeface="Arial"/>
            </a:endParaRPr>
          </a:p>
          <a:p>
            <a:pPr marL="120600">
              <a:lnSpc>
                <a:spcPct val="100000"/>
              </a:lnSpc>
            </a:pPr>
            <a:r>
              <a:rPr b="0" lang="ru-RU" sz="1800" spc="-1" strike="noStrike">
                <a:solidFill>
                  <a:srgbClr val="000000"/>
                </a:solidFill>
                <a:latin typeface="Calibri"/>
                <a:ea typeface="DejaVu Sans"/>
              </a:rPr>
              <a:t>Алгоритм можно улучшить, установив порог вероятности для рекомендации услуги. Таким образом, если услуга с максимальной вероятностью для данного абонента тем не менее, низка (порог необходимо подбирать ориентируюсь на потребности бизнеса), услугу не стоит подключать. Это позволит избежать негативного эффекта снижения лояльности клиентов от «несработавшей» рекомендации.</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8" name="object 2"/>
          <p:cNvSpPr/>
          <p:nvPr/>
        </p:nvSpPr>
        <p:spPr>
          <a:xfrm>
            <a:off x="401760" y="2660040"/>
            <a:ext cx="5159880" cy="682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ru-RU" sz="4400" spc="327" strike="noStrike">
                <a:solidFill>
                  <a:srgbClr val="000000"/>
                </a:solidFill>
                <a:latin typeface="Arial"/>
                <a:ea typeface="DejaVu Sans"/>
              </a:rPr>
              <a:t>Ссылки</a:t>
            </a:r>
            <a:endParaRPr b="0" lang="en-US" sz="4400" spc="-1" strike="noStrike">
              <a:solidFill>
                <a:srgbClr val="000000"/>
              </a:solidFill>
              <a:latin typeface="Arial"/>
            </a:endParaRPr>
          </a:p>
        </p:txBody>
      </p:sp>
      <p:sp>
        <p:nvSpPr>
          <p:cNvPr id="109" name="object 3"/>
          <p:cNvSpPr/>
          <p:nvPr/>
        </p:nvSpPr>
        <p:spPr>
          <a:xfrm>
            <a:off x="529920" y="3657600"/>
            <a:ext cx="1607400" cy="318600"/>
          </a:xfrm>
          <a:prstGeom prst="rect">
            <a:avLst/>
          </a:prstGeom>
          <a:noFill/>
          <a:ln w="0">
            <a:noFill/>
          </a:ln>
        </p:spPr>
        <p:style>
          <a:lnRef idx="0"/>
          <a:fillRef idx="0"/>
          <a:effectRef idx="0"/>
          <a:fontRef idx="minor"/>
        </p:style>
        <p:txBody>
          <a:bodyPr lIns="0" rIns="0" tIns="12240" bIns="0" anchor="t">
            <a:spAutoFit/>
          </a:bodyPr>
          <a:p>
            <a:pPr marL="12600">
              <a:lnSpc>
                <a:spcPct val="144000"/>
              </a:lnSpc>
              <a:spcBef>
                <a:spcPts val="96"/>
              </a:spcBef>
            </a:pPr>
            <a:r>
              <a:rPr b="0" lang="en-US" sz="1400" spc="-1" strike="noStrike" u="sng">
                <a:solidFill>
                  <a:srgbClr val="000000"/>
                </a:solidFill>
                <a:uFillTx/>
                <a:latin typeface="Arial"/>
                <a:ea typeface="DejaVu Sans"/>
                <a:hlinkClick r:id="rId1"/>
              </a:rPr>
              <a:t>github</a:t>
            </a:r>
            <a:r>
              <a:rPr b="0" lang="en-US" sz="1400" spc="-1" strike="noStrike" u="sng">
                <a:solidFill>
                  <a:srgbClr val="000000"/>
                </a:solidFill>
                <a:uFillTx/>
                <a:latin typeface="Arial"/>
                <a:ea typeface="DejaVu Sans"/>
                <a:hlinkClick r:id="rId2"/>
              </a:rPr>
              <a:t> </a:t>
            </a:r>
            <a:r>
              <a:rPr b="0" lang="ru-RU" sz="1400" spc="-1" strike="noStrike" u="sng">
                <a:solidFill>
                  <a:srgbClr val="000000"/>
                </a:solidFill>
                <a:uFillTx/>
                <a:latin typeface="Arial"/>
                <a:ea typeface="DejaVu Sans"/>
                <a:hlinkClick r:id="rId3"/>
              </a:rPr>
              <a:t>проекта</a:t>
            </a:r>
            <a:endParaRPr b="0" lang="en-US" sz="1400" spc="-1" strike="noStrike">
              <a:solidFill>
                <a:srgbClr val="000000"/>
              </a:solidFill>
              <a:latin typeface="Arial"/>
            </a:endParaRPr>
          </a:p>
        </p:txBody>
      </p:sp>
      <p:pic>
        <p:nvPicPr>
          <p:cNvPr id="110" name="object 4" descr=""/>
          <p:cNvPicPr/>
          <p:nvPr/>
        </p:nvPicPr>
        <p:blipFill>
          <a:blip r:embed="rId4"/>
          <a:stretch/>
        </p:blipFill>
        <p:spPr>
          <a:xfrm>
            <a:off x="9710640" y="6028560"/>
            <a:ext cx="1909440" cy="344160"/>
          </a:xfrm>
          <a:prstGeom prst="rect">
            <a:avLst/>
          </a:prstGeom>
          <a:ln w="0">
            <a:noFill/>
          </a:ln>
        </p:spPr>
      </p:pic>
      <p:sp>
        <p:nvSpPr>
          <p:cNvPr id="111" name="object 5"/>
          <p:cNvSpPr/>
          <p:nvPr/>
        </p:nvSpPr>
        <p:spPr>
          <a:xfrm>
            <a:off x="44352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12" name="object 6"/>
          <p:cNvSpPr/>
          <p:nvPr/>
        </p:nvSpPr>
        <p:spPr>
          <a:xfrm>
            <a:off x="2229480" y="390240"/>
            <a:ext cx="828360" cy="828360"/>
          </a:xfrm>
          <a:custGeom>
            <a:avLst/>
            <a:gdLst>
              <a:gd name="textAreaLeft" fmla="*/ 0 w 828360"/>
              <a:gd name="textAreaRight" fmla="*/ 829440 w 828360"/>
              <a:gd name="textAreaTop" fmla="*/ 0 h 828360"/>
              <a:gd name="textAreaBottom" fmla="*/ 829440 h 82836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13" name="object 7"/>
          <p:cNvSpPr/>
          <p:nvPr/>
        </p:nvSpPr>
        <p:spPr>
          <a:xfrm>
            <a:off x="1336680" y="390240"/>
            <a:ext cx="826920" cy="828360"/>
          </a:xfrm>
          <a:custGeom>
            <a:avLst/>
            <a:gdLst>
              <a:gd name="textAreaLeft" fmla="*/ 0 w 826920"/>
              <a:gd name="textAreaRight" fmla="*/ 828000 w 826920"/>
              <a:gd name="textAreaTop" fmla="*/ 0 h 828360"/>
              <a:gd name="textAreaBottom" fmla="*/ 829440 h 82836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239</TotalTime>
  <Application>LibreOffice/7.5.0.3$Linux_X86_64 LibreOffice_project/50$Build-3</Application>
  <AppVersion>15.0000</AppVersion>
  <Words>316</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2021-11-05T12:58:50Z</dcterms:created>
  <dc:creator>Ignasheva Maria (HQ)</dc:creator>
  <dc:description/>
  <dc:language>en-US</dc:language>
  <cp:lastModifiedBy/>
  <dcterms:modified xsi:type="dcterms:W3CDTF">2023-03-21T10:28:40Z</dcterms:modified>
  <cp:revision>13</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Acrobat PDFMaker 21 for PowerPoint</vt:lpwstr>
  </property>
  <property fmtid="{D5CDD505-2E9C-101B-9397-08002B2CF9AE}" pid="4" name="LastSaved">
    <vt:filetime>2021-11-05T00:00:00Z</vt:filetime>
  </property>
  <property fmtid="{D5CDD505-2E9C-101B-9397-08002B2CF9AE}" pid="5" name="PresentationFormat">
    <vt:lpwstr>Широкоэкранный</vt:lpwstr>
  </property>
  <property fmtid="{D5CDD505-2E9C-101B-9397-08002B2CF9AE}" pid="6" name="Slides">
    <vt:r8>6</vt:r8>
  </property>
</Properties>
</file>