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985">
          <p15:clr>
            <a:srgbClr val="A4A3A4"/>
          </p15:clr>
        </p15:guide>
        <p15:guide id="3" pos="5400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3024">
          <p15:clr>
            <a:srgbClr val="9AA0A6"/>
          </p15:clr>
        </p15:guide>
        <p15:guide id="6" pos="4320">
          <p15:clr>
            <a:srgbClr val="9AA0A6"/>
          </p15:clr>
        </p15:guide>
        <p15:guide id="7" pos="360">
          <p15:clr>
            <a:srgbClr val="9AA0A6"/>
          </p15:clr>
        </p15:guide>
        <p15:guide id="8" orient="horz" pos="576">
          <p15:clr>
            <a:srgbClr val="9AA0A6"/>
          </p15:clr>
        </p15:guide>
        <p15:guide id="9" orient="horz" pos="288">
          <p15:clr>
            <a:srgbClr val="9AA0A6"/>
          </p15:clr>
        </p15:guide>
        <p15:guide id="10" orient="horz" pos="7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j7rBbHf0tRspQ7r6JDdM6X+sEo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985" orient="horz"/>
        <p:guide pos="5400"/>
        <p:guide pos="216" orient="horz"/>
        <p:guide pos="3024" orient="horz"/>
        <p:guide pos="4320"/>
        <p:guide pos="360"/>
        <p:guide pos="576" orient="horz"/>
        <p:guide pos="288" orient="horz"/>
        <p:guide pos="7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28a016e8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d28a016e8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6277b1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d96277b1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91be4e90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c91be4e90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a1420a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b9a1420a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97f8c3e6d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b97f8c3e6d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b97f8c3e6d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97f8c3e6d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b97f8c3e6d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1be4e7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c91be4e7e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28a016e8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d28a016e8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28a016e8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d28a016e8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ш макет 1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2">
  <p:cSld name="CUSTOM_4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7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" name="Google Shape;56;p27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1">
  <p:cSld name="CUSTOM_3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8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Google Shape;61;p28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62" name="Google Shape;62;p28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8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задание 2">
  <p:cSld name="CUSTOM_3_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3" type="body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70" name="Google Shape;70;p29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29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9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 2">
  <p:cSld name="CUSTOM_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3" type="body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1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1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2">
  <p:cSld name="CUSTOM_6_2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">
  <p:cSld name="CUSTOM_6_2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33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3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2">
  <p:cSld name="CUSTOM_6_2_2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4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1" name="Google Shape;91;p34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 1">
  <p:cSld name="CUSTOM_6_2_2_1_1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6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5" name="Google Shape;95;p36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 rot="10800000">
            <a:off x="2991700" y="118976"/>
            <a:ext cx="6152299" cy="50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1">
  <p:cSld name="CUSTOM_6_2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8" name="Google Shape;98;p37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1.2 1 1">
  <p:cSld name="CUSTOM_6_2_2_1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type="title"/>
          </p:nvPr>
        </p:nvSpPr>
        <p:spPr>
          <a:xfrm>
            <a:off x="571500" y="6921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" name="Google Shape;13;p35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5"/>
          <p:cNvSpPr txBox="1"/>
          <p:nvPr>
            <p:ph idx="2" type="title"/>
          </p:nvPr>
        </p:nvSpPr>
        <p:spPr>
          <a:xfrm>
            <a:off x="567300" y="330675"/>
            <a:ext cx="2464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 2.2">
  <p:cSld name="CUSTOM_6_1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8"/>
          <p:cNvPicPr preferRelativeResize="0"/>
          <p:nvPr/>
        </p:nvPicPr>
        <p:blipFill rotWithShape="1">
          <a:blip r:embed="rId2">
            <a:alphaModFix/>
          </a:blip>
          <a:srcRect b="0" l="30937" r="0" t="0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8"/>
          <p:cNvSpPr txBox="1"/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1">
  <p:cSld name="CUSTOM_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3" type="body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1">
  <p:cSld name="CUSTOM_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1">
  <p:cSld name="CUSTOM_5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23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33" name="Google Shape;33;p2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3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/задание 2">
  <p:cSld name="CUSTOM_5_2_1"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40" name="Google Shape;40;p2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4"/>
          <p:cNvSpPr txBox="1"/>
          <p:nvPr>
            <p:ph idx="4" type="subTitle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5" type="body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подзаголовок/текст 2">
  <p:cSld name="CUSTOM_5_1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2" type="subTitle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модуля/заголовок/подзаголовок/текст/место для иконок 1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idx="1" type="subTitle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i="0" sz="9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800"/>
              <a:buFont typeface="Montserrat Black"/>
              <a:buNone/>
              <a:defRPr b="0" i="0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B25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CB2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2" type="subTitle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b="1"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b="0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eptune.ai/blog/cross-validation-in-machine-learning-how-to-do-it-right" TargetMode="External"/><Relationship Id="rId4" Type="http://schemas.openxmlformats.org/officeDocument/2006/relationships/hyperlink" Target="https://dyakonov.org/2017/07/28/auc-roc-%D0%BF%D0%BB%D0%BE%D1%89%D0%B0%D0%B4%D1%8C-%D0%BF%D0%BE%D0%B4-%D0%BA%D1%80%D0%B8%D0%B2%D0%BE%D0%B9-%D0%BE%D1%88%D0%B8%D0%B1%D0%BE%D0%BA/am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hyperlink" Target="https://docs.google.com/forms/d/e/1FAIpQLSd_SSu4nyIgK9ZzXN1JPWDdxMIRk60PiLPN-fIUGKsWZBfasw/view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572000" y="3903675"/>
            <a:ext cx="4034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4181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3CB250"/>
                </a:solidFill>
                <a:latin typeface="Montserrat"/>
                <a:ea typeface="Montserrat"/>
                <a:cs typeface="Montserrat"/>
                <a:sym typeface="Montserrat"/>
              </a:rPr>
              <a:t>Виктория Тюфякова</a:t>
            </a:r>
            <a:endParaRPr b="1" i="0" sz="1200" u="none" cap="none" strike="noStrike">
              <a:solidFill>
                <a:srgbClr val="3CB2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scientist, ментор курса DST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571500" y="1848188"/>
            <a:ext cx="4311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</a:t>
            </a:r>
            <a:r>
              <a:rPr b="0" i="0" lang="ru-RU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лассификация</a:t>
            </a:r>
            <a:endParaRPr b="0" i="0" sz="30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d28a016e8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13" y="3607725"/>
            <a:ext cx="3095675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d28a016e83_0_22"/>
          <p:cNvSpPr txBox="1"/>
          <p:nvPr/>
        </p:nvSpPr>
        <p:spPr>
          <a:xfrm>
            <a:off x="745938" y="3093250"/>
            <a:ext cx="337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Доля правильных ответов (accuracy):</a:t>
            </a:r>
            <a:endParaRPr b="1"/>
          </a:p>
        </p:txBody>
      </p:sp>
      <p:sp>
        <p:nvSpPr>
          <p:cNvPr id="181" name="Google Shape;181;gd28a016e83_0_22"/>
          <p:cNvSpPr txBox="1"/>
          <p:nvPr/>
        </p:nvSpPr>
        <p:spPr>
          <a:xfrm>
            <a:off x="452875" y="230550"/>
            <a:ext cx="772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Оптимизация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82" name="Google Shape;182;gd28a016e83_0_22"/>
          <p:cNvPicPr preferRelativeResize="0"/>
          <p:nvPr/>
        </p:nvPicPr>
        <p:blipFill rotWithShape="1">
          <a:blip r:embed="rId4">
            <a:alphaModFix/>
          </a:blip>
          <a:srcRect b="0" l="0" r="0" t="12149"/>
          <a:stretch/>
        </p:blipFill>
        <p:spPr>
          <a:xfrm>
            <a:off x="48525" y="1717887"/>
            <a:ext cx="9143999" cy="28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d28a016e83_0_22"/>
          <p:cNvSpPr/>
          <p:nvPr/>
        </p:nvSpPr>
        <p:spPr>
          <a:xfrm>
            <a:off x="4469550" y="2615550"/>
            <a:ext cx="7845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d28a016e83_0_22"/>
          <p:cNvSpPr txBox="1"/>
          <p:nvPr/>
        </p:nvSpPr>
        <p:spPr>
          <a:xfrm>
            <a:off x="4531525" y="2033400"/>
            <a:ext cx="395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Здесь </a:t>
            </a:r>
            <a:r>
              <a:rPr b="1"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 </a:t>
            </a: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 отступ для классификатора</a:t>
            </a:r>
            <a:r>
              <a:rPr lang="ru-RU" sz="1500"/>
              <a:t>.</a:t>
            </a:r>
            <a:endParaRPr sz="1500"/>
          </a:p>
        </p:txBody>
      </p:sp>
      <p:sp>
        <p:nvSpPr>
          <p:cNvPr id="185" name="Google Shape;185;gd28a016e83_0_22"/>
          <p:cNvSpPr txBox="1"/>
          <p:nvPr/>
        </p:nvSpPr>
        <p:spPr>
          <a:xfrm>
            <a:off x="186800" y="1079100"/>
            <a:ext cx="8420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отступ меньше нуля, то алгоритм ошибается на данном объекте.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Соответственно, функционал долю неправильных ответов можно представить, как среднее значение того, что отступ меньше нуля.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d28a016e83_0_22"/>
          <p:cNvSpPr txBox="1"/>
          <p:nvPr/>
        </p:nvSpPr>
        <p:spPr>
          <a:xfrm>
            <a:off x="145525" y="4431150"/>
            <a:ext cx="83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видим, что эта функция пороговая. Она равна единице, если отступ меньше нуля, и нулю, если отступ больше нуля. Эта функция является разрывной, у нее разрыв в нуле. Из-за этого ее нельзя оптимизировать градиентными методами.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96277b156_0_0"/>
          <p:cNvSpPr txBox="1"/>
          <p:nvPr/>
        </p:nvSpPr>
        <p:spPr>
          <a:xfrm>
            <a:off x="452875" y="230550"/>
            <a:ext cx="772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Оптимизация</a:t>
            </a:r>
            <a:endParaRPr sz="24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2" name="Google Shape;192;gd96277b156_0_0"/>
          <p:cNvSpPr txBox="1"/>
          <p:nvPr/>
        </p:nvSpPr>
        <p:spPr>
          <a:xfrm>
            <a:off x="107125" y="1725150"/>
            <a:ext cx="842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Итак, что мы делаем при решении задачи классификации, при обучении линейного классификатора?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Мы оцениваем сверху долю неправильных ответов, наш базовый функционал ошибки, с помощью некоторой гладкой функции потерь, например, логистической.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далее минимизируем эту гладкую функцию потерь с помощью любого метода оптимизации — стохастического градиентного спуска, градиентного спуска и тд.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1be4e904_0_2"/>
          <p:cNvSpPr txBox="1"/>
          <p:nvPr/>
        </p:nvSpPr>
        <p:spPr>
          <a:xfrm>
            <a:off x="382926" y="278726"/>
            <a:ext cx="6399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Матрица ошибок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98" name="Google Shape;198;gc91be4e90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525" y="2335100"/>
            <a:ext cx="3685150" cy="27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c91be4e904_0_2"/>
          <p:cNvSpPr txBox="1"/>
          <p:nvPr/>
        </p:nvSpPr>
        <p:spPr>
          <a:xfrm>
            <a:off x="382925" y="962725"/>
            <a:ext cx="797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</a:t>
            </a: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атрица ошибок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это способ разбить объекты на четыре категории в зависимости от комбинации истинного ответа и ответа алгоритма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gc91be4e90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238" y="1435137"/>
            <a:ext cx="5409276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382926" y="278726"/>
            <a:ext cx="6400011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Метрики для задач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386" y="914388"/>
            <a:ext cx="3594000" cy="7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8775" y="2101250"/>
            <a:ext cx="2719200" cy="12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5225" y="3726925"/>
            <a:ext cx="3527287" cy="7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/>
          <p:nvPr/>
        </p:nvSpPr>
        <p:spPr>
          <a:xfrm>
            <a:off x="495329" y="1053475"/>
            <a:ext cx="4326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контексте матрицы ошибок доля правильн</a:t>
            </a: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ых ответов</a:t>
            </a:r>
            <a:r>
              <a:rPr b="0" i="0" lang="ru-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495325" y="1682838"/>
            <a:ext cx="73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latin typeface="Montserrat"/>
                <a:ea typeface="Montserrat"/>
                <a:cs typeface="Montserrat"/>
                <a:sym typeface="Montserrat"/>
              </a:rPr>
              <a:t>Гораздо более информативными критериями являются точность (precision) и полнота (recall):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571500" y="3918825"/>
            <a:ext cx="459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F-мера, гармоническое среднее точности и полноты: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9a1420a17_0_0"/>
          <p:cNvSpPr txBox="1"/>
          <p:nvPr/>
        </p:nvSpPr>
        <p:spPr>
          <a:xfrm>
            <a:off x="382926" y="278726"/>
            <a:ext cx="63999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Метрики для задач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7" name="Google Shape;217;gb9a1420a1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15126"/>
            <a:ext cx="8839199" cy="354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>
            <a:off x="576075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1130810" y="954008"/>
            <a:ext cx="182069" cy="253792"/>
          </a:xfrm>
          <a:custGeom>
            <a:rect b="b" l="l" r="r" t="t"/>
            <a:pathLst>
              <a:path extrusionOk="0" h="176" w="128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1669194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2214892" y="954008"/>
            <a:ext cx="248276" cy="253792"/>
          </a:xfrm>
          <a:custGeom>
            <a:rect b="b" l="l" r="r" t="t"/>
            <a:pathLst>
              <a:path extrusionOk="0" h="176" w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2757327" y="959347"/>
            <a:ext cx="248276" cy="182070"/>
          </a:xfrm>
          <a:custGeom>
            <a:rect b="b" l="l" r="r" t="t"/>
            <a:pathLst>
              <a:path extrusionOk="0" h="128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299742" y="957821"/>
            <a:ext cx="253791" cy="198620"/>
          </a:xfrm>
          <a:custGeom>
            <a:rect b="b" l="l" r="r" t="t"/>
            <a:pathLst>
              <a:path extrusionOk="0" h="136" w="17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883611" y="957059"/>
            <a:ext cx="253791" cy="209654"/>
          </a:xfrm>
          <a:custGeom>
            <a:rect b="b" l="l" r="r" t="t"/>
            <a:pathLst>
              <a:path extrusionOk="0" h="144" w="176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348484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4891283" y="955534"/>
            <a:ext cx="253791" cy="231723"/>
          </a:xfrm>
          <a:custGeom>
            <a:rect b="b" l="l" r="r" t="t"/>
            <a:pathLst>
              <a:path extrusionOk="0" h="160" w="176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71499" y="1657108"/>
            <a:ext cx="248276" cy="209654"/>
          </a:xfrm>
          <a:custGeom>
            <a:rect b="b" l="l" r="r" t="t"/>
            <a:pathLst>
              <a:path extrusionOk="0" h="144" w="176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12623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1669195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2214894" y="1654058"/>
            <a:ext cx="248276" cy="253792"/>
          </a:xfrm>
          <a:custGeom>
            <a:rect b="b" l="l" r="r" t="t"/>
            <a:pathLst>
              <a:path extrusionOk="0" h="176" w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2779391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3324569" y="1654058"/>
            <a:ext cx="204138" cy="253792"/>
          </a:xfrm>
          <a:custGeom>
            <a:rect b="b" l="l" r="r" t="t"/>
            <a:pathLst>
              <a:path extrusionOk="0" h="176" w="144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883600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4348486" y="1654058"/>
            <a:ext cx="253791" cy="253792"/>
          </a:xfrm>
          <a:custGeom>
            <a:rect b="b" l="l" r="r" t="t"/>
            <a:pathLst>
              <a:path extrusionOk="0" h="176" w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4891309" y="1656346"/>
            <a:ext cx="253791" cy="220689"/>
          </a:xfrm>
          <a:custGeom>
            <a:rect b="b" l="l" r="r" t="t"/>
            <a:pathLst>
              <a:path extrusionOk="0" h="152" w="176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582535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1126219" y="2354108"/>
            <a:ext cx="248276" cy="253792"/>
          </a:xfrm>
          <a:custGeom>
            <a:rect b="b" l="l" r="r" t="t"/>
            <a:pathLst>
              <a:path extrusionOk="0" h="176" w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1680229" y="2354108"/>
            <a:ext cx="226206" cy="253791"/>
          </a:xfrm>
          <a:custGeom>
            <a:rect b="b" l="l" r="r" t="t"/>
            <a:pathLst>
              <a:path extrusionOk="0" h="176" w="160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221213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299742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883608" y="23541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571499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112623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1669195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2214894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2776342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3302500" y="3054158"/>
            <a:ext cx="248276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3883600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4348486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4891309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5434133" y="3054158"/>
            <a:ext cx="253791" cy="253792"/>
          </a:xfrm>
          <a:custGeom>
            <a:rect b="b" l="l" r="r" t="t"/>
            <a:pathLst>
              <a:path extrusionOk="0" h="176" w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2748564" y="2346401"/>
            <a:ext cx="303833" cy="269206"/>
          </a:xfrm>
          <a:custGeom>
            <a:rect b="b" l="l" r="r" t="t"/>
            <a:pathLst>
              <a:path extrusionOk="0" h="75" w="85">
                <a:moveTo>
                  <a:pt x="81" y="41"/>
                </a:moveTo>
                <a:cubicBezTo>
                  <a:pt x="85" y="37"/>
                  <a:pt x="84" y="29"/>
                  <a:pt x="76" y="29"/>
                </a:cubicBezTo>
                <a:cubicBezTo>
                  <a:pt x="57" y="29"/>
                  <a:pt x="57" y="29"/>
                  <a:pt x="57" y="29"/>
                </a:cubicBezTo>
                <a:cubicBezTo>
                  <a:pt x="58" y="25"/>
                  <a:pt x="59" y="18"/>
                  <a:pt x="59" y="17"/>
                </a:cubicBezTo>
                <a:cubicBezTo>
                  <a:pt x="59" y="11"/>
                  <a:pt x="55" y="4"/>
                  <a:pt x="55" y="3"/>
                </a:cubicBezTo>
                <a:cubicBezTo>
                  <a:pt x="54" y="2"/>
                  <a:pt x="50" y="0"/>
                  <a:pt x="47" y="1"/>
                </a:cubicBezTo>
                <a:cubicBezTo>
                  <a:pt x="42" y="2"/>
                  <a:pt x="42" y="5"/>
                  <a:pt x="42" y="6"/>
                </a:cubicBezTo>
                <a:cubicBezTo>
                  <a:pt x="42" y="6"/>
                  <a:pt x="42" y="14"/>
                  <a:pt x="42" y="16"/>
                </a:cubicBezTo>
                <a:cubicBezTo>
                  <a:pt x="40" y="21"/>
                  <a:pt x="32" y="34"/>
                  <a:pt x="30" y="35"/>
                </a:cubicBezTo>
                <a:cubicBezTo>
                  <a:pt x="29" y="34"/>
                  <a:pt x="29" y="34"/>
                  <a:pt x="28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2" y="34"/>
                  <a:pt x="0" y="36"/>
                  <a:pt x="0" y="38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4" y="75"/>
                </a:cubicBezTo>
                <a:cubicBezTo>
                  <a:pt x="25" y="75"/>
                  <a:pt x="25" y="75"/>
                  <a:pt x="25" y="75"/>
                </a:cubicBezTo>
                <a:cubicBezTo>
                  <a:pt x="27" y="75"/>
                  <a:pt x="29" y="73"/>
                  <a:pt x="29" y="71"/>
                </a:cubicBez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30" y="70"/>
                  <a:pt x="30" y="70"/>
                </a:cubicBezTo>
                <a:cubicBezTo>
                  <a:pt x="31" y="71"/>
                  <a:pt x="33" y="72"/>
                  <a:pt x="35" y="72"/>
                </a:cubicBezTo>
                <a:cubicBezTo>
                  <a:pt x="68" y="72"/>
                  <a:pt x="68" y="72"/>
                  <a:pt x="68" y="72"/>
                </a:cubicBezTo>
                <a:cubicBezTo>
                  <a:pt x="80" y="72"/>
                  <a:pt x="79" y="61"/>
                  <a:pt x="78" y="60"/>
                </a:cubicBezTo>
                <a:cubicBezTo>
                  <a:pt x="80" y="58"/>
                  <a:pt x="81" y="54"/>
                  <a:pt x="79" y="51"/>
                </a:cubicBezTo>
                <a:cubicBezTo>
                  <a:pt x="81" y="49"/>
                  <a:pt x="83" y="45"/>
                  <a:pt x="81" y="41"/>
                </a:cubicBezTo>
                <a:close/>
                <a:moveTo>
                  <a:pt x="25" y="71"/>
                </a:moveTo>
                <a:cubicBezTo>
                  <a:pt x="3" y="71"/>
                  <a:pt x="3" y="71"/>
                  <a:pt x="3" y="71"/>
                </a:cubicBezTo>
                <a:cubicBezTo>
                  <a:pt x="3" y="38"/>
                  <a:pt x="3" y="38"/>
                  <a:pt x="3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71"/>
                </a:lnTo>
                <a:close/>
                <a:moveTo>
                  <a:pt x="75" y="41"/>
                </a:moveTo>
                <a:cubicBezTo>
                  <a:pt x="75" y="42"/>
                  <a:pt x="75" y="42"/>
                  <a:pt x="75" y="42"/>
                </a:cubicBezTo>
                <a:cubicBezTo>
                  <a:pt x="81" y="43"/>
                  <a:pt x="78" y="50"/>
                  <a:pt x="74" y="50"/>
                </a:cubicBezTo>
                <a:cubicBezTo>
                  <a:pt x="73" y="51"/>
                  <a:pt x="73" y="51"/>
                  <a:pt x="73" y="51"/>
                </a:cubicBezTo>
                <a:cubicBezTo>
                  <a:pt x="79" y="52"/>
                  <a:pt x="76" y="59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6" y="61"/>
                  <a:pt x="75" y="69"/>
                  <a:pt x="68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9"/>
                  <a:pt x="31" y="66"/>
                  <a:pt x="29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8" y="40"/>
                  <a:pt x="28" y="40"/>
                  <a:pt x="28" y="40"/>
                </a:cubicBezTo>
                <a:cubicBezTo>
                  <a:pt x="30" y="39"/>
                  <a:pt x="32" y="38"/>
                  <a:pt x="33" y="36"/>
                </a:cubicBezTo>
                <a:cubicBezTo>
                  <a:pt x="36" y="34"/>
                  <a:pt x="45" y="18"/>
                  <a:pt x="45" y="16"/>
                </a:cubicBezTo>
                <a:cubicBezTo>
                  <a:pt x="45" y="14"/>
                  <a:pt x="45" y="6"/>
                  <a:pt x="45" y="6"/>
                </a:cubicBezTo>
                <a:cubicBezTo>
                  <a:pt x="45" y="6"/>
                  <a:pt x="47" y="3"/>
                  <a:pt x="51" y="5"/>
                </a:cubicBezTo>
                <a:cubicBezTo>
                  <a:pt x="51" y="5"/>
                  <a:pt x="55" y="12"/>
                  <a:pt x="55" y="17"/>
                </a:cubicBezTo>
                <a:cubicBezTo>
                  <a:pt x="55" y="17"/>
                  <a:pt x="54" y="29"/>
                  <a:pt x="53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81" y="32"/>
                  <a:pt x="80" y="40"/>
                  <a:pt x="75" y="41"/>
                </a:cubicBezTo>
                <a:close/>
                <a:moveTo>
                  <a:pt x="75" y="41"/>
                </a:moveTo>
                <a:cubicBezTo>
                  <a:pt x="75" y="41"/>
                  <a:pt x="75" y="41"/>
                  <a:pt x="75" y="4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4753207" y="2227022"/>
            <a:ext cx="4000500" cy="47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Практическая часть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97f8c3e6d_2_0"/>
          <p:cNvSpPr/>
          <p:nvPr/>
        </p:nvSpPr>
        <p:spPr>
          <a:xfrm>
            <a:off x="571499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gb97f8c3e6d_2_0"/>
          <p:cNvSpPr/>
          <p:nvPr/>
        </p:nvSpPr>
        <p:spPr>
          <a:xfrm>
            <a:off x="112623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gb97f8c3e6d_2_0"/>
          <p:cNvSpPr/>
          <p:nvPr/>
        </p:nvSpPr>
        <p:spPr>
          <a:xfrm>
            <a:off x="1669195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7" name="Google Shape;287;gb97f8c3e6d_2_0"/>
          <p:cNvSpPr/>
          <p:nvPr/>
        </p:nvSpPr>
        <p:spPr>
          <a:xfrm>
            <a:off x="2214894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gb97f8c3e6d_2_0"/>
          <p:cNvSpPr/>
          <p:nvPr/>
        </p:nvSpPr>
        <p:spPr>
          <a:xfrm>
            <a:off x="2776342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gb97f8c3e6d_2_0"/>
          <p:cNvSpPr/>
          <p:nvPr/>
        </p:nvSpPr>
        <p:spPr>
          <a:xfrm>
            <a:off x="3302500" y="375420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gb97f8c3e6d_2_0"/>
          <p:cNvSpPr/>
          <p:nvPr/>
        </p:nvSpPr>
        <p:spPr>
          <a:xfrm>
            <a:off x="3883600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1" name="Google Shape;291;gb97f8c3e6d_2_0"/>
          <p:cNvSpPr/>
          <p:nvPr/>
        </p:nvSpPr>
        <p:spPr>
          <a:xfrm>
            <a:off x="4348486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Google Shape;292;gb97f8c3e6d_2_0"/>
          <p:cNvSpPr/>
          <p:nvPr/>
        </p:nvSpPr>
        <p:spPr>
          <a:xfrm>
            <a:off x="4891309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gb97f8c3e6d_2_0"/>
          <p:cNvSpPr/>
          <p:nvPr/>
        </p:nvSpPr>
        <p:spPr>
          <a:xfrm>
            <a:off x="5434133" y="3754208"/>
            <a:ext cx="253791" cy="253792"/>
          </a:xfrm>
          <a:custGeom>
            <a:rect b="b" l="l" r="r" t="t"/>
            <a:pathLst>
              <a:path extrusionOk="0" h="176" w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4" name="Google Shape;294;gb97f8c3e6d_2_0"/>
          <p:cNvSpPr/>
          <p:nvPr/>
        </p:nvSpPr>
        <p:spPr>
          <a:xfrm>
            <a:off x="571499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5" name="Google Shape;295;gb97f8c3e6d_2_0"/>
          <p:cNvSpPr/>
          <p:nvPr/>
        </p:nvSpPr>
        <p:spPr>
          <a:xfrm>
            <a:off x="112623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gb97f8c3e6d_2_0"/>
          <p:cNvSpPr/>
          <p:nvPr/>
        </p:nvSpPr>
        <p:spPr>
          <a:xfrm>
            <a:off x="1669195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gb97f8c3e6d_2_0"/>
          <p:cNvSpPr/>
          <p:nvPr/>
        </p:nvSpPr>
        <p:spPr>
          <a:xfrm>
            <a:off x="2214894" y="4454258"/>
            <a:ext cx="248276" cy="253792"/>
          </a:xfrm>
          <a:custGeom>
            <a:rect b="b" l="l" r="r" t="t"/>
            <a:pathLst>
              <a:path extrusionOk="0" h="176" w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gb97f8c3e6d_2_0"/>
          <p:cNvSpPr/>
          <p:nvPr/>
        </p:nvSpPr>
        <p:spPr>
          <a:xfrm>
            <a:off x="2779391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9" name="Google Shape;299;gb97f8c3e6d_2_0"/>
          <p:cNvSpPr/>
          <p:nvPr/>
        </p:nvSpPr>
        <p:spPr>
          <a:xfrm>
            <a:off x="3324569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gb97f8c3e6d_2_0"/>
          <p:cNvSpPr/>
          <p:nvPr/>
        </p:nvSpPr>
        <p:spPr>
          <a:xfrm>
            <a:off x="3886650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gb97f8c3e6d_2_0"/>
          <p:cNvSpPr/>
          <p:nvPr/>
        </p:nvSpPr>
        <p:spPr>
          <a:xfrm>
            <a:off x="4351536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2" name="Google Shape;302;gb97f8c3e6d_2_0"/>
          <p:cNvSpPr/>
          <p:nvPr/>
        </p:nvSpPr>
        <p:spPr>
          <a:xfrm>
            <a:off x="4894358" y="4454258"/>
            <a:ext cx="204138" cy="253792"/>
          </a:xfrm>
          <a:custGeom>
            <a:rect b="b" l="l" r="r" t="t"/>
            <a:pathLst>
              <a:path extrusionOk="0" h="176" w="144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gb97f8c3e6d_2_0"/>
          <p:cNvSpPr/>
          <p:nvPr/>
        </p:nvSpPr>
        <p:spPr>
          <a:xfrm>
            <a:off x="5437184" y="4454258"/>
            <a:ext cx="209653" cy="253791"/>
          </a:xfrm>
          <a:custGeom>
            <a:rect b="b" l="l" r="r" t="t"/>
            <a:pathLst>
              <a:path extrusionOk="0" h="176" w="144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rgbClr val="3CB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gb97f8c3e6d_2_0"/>
          <p:cNvSpPr txBox="1"/>
          <p:nvPr/>
        </p:nvSpPr>
        <p:spPr>
          <a:xfrm>
            <a:off x="640182" y="521397"/>
            <a:ext cx="400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Полезные источники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5" name="Google Shape;305;gb97f8c3e6d_2_0"/>
          <p:cNvSpPr txBox="1"/>
          <p:nvPr/>
        </p:nvSpPr>
        <p:spPr>
          <a:xfrm>
            <a:off x="640175" y="1269000"/>
            <a:ext cx="82056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Андреас Мюллер, Сара Гвидо - Введение в машинное обучение с помощью Python;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Montserrat"/>
              <a:buAutoNum type="arabicPeriod"/>
            </a:pPr>
            <a:r>
              <a:rPr b="0" i="0" lang="ru-RU" sz="17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Cross-Validation in Machine Learning: How to Do It Right:</a:t>
            </a:r>
            <a:endParaRPr b="0" i="0" sz="2700" u="none" cap="none" strike="noStrike">
              <a:solidFill>
                <a:srgbClr val="373F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17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https://neptune.ai/blog/cross-validation-in-machine-learning-how-to-do-it-right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 Анализ малых данных AUC ROC</a:t>
            </a:r>
            <a:endParaRPr sz="1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17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https://dyakonov.org/2017/07/28/auc-roc-площадь-под-кривой-ошибок/amp/</a:t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97f8c3e6d_1_179"/>
          <p:cNvSpPr txBox="1"/>
          <p:nvPr/>
        </p:nvSpPr>
        <p:spPr>
          <a:xfrm>
            <a:off x="571500" y="548764"/>
            <a:ext cx="40005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Обратная связь </a:t>
            </a:r>
            <a:endParaRPr b="0" i="0" sz="30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пройдите по QR-коду или ссылке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заполнение займет 2-3 минуты :)</a:t>
            </a:r>
            <a:endParaRPr b="0" i="0" sz="11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1" name="Google Shape;311;gb97f8c3e6d_1_179"/>
          <p:cNvPicPr preferRelativeResize="0"/>
          <p:nvPr/>
        </p:nvPicPr>
        <p:blipFill rotWithShape="1">
          <a:blip r:embed="rId3">
            <a:alphaModFix/>
          </a:blip>
          <a:srcRect b="0" l="30938" r="0" t="0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b97f8c3e6d_1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438" y="1396350"/>
            <a:ext cx="18669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b97f8c3e6d_1_179"/>
          <p:cNvSpPr txBox="1"/>
          <p:nvPr/>
        </p:nvSpPr>
        <p:spPr>
          <a:xfrm>
            <a:off x="5829463" y="3346950"/>
            <a:ext cx="18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 на анкету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97f8c3e6d_1_179"/>
          <p:cNvSpPr txBox="1"/>
          <p:nvPr/>
        </p:nvSpPr>
        <p:spPr>
          <a:xfrm>
            <a:off x="4849575" y="4028350"/>
            <a:ext cx="497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Укажите в соответствующих полях анкеты: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Ведущая вебинара: 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Виктория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Тема вебинара: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>
                <a:solidFill>
                  <a:srgbClr val="FFFFFF"/>
                </a:solidFill>
              </a:rPr>
              <a:t>К</a:t>
            </a:r>
            <a:r>
              <a:rPr b="0" i="0" lang="ru-RU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лассификация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571500" y="1563150"/>
            <a:ext cx="40005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Ваш подзаголовок</a:t>
            </a:r>
            <a:endParaRPr b="1" i="0" sz="14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Немного вашего текста немного вашего текста и еще немного текста немного вашего текста и еще немного текста немного вашего текста и еще немного текста и еще Немного вашего текста</a:t>
            </a:r>
            <a:endParaRPr b="0" i="0" sz="1100" u="none" cap="none" strike="noStrike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Название слайда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можно в две строки</a:t>
            </a:r>
            <a:endParaRPr b="0" i="0" sz="18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571500" y="255139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модуля/презентации</a:t>
            </a:r>
            <a:endParaRPr b="1" i="0" sz="9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4">
            <a:alphaModFix/>
          </a:blip>
          <a:srcRect b="0" l="30937" r="0" t="0"/>
          <a:stretch/>
        </p:blipFill>
        <p:spPr>
          <a:xfrm>
            <a:off x="6014441" y="3411644"/>
            <a:ext cx="3129559" cy="289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 txBox="1"/>
          <p:nvPr/>
        </p:nvSpPr>
        <p:spPr>
          <a:xfrm>
            <a:off x="344758" y="129578"/>
            <a:ext cx="2456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Знакомство:</a:t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000" y="3411650"/>
            <a:ext cx="15621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571500" y="592939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Структура вебинара: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71499" y="1276939"/>
            <a:ext cx="516022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 (~90 минут)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Повторение и углубление теории модуля ML-4 (30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классификации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•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модель классификации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Матрица ошибок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классификации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Практическая работа (40 - 50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Q&amp;A сессия по теме вебинара (10 - 20 минут)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30937" r="0" t="0"/>
          <a:stretch/>
        </p:blipFill>
        <p:spPr>
          <a:xfrm>
            <a:off x="4873083" y="-1"/>
            <a:ext cx="4270917" cy="364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1be4e7ed_0_2"/>
          <p:cNvSpPr txBox="1"/>
          <p:nvPr/>
        </p:nvSpPr>
        <p:spPr>
          <a:xfrm>
            <a:off x="426625" y="572400"/>
            <a:ext cx="3612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Классическое машинное обучение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34" name="Google Shape;134;gc91be4e7e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08" y="0"/>
            <a:ext cx="5112817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c91be4e7ed_0_2"/>
          <p:cNvSpPr/>
          <p:nvPr/>
        </p:nvSpPr>
        <p:spPr>
          <a:xfrm>
            <a:off x="6531150" y="900"/>
            <a:ext cx="2231400" cy="68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450729" y="193684"/>
            <a:ext cx="7951399" cy="617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Задачи классификации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0725" y="810855"/>
            <a:ext cx="79860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классификации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состоит в том, чтобы спрогнозировать метку класса (class label), которая представляет собой выбор из заранее определенного списка возможных вариантов.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Классификация разделяется на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бинарную классификацию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(binary classification), которая является частным случаем разделения на два класса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мультиклассовую классификацию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(multiclass classification), когда в классификации участвует более двух классов. 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Бинарную классификацию можно представить как попытку ответить на поставленный вопрос в формате «да/нет». Кредитный скоринг - дать кредит или нет. При распознавании образов - кошка или собака.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 если мы хотим определить например породу собаки, то тут вариантов гораздо больше, чем два, следовательно. имеем дело с мультиклассовой классификацией.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582650" y="339446"/>
            <a:ext cx="7182926" cy="388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Линейные модели для классификации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425" y="2194300"/>
            <a:ext cx="3674275" cy="29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582650" y="1838225"/>
            <a:ext cx="8055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 с регрессией нас эта формула полностью устраивала, поскольку она принимала вещественные значения, теперь же алгоритм должен возвращать бинарные значения: −1 или +1. Чтобы добиться этого, можно просто взять знак от этого выражения, именно это и будет видом линейного классификатора</a:t>
            </a:r>
            <a:r>
              <a:rPr lang="ru-RU" sz="1050">
                <a:highlight>
                  <a:srgbClr val="EEEEEE"/>
                </a:highlight>
              </a:rPr>
              <a:t>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функция меньше нуля, мы прогнозируем класс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если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она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больше нуля, мы прогнозируем класс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69400" y="2687100"/>
            <a:ext cx="5359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(Бинарный) линейный классификатор </a:t>
            </a:r>
            <a:r>
              <a:rPr b="0" i="0" lang="ru-RU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– это классификатор, который разделяет два класса с помощью линии, плоскости или гиперплоскости.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Двумя наиболее распространенными алгоритмами линейной классификации являются: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(logistic regression), реализованная в классе linear_model.LogisticRegression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метод опорных векторов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(linear support vector machines) или линейный SVM, реализованный в классе svm.LinearSVC (SVC расшифровывается как support vector classifier – классификатор опорных векторов).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50" y="867700"/>
            <a:ext cx="3174875" cy="970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/>
        </p:nvSpPr>
        <p:spPr>
          <a:xfrm>
            <a:off x="382925" y="278725"/>
            <a:ext cx="7561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39"/>
          <p:cNvSpPr txBox="1"/>
          <p:nvPr/>
        </p:nvSpPr>
        <p:spPr>
          <a:xfrm>
            <a:off x="201975" y="1338550"/>
            <a:ext cx="4582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Линейный классификатор проводит гиперплоскость в пространстве признаков, и все объекты, которые с одной стороны, относят к классу +1, а те, которые с другой стороны — к классу −1.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Заметим, что линейные классификаторы вычисляют значение скалярного произведения, которое имеет вещественное значение, а затем берет только знак, отбрасывая часть информации.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этом само значение  имеет смысл - это выражение будет равно расстоянию от точки x до гиперплоскости, которая задается вектором весов w.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829" y="1771000"/>
            <a:ext cx="3696346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28a016e83_0_1"/>
          <p:cNvSpPr txBox="1"/>
          <p:nvPr/>
        </p:nvSpPr>
        <p:spPr>
          <a:xfrm>
            <a:off x="382925" y="278725"/>
            <a:ext cx="75615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 sz="2400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3CB25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Отступ</a:t>
            </a:r>
            <a:endParaRPr b="0" i="0" sz="2400" u="none" cap="none" strike="noStrike">
              <a:solidFill>
                <a:srgbClr val="3CB25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4" name="Google Shape;164;gd28a016e83_0_1"/>
          <p:cNvSpPr txBox="1"/>
          <p:nvPr/>
        </p:nvSpPr>
        <p:spPr>
          <a:xfrm>
            <a:off x="185800" y="1969350"/>
            <a:ext cx="4122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Отступ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 это некоторая величина, которая характеризует корректность ответа.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Равен произведению 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скалярного произведения на истинный ответ.</a:t>
            </a: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Если отступ больше 0, то алгоритм дает корректный ответ, если отступ меньше 0 — алгоритм дает некорректный ответ.</a:t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d28a016e8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75" y="1115125"/>
            <a:ext cx="4839024" cy="332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d28a016e8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26" y="1184275"/>
            <a:ext cx="4460951" cy="345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d28a016e83_0_9"/>
          <p:cNvSpPr txBox="1"/>
          <p:nvPr/>
        </p:nvSpPr>
        <p:spPr>
          <a:xfrm>
            <a:off x="201975" y="1338550"/>
            <a:ext cx="4582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задаче регрессии имеется непрерывность возможных ответов, поэтому мы говорим о близости к правильному ответу и ищем этот минимум с помощью градиентного спуска.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 с бинарной классификацией: у нас всего два возможных ответа алгоритма и, очевидно, мы хотим видеть как можно больше правильных ответов.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d28a016e8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313" y="3607725"/>
            <a:ext cx="3095675" cy="7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d28a016e83_0_9"/>
          <p:cNvSpPr txBox="1"/>
          <p:nvPr/>
        </p:nvSpPr>
        <p:spPr>
          <a:xfrm>
            <a:off x="745938" y="3093250"/>
            <a:ext cx="337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Доля правильных ответов (accuracy):</a:t>
            </a:r>
            <a:endParaRPr b="1"/>
          </a:p>
        </p:txBody>
      </p:sp>
      <p:sp>
        <p:nvSpPr>
          <p:cNvPr id="174" name="Google Shape;174;gd28a016e83_0_9"/>
          <p:cNvSpPr txBox="1"/>
          <p:nvPr/>
        </p:nvSpPr>
        <p:spPr>
          <a:xfrm>
            <a:off x="452875" y="360300"/>
            <a:ext cx="772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Обучение линейных классификаторов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3CB250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