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16"/>
  </p:notesMasterIdLst>
  <p:sldIdLst>
    <p:sldId id="256" r:id="rId3"/>
    <p:sldId id="257" r:id="rId4"/>
    <p:sldId id="263" r:id="rId5"/>
    <p:sldId id="258" r:id="rId6"/>
    <p:sldId id="264" r:id="rId7"/>
    <p:sldId id="259" r:id="rId8"/>
    <p:sldId id="265" r:id="rId9"/>
    <p:sldId id="260" r:id="rId10"/>
    <p:sldId id="266" r:id="rId11"/>
    <p:sldId id="261" r:id="rId12"/>
    <p:sldId id="267" r:id="rId13"/>
    <p:sldId id="262" r:id="rId14"/>
    <p:sldId id="268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Montserra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C74A05-A9B6-9C28-EF7C-4732775C9A96}" v="12" dt="2020-12-09T16:43:05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ушников Кирилл Евгеньевич" userId="S::mushnikov.363z@stud.asu.ru::1f4d7346-a5ac-4197-a4b2-55aae10602d7" providerId="AD" clId="Web-{2AC74A05-A9B6-9C28-EF7C-4732775C9A96}"/>
    <pc:docChg chg="modSld">
      <pc:chgData name="Мушников Кирилл Евгеньевич" userId="S::mushnikov.363z@stud.asu.ru::1f4d7346-a5ac-4197-a4b2-55aae10602d7" providerId="AD" clId="Web-{2AC74A05-A9B6-9C28-EF7C-4732775C9A96}" dt="2020-12-09T16:43:02.648" v="10" actId="20577"/>
      <pc:docMkLst>
        <pc:docMk/>
      </pc:docMkLst>
      <pc:sldChg chg="modSp">
        <pc:chgData name="Мушников Кирилл Евгеньевич" userId="S::mushnikov.363z@stud.asu.ru::1f4d7346-a5ac-4197-a4b2-55aae10602d7" providerId="AD" clId="Web-{2AC74A05-A9B6-9C28-EF7C-4732775C9A96}" dt="2020-12-09T16:43:02.648" v="10" actId="20577"/>
        <pc:sldMkLst>
          <pc:docMk/>
          <pc:sldMk cId="0" sldId="256"/>
        </pc:sldMkLst>
        <pc:spChg chg="mod">
          <ac:chgData name="Мушников Кирилл Евгеньевич" userId="S::mushnikov.363z@stud.asu.ru::1f4d7346-a5ac-4197-a4b2-55aae10602d7" providerId="AD" clId="Web-{2AC74A05-A9B6-9C28-EF7C-4732775C9A96}" dt="2020-12-09T16:43:02.648" v="10" actId="20577"/>
          <ac:spMkLst>
            <pc:docMk/>
            <pc:sldMk cId="0" sldId="256"/>
            <ac:spMk id="9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01235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488cfae3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a488cfae3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488cfae3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a488cfae3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488cfae3e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a488cfae3e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488cfae3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a488cfae3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488cfae3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a488cfae3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488cfae3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a488cfae3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>
  <p:cSld name="Сравнение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title"/>
          </p:nvPr>
        </p:nvSpPr>
        <p:spPr>
          <a:xfrm>
            <a:off x="296863" y="3165475"/>
            <a:ext cx="6580187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ctrTitle"/>
          </p:nvPr>
        </p:nvSpPr>
        <p:spPr>
          <a:xfrm>
            <a:off x="166254" y="253218"/>
            <a:ext cx="11187546" cy="604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2400"/>
              <a:buFont typeface="Montserrat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ubTitle" idx="1"/>
          </p:nvPr>
        </p:nvSpPr>
        <p:spPr>
          <a:xfrm>
            <a:off x="166254" y="985447"/>
            <a:ext cx="11187546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3C3B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148229" y="187325"/>
            <a:ext cx="11216707" cy="649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3200"/>
              <a:buFont typeface="Montserra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>
            <a:spLocks noGrp="1"/>
          </p:cNvSpPr>
          <p:nvPr>
            <p:ph type="pic" idx="2"/>
          </p:nvPr>
        </p:nvSpPr>
        <p:spPr>
          <a:xfrm>
            <a:off x="5192737" y="198437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3C3B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C3C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C3C3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C3C3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C3C3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C3C3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148230" y="987425"/>
            <a:ext cx="81306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3C3B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dt" idx="10"/>
          </p:nvPr>
        </p:nvSpPr>
        <p:spPr>
          <a:xfrm>
            <a:off x="166254" y="63103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Титульный слайд">
  <p:cSld name="3_Титульный слайд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ctrTitle"/>
          </p:nvPr>
        </p:nvSpPr>
        <p:spPr>
          <a:xfrm>
            <a:off x="166254" y="253218"/>
            <a:ext cx="11187546" cy="604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2400"/>
              <a:buFont typeface="Montserrat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1"/>
          </p:nvPr>
        </p:nvSpPr>
        <p:spPr>
          <a:xfrm>
            <a:off x="166254" y="985447"/>
            <a:ext cx="11187546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3C3B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Титульный слайд">
  <p:cSld name="2_Титульный слайд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ctrTitle"/>
          </p:nvPr>
        </p:nvSpPr>
        <p:spPr>
          <a:xfrm>
            <a:off x="166254" y="253218"/>
            <a:ext cx="11187546" cy="604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2400"/>
              <a:buFont typeface="Montserrat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subTitle" idx="1"/>
          </p:nvPr>
        </p:nvSpPr>
        <p:spPr>
          <a:xfrm>
            <a:off x="166254" y="985447"/>
            <a:ext cx="11187546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3C3B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Заголовок раздела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title"/>
          </p:nvPr>
        </p:nvSpPr>
        <p:spPr>
          <a:xfrm>
            <a:off x="166254" y="330591"/>
            <a:ext cx="11187546" cy="50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2400"/>
              <a:buFont typeface="Montserrat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body" idx="1"/>
          </p:nvPr>
        </p:nvSpPr>
        <p:spPr>
          <a:xfrm>
            <a:off x="159904" y="967032"/>
            <a:ext cx="11193896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dt" idx="10"/>
          </p:nvPr>
        </p:nvSpPr>
        <p:spPr>
          <a:xfrm>
            <a:off x="166254" y="63103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Титульный слайд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>
            <a:spLocks noGrp="1"/>
          </p:cNvSpPr>
          <p:nvPr>
            <p:ph type="ctrTitle"/>
          </p:nvPr>
        </p:nvSpPr>
        <p:spPr>
          <a:xfrm>
            <a:off x="166254" y="253218"/>
            <a:ext cx="11187546" cy="604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2400"/>
              <a:buFont typeface="Montserrat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ubTitle" idx="1"/>
          </p:nvPr>
        </p:nvSpPr>
        <p:spPr>
          <a:xfrm>
            <a:off x="166254" y="985447"/>
            <a:ext cx="11187546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3C3B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166254" y="63103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166254" y="330591"/>
            <a:ext cx="11187546" cy="50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2400"/>
              <a:buFont typeface="Montserrat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body" idx="1"/>
          </p:nvPr>
        </p:nvSpPr>
        <p:spPr>
          <a:xfrm>
            <a:off x="159904" y="967032"/>
            <a:ext cx="11193896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dt" idx="10"/>
          </p:nvPr>
        </p:nvSpPr>
        <p:spPr>
          <a:xfrm>
            <a:off x="166254" y="63103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166255" y="365126"/>
            <a:ext cx="11187545" cy="48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body" idx="1"/>
          </p:nvPr>
        </p:nvSpPr>
        <p:spPr>
          <a:xfrm>
            <a:off x="166254" y="1007146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5324"/>
              </a:buClr>
              <a:buSzPts val="2100"/>
              <a:buChar char="•"/>
              <a:defRPr b="1">
                <a:solidFill>
                  <a:srgbClr val="FE532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2"/>
          </p:nvPr>
        </p:nvSpPr>
        <p:spPr>
          <a:xfrm>
            <a:off x="5562600" y="1007146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AA35"/>
              </a:buClr>
              <a:buSzPts val="2100"/>
              <a:buChar char="•"/>
              <a:defRPr b="1">
                <a:solidFill>
                  <a:srgbClr val="3AAA35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>
                <a:solidFill>
                  <a:srgbClr val="3C3C3B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600"/>
              <a:buChar char="•"/>
              <a:defRPr>
                <a:solidFill>
                  <a:srgbClr val="3C3C3B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400"/>
              <a:buChar char="•"/>
              <a:defRPr>
                <a:solidFill>
                  <a:srgbClr val="3C3C3B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400"/>
              <a:buChar char="•"/>
              <a:defRPr>
                <a:solidFill>
                  <a:srgbClr val="3C3C3B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166254" y="63103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166254" y="253218"/>
            <a:ext cx="11189134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2400"/>
              <a:buFont typeface="Montserrat"/>
              <a:buNone/>
              <a:defRPr>
                <a:solidFill>
                  <a:srgbClr val="3C3C3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>
            <a:off x="166254" y="968545"/>
            <a:ext cx="5157787" cy="463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3C3B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2"/>
          </p:nvPr>
        </p:nvSpPr>
        <p:spPr>
          <a:xfrm>
            <a:off x="166254" y="1485802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3"/>
          </p:nvPr>
        </p:nvSpPr>
        <p:spPr>
          <a:xfrm>
            <a:off x="5433646" y="968545"/>
            <a:ext cx="5183188" cy="463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3C3B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4"/>
          </p:nvPr>
        </p:nvSpPr>
        <p:spPr>
          <a:xfrm>
            <a:off x="5433646" y="1485802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dt" idx="10"/>
          </p:nvPr>
        </p:nvSpPr>
        <p:spPr>
          <a:xfrm>
            <a:off x="166254" y="63103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154947" y="281354"/>
            <a:ext cx="11198853" cy="55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2400"/>
              <a:buFont typeface="Montserrat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1"/>
          </p:nvPr>
        </p:nvSpPr>
        <p:spPr>
          <a:xfrm>
            <a:off x="166254" y="992187"/>
            <a:ext cx="6172200" cy="5183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3C3B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6434583" y="992186"/>
            <a:ext cx="4919217" cy="518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3C3B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dt" idx="10"/>
          </p:nvPr>
        </p:nvSpPr>
        <p:spPr>
          <a:xfrm>
            <a:off x="166254" y="63103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Заголовок и вертикальный текст">
  <p:cSld name="2_Заголовок и вертикальный текст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421589" y="2766218"/>
            <a:ext cx="44376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166254" y="288388"/>
            <a:ext cx="11187546" cy="477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166254" y="993544"/>
            <a:ext cx="11187546" cy="519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dt" idx="10"/>
          </p:nvPr>
        </p:nvSpPr>
        <p:spPr>
          <a:xfrm>
            <a:off x="166254" y="63103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и вертикальный текст">
  <p:cSld name="1_Заголовок и вертикальный текст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421589" y="2766218"/>
            <a:ext cx="44376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Заголовок и вертикальный текст">
  <p:cSld name="4_Заголовок и вертикальный текст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421589" y="2766218"/>
            <a:ext cx="44376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>
  <p:cSld name="Заголовок и вертикальный текст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366506" y="2107405"/>
            <a:ext cx="44376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Заголовок и вертикальный текст">
  <p:cSld name="3_Заголовок и вертикальный текст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421589" y="2766218"/>
            <a:ext cx="44376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Заголовок и вертикальный текст">
  <p:cSld name="5_Заголовок и вертикальный текст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421589" y="2766218"/>
            <a:ext cx="44376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247650" y="2838449"/>
            <a:ext cx="8553450" cy="7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2400"/>
              <a:buFont typeface="Montserrat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247650" y="3746500"/>
            <a:ext cx="85534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3C3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C3C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164016" y="304511"/>
            <a:ext cx="11187545" cy="521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2400"/>
              <a:buFont typeface="Montserrat"/>
              <a:buNone/>
              <a:defRPr sz="2400" b="1">
                <a:solidFill>
                  <a:srgbClr val="3C3C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166255" y="969542"/>
            <a:ext cx="11187545" cy="512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164016" y="630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8709" y="2766218"/>
            <a:ext cx="726670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3C3C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>
            <a:spLocks noGrp="1"/>
          </p:cNvSpPr>
          <p:nvPr>
            <p:ph type="title"/>
          </p:nvPr>
        </p:nvSpPr>
        <p:spPr>
          <a:xfrm>
            <a:off x="166255" y="365126"/>
            <a:ext cx="11187545" cy="48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3C3C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1"/>
          </p:nvPr>
        </p:nvSpPr>
        <p:spPr>
          <a:xfrm>
            <a:off x="166255" y="990022"/>
            <a:ext cx="11187545" cy="512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3C3B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C3C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C3C3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C3C3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C3C3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C3C3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dt" idx="10"/>
          </p:nvPr>
        </p:nvSpPr>
        <p:spPr>
          <a:xfrm>
            <a:off x="166254" y="63103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C929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C929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C929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C929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C929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C929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C929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C929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C929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C929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C929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" name="Google Shape;30;p10"/>
          <p:cNvSpPr/>
          <p:nvPr/>
        </p:nvSpPr>
        <p:spPr>
          <a:xfrm>
            <a:off x="166254" y="845127"/>
            <a:ext cx="11187545" cy="36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366506" y="2107405"/>
            <a:ext cx="1026599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ru-RU" dirty="0"/>
              <a:t>Семинар “Разбор задач”</a:t>
            </a:r>
            <a:br>
              <a:rPr lang="en-US" dirty="0"/>
            </a:br>
            <a:r>
              <a:rPr lang="ru-RU" dirty="0"/>
              <a:t>Раздел </a:t>
            </a:r>
            <a:r>
              <a:rPr lang="en-US" dirty="0"/>
              <a:t>ML-6. </a:t>
            </a:r>
            <a:r>
              <a:rPr lang="en-US" dirty="0" err="1"/>
              <a:t>Кластеризация</a:t>
            </a:r>
            <a:endParaRPr dirty="0" err="1"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366500" y="2994625"/>
            <a:ext cx="82539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2400"/>
              <a:buFont typeface="Montserrat"/>
              <a:buNone/>
            </a:pPr>
            <a:r>
              <a:rPr lang="ru-RU" sz="1500" b="0"/>
              <a:t>Курс “Математика и алгоритмы в машинном обучении”</a:t>
            </a:r>
            <a:endParaRPr sz="1500"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>
            <a:spLocks noGrp="1"/>
          </p:cNvSpPr>
          <p:nvPr>
            <p:ph type="title"/>
          </p:nvPr>
        </p:nvSpPr>
        <p:spPr>
          <a:xfrm>
            <a:off x="148229" y="187325"/>
            <a:ext cx="112167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3200"/>
              <a:buFont typeface="Montserrat"/>
              <a:buNone/>
            </a:pPr>
            <a:r>
              <a:rPr lang="ru-RU"/>
              <a:t>Задача 5</a:t>
            </a:r>
            <a:endParaRPr/>
          </a:p>
        </p:txBody>
      </p:sp>
      <p:sp>
        <p:nvSpPr>
          <p:cNvPr id="127" name="Google Shape;127;p28"/>
          <p:cNvSpPr txBox="1"/>
          <p:nvPr/>
        </p:nvSpPr>
        <p:spPr>
          <a:xfrm>
            <a:off x="278100" y="1048050"/>
            <a:ext cx="11016000" cy="22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Допустим, мы хотим найти минимум функции</a:t>
            </a:r>
            <a:endParaRPr lang="en-US" sz="2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2400" dirty="0"/>
              <a:t>f(a, b, x, y)=</a:t>
            </a:r>
            <a:r>
              <a:rPr lang="ru-RU" sz="2400" dirty="0" err="1"/>
              <a:t>cos</a:t>
            </a:r>
            <a:r>
              <a:rPr lang="ru-RU" sz="2400" dirty="0"/>
              <a:t>(</a:t>
            </a:r>
            <a:r>
              <a:rPr lang="ru-RU" sz="2400" dirty="0" err="1"/>
              <a:t>ax</a:t>
            </a:r>
            <a:r>
              <a:rPr lang="ru-RU" sz="2400" dirty="0"/>
              <a:t>)+by</a:t>
            </a:r>
            <a:r>
              <a:rPr lang="ru-RU" sz="2400" baseline="30000" dirty="0"/>
              <a:t>2</a:t>
            </a:r>
            <a:r>
              <a:rPr lang="ru-RU" sz="2400" dirty="0"/>
              <a:t>-2yb</a:t>
            </a:r>
            <a:r>
              <a:rPr lang="ru-RU" sz="2400" baseline="30000" dirty="0"/>
              <a:t>2</a:t>
            </a:r>
            <a:r>
              <a:rPr lang="ru-RU" sz="2400" dirty="0"/>
              <a:t>-5 </a:t>
            </a:r>
            <a:r>
              <a:rPr lang="ru-RU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методом Ньютона. Напишите формулу для итераций.</a:t>
            </a:r>
            <a:endParaRPr sz="2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 5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148230" y="987424"/>
            <a:ext cx="11708410" cy="5537919"/>
          </a:xfrm>
        </p:spPr>
        <p:txBody>
          <a:bodyPr/>
          <a:lstStyle/>
          <a:p>
            <a:r>
              <a:rPr lang="ru-RU" sz="2400" dirty="0"/>
              <a:t>f(a, b, x, y)=</a:t>
            </a:r>
            <a:r>
              <a:rPr lang="ru-RU" sz="2400" dirty="0" err="1"/>
              <a:t>cos</a:t>
            </a:r>
            <a:r>
              <a:rPr lang="ru-RU" sz="2400" dirty="0"/>
              <a:t>(</a:t>
            </a:r>
            <a:r>
              <a:rPr lang="ru-RU" sz="2400" dirty="0" err="1"/>
              <a:t>ax</a:t>
            </a:r>
            <a:r>
              <a:rPr lang="ru-RU" sz="2400" dirty="0"/>
              <a:t>)+by</a:t>
            </a:r>
            <a:r>
              <a:rPr lang="ru-RU" sz="2400" baseline="30000" dirty="0"/>
              <a:t>2</a:t>
            </a:r>
            <a:r>
              <a:rPr lang="ru-RU" sz="2400" dirty="0"/>
              <a:t>-2yb</a:t>
            </a:r>
            <a:r>
              <a:rPr lang="ru-RU" sz="2400" baseline="30000" dirty="0"/>
              <a:t>2</a:t>
            </a:r>
            <a:r>
              <a:rPr lang="ru-RU" sz="2400" dirty="0"/>
              <a:t>-5</a:t>
            </a:r>
            <a:endParaRPr lang="en-US" sz="2400" dirty="0"/>
          </a:p>
          <a:p>
            <a:r>
              <a:rPr lang="ru-RU" sz="2400" dirty="0"/>
              <a:t>Ответ. (a</a:t>
            </a:r>
            <a:r>
              <a:rPr lang="ru-RU" sz="2400" baseline="-25000" dirty="0"/>
              <a:t>i+1</a:t>
            </a:r>
            <a:r>
              <a:rPr lang="ru-RU" sz="2400" dirty="0"/>
              <a:t>, b</a:t>
            </a:r>
            <a:r>
              <a:rPr lang="ru-RU" sz="2400" baseline="-25000" dirty="0"/>
              <a:t>i+1</a:t>
            </a:r>
            <a:r>
              <a:rPr lang="ru-RU" sz="2400" dirty="0"/>
              <a:t>)</a:t>
            </a:r>
            <a:r>
              <a:rPr lang="ru-RU" sz="2400" baseline="30000" dirty="0"/>
              <a:t>T</a:t>
            </a:r>
            <a:r>
              <a:rPr lang="ru-RU" sz="2400" dirty="0"/>
              <a:t>=(</a:t>
            </a:r>
            <a:r>
              <a:rPr lang="ru-RU" sz="2400" dirty="0" err="1"/>
              <a:t>a</a:t>
            </a:r>
            <a:r>
              <a:rPr lang="ru-RU" sz="2400" baseline="-25000" dirty="0" err="1"/>
              <a:t>i</a:t>
            </a:r>
            <a:r>
              <a:rPr lang="ru-RU" sz="2400" dirty="0"/>
              <a:t>, </a:t>
            </a:r>
            <a:r>
              <a:rPr lang="ru-RU" sz="2400" dirty="0" err="1"/>
              <a:t>b</a:t>
            </a:r>
            <a:r>
              <a:rPr lang="ru-RU" sz="2400" baseline="-25000" dirty="0" err="1"/>
              <a:t>i</a:t>
            </a:r>
            <a:r>
              <a:rPr lang="ru-RU" sz="2400" dirty="0"/>
              <a:t>)</a:t>
            </a:r>
            <a:r>
              <a:rPr lang="ru-RU" sz="2400" baseline="30000" dirty="0"/>
              <a:t>T</a:t>
            </a:r>
            <a:r>
              <a:rPr lang="ru-RU" sz="2400" dirty="0"/>
              <a:t> - </a:t>
            </a:r>
            <a:r>
              <a:rPr lang="ru-RU" sz="2400" dirty="0" err="1"/>
              <a:t>Hess</a:t>
            </a:r>
            <a:r>
              <a:rPr lang="ru-RU" sz="2400" dirty="0"/>
              <a:t>(f)</a:t>
            </a:r>
            <a:r>
              <a:rPr lang="ru-RU" sz="2400" baseline="30000" dirty="0"/>
              <a:t>-1</a:t>
            </a:r>
            <a:r>
              <a:rPr lang="ru-RU" sz="2400" dirty="0"/>
              <a:t>*</a:t>
            </a:r>
            <a:r>
              <a:rPr lang="ru-RU" sz="2400" dirty="0" err="1"/>
              <a:t>Grad</a:t>
            </a:r>
            <a:r>
              <a:rPr lang="ru-RU" sz="2400" dirty="0"/>
              <a:t>(f)</a:t>
            </a:r>
            <a:r>
              <a:rPr lang="ru-RU" sz="2400" baseline="30000" dirty="0"/>
              <a:t>T</a:t>
            </a:r>
            <a:r>
              <a:rPr lang="en-US" sz="2400" dirty="0"/>
              <a:t>, </a:t>
            </a:r>
            <a:r>
              <a:rPr lang="ru-RU" sz="2400" dirty="0"/>
              <a:t>где</a:t>
            </a:r>
          </a:p>
          <a:p>
            <a:r>
              <a:rPr lang="ru-RU" sz="2400" dirty="0" err="1"/>
              <a:t>Hess</a:t>
            </a:r>
            <a:r>
              <a:rPr lang="ru-RU" sz="2400" dirty="0"/>
              <a:t>(f)</a:t>
            </a:r>
            <a:r>
              <a:rPr lang="ru-RU" sz="2400" baseline="30000" dirty="0"/>
              <a:t>-1</a:t>
            </a:r>
            <a:r>
              <a:rPr lang="ru-RU" sz="2400" dirty="0"/>
              <a:t>=</a:t>
            </a:r>
            <a:r>
              <a:rPr lang="ru-RU" sz="2400" dirty="0" err="1"/>
              <a:t>diag</a:t>
            </a:r>
            <a:r>
              <a:rPr lang="ru-RU" sz="2400" dirty="0"/>
              <a:t>(-1/x</a:t>
            </a:r>
            <a:r>
              <a:rPr lang="ru-RU" sz="2400" baseline="30000" dirty="0"/>
              <a:t>2</a:t>
            </a:r>
            <a:r>
              <a:rPr lang="ru-RU" sz="2400" dirty="0"/>
              <a:t>cos(</a:t>
            </a:r>
            <a:r>
              <a:rPr lang="ru-RU" sz="2400" dirty="0" err="1"/>
              <a:t>ax</a:t>
            </a:r>
            <a:r>
              <a:rPr lang="ru-RU" sz="2400" dirty="0"/>
              <a:t>), -1/4y) </a:t>
            </a:r>
            <a:endParaRPr lang="en-US" sz="2400" dirty="0"/>
          </a:p>
          <a:p>
            <a:r>
              <a:rPr lang="ru-RU" sz="2400" dirty="0" err="1"/>
              <a:t>Grad</a:t>
            </a:r>
            <a:r>
              <a:rPr lang="ru-RU" sz="2400" dirty="0"/>
              <a:t>(f)=(-x*</a:t>
            </a:r>
            <a:r>
              <a:rPr lang="ru-RU" sz="2400" dirty="0" err="1"/>
              <a:t>sin</a:t>
            </a:r>
            <a:r>
              <a:rPr lang="ru-RU" sz="2400" dirty="0"/>
              <a:t>(</a:t>
            </a:r>
            <a:r>
              <a:rPr lang="ru-RU" sz="2400" dirty="0" err="1"/>
              <a:t>ax</a:t>
            </a:r>
            <a:r>
              <a:rPr lang="ru-RU" sz="2400" dirty="0"/>
              <a:t>), -4yb+y</a:t>
            </a:r>
            <a:r>
              <a:rPr lang="ru-RU" sz="2400" baseline="30000" dirty="0"/>
              <a:t>2</a:t>
            </a:r>
            <a:r>
              <a:rPr lang="ru-RU" sz="2400" dirty="0"/>
              <a:t>)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Т. е., формула для итераций будет такой:</a:t>
            </a:r>
          </a:p>
          <a:p>
            <a:r>
              <a:rPr lang="ru-RU" sz="2400" dirty="0"/>
              <a:t>(a</a:t>
            </a:r>
            <a:r>
              <a:rPr lang="ru-RU" sz="2400" baseline="-25000" dirty="0"/>
              <a:t>i+1</a:t>
            </a:r>
            <a:r>
              <a:rPr lang="ru-RU" sz="2400" dirty="0"/>
              <a:t>, b</a:t>
            </a:r>
            <a:r>
              <a:rPr lang="ru-RU" sz="2400" baseline="-25000" dirty="0"/>
              <a:t>i+1</a:t>
            </a:r>
            <a:r>
              <a:rPr lang="ru-RU" sz="2400" dirty="0"/>
              <a:t>)=(</a:t>
            </a:r>
            <a:r>
              <a:rPr lang="ru-RU" sz="2400" dirty="0" err="1"/>
              <a:t>a</a:t>
            </a:r>
            <a:r>
              <a:rPr lang="ru-RU" sz="2400" baseline="-25000" dirty="0" err="1"/>
              <a:t>i</a:t>
            </a:r>
            <a:r>
              <a:rPr lang="ru-RU" sz="2400" dirty="0" err="1"/>
              <a:t>-sin</a:t>
            </a:r>
            <a:r>
              <a:rPr lang="ru-RU" sz="2400" dirty="0"/>
              <a:t>(</a:t>
            </a:r>
            <a:r>
              <a:rPr lang="ru-RU" sz="2400" dirty="0" err="1"/>
              <a:t>a</a:t>
            </a:r>
            <a:r>
              <a:rPr lang="ru-RU" sz="2400" baseline="-25000" dirty="0" err="1"/>
              <a:t>i</a:t>
            </a:r>
            <a:r>
              <a:rPr lang="ru-RU" sz="2400" dirty="0" err="1"/>
              <a:t>x</a:t>
            </a:r>
            <a:r>
              <a:rPr lang="ru-RU" sz="2400" dirty="0"/>
              <a:t>)/x/</a:t>
            </a:r>
            <a:r>
              <a:rPr lang="ru-RU" sz="2400" dirty="0" err="1"/>
              <a:t>cos</a:t>
            </a:r>
            <a:r>
              <a:rPr lang="ru-RU" sz="2400" dirty="0"/>
              <a:t>(</a:t>
            </a:r>
            <a:r>
              <a:rPr lang="ru-RU" sz="2400" dirty="0" err="1"/>
              <a:t>a</a:t>
            </a:r>
            <a:r>
              <a:rPr lang="ru-RU" sz="2400" baseline="-25000" dirty="0" err="1"/>
              <a:t>i</a:t>
            </a:r>
            <a:r>
              <a:rPr lang="ru-RU" sz="2400" dirty="0" err="1"/>
              <a:t>x</a:t>
            </a:r>
            <a:r>
              <a:rPr lang="ru-RU" sz="2400" dirty="0"/>
              <a:t>), y/4)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Обратите внимание, что про второй компоненте вообще нет итерирования - сразу получается оптимальное значение </a:t>
            </a:r>
            <a:r>
              <a:rPr lang="en-US" sz="2400" dirty="0"/>
              <a:t>b=y/4, </a:t>
            </a:r>
            <a:r>
              <a:rPr lang="ru-RU" sz="2400" dirty="0"/>
              <a:t>при котором градиент обращается в 0.</a:t>
            </a:r>
          </a:p>
        </p:txBody>
      </p:sp>
    </p:spTree>
    <p:extLst>
      <p:ext uri="{BB962C8B-B14F-4D97-AF65-F5344CB8AC3E}">
        <p14:creationId xmlns:p14="http://schemas.microsoft.com/office/powerpoint/2010/main" val="762645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>
            <a:spLocks noGrp="1"/>
          </p:cNvSpPr>
          <p:nvPr>
            <p:ph type="title"/>
          </p:nvPr>
        </p:nvSpPr>
        <p:spPr>
          <a:xfrm>
            <a:off x="148229" y="187325"/>
            <a:ext cx="112167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3200"/>
              <a:buFont typeface="Montserrat"/>
              <a:buNone/>
            </a:pPr>
            <a:r>
              <a:rPr lang="ru-RU"/>
              <a:t>Задача 6</a:t>
            </a:r>
            <a:endParaRPr/>
          </a:p>
        </p:txBody>
      </p:sp>
      <p:sp>
        <p:nvSpPr>
          <p:cNvPr id="133" name="Google Shape;133;p29"/>
          <p:cNvSpPr txBox="1"/>
          <p:nvPr/>
        </p:nvSpPr>
        <p:spPr>
          <a:xfrm>
            <a:off x="278100" y="1048050"/>
            <a:ext cx="10714444" cy="22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Найдите значение гессиана функции </a:t>
            </a:r>
            <a:r>
              <a:rPr lang="ru-RU" sz="2400" dirty="0"/>
              <a:t>f(x, y)=2x</a:t>
            </a:r>
            <a:r>
              <a:rPr lang="ru-RU" sz="2400" baseline="30000" dirty="0"/>
              <a:t>2</a:t>
            </a:r>
            <a:r>
              <a:rPr lang="ru-RU" sz="2400" dirty="0"/>
              <a:t>y+3xy</a:t>
            </a:r>
            <a:r>
              <a:rPr lang="ru-RU" sz="2400" baseline="30000" dirty="0"/>
              <a:t>2</a:t>
            </a:r>
            <a:r>
              <a:rPr lang="ru-RU" sz="2400" dirty="0"/>
              <a:t>+y</a:t>
            </a:r>
            <a:r>
              <a:rPr lang="ru-RU" sz="2400" baseline="30000" dirty="0"/>
              <a:t>2</a:t>
            </a:r>
            <a:r>
              <a:rPr lang="ru-RU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US" sz="2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 точке (2, 3).</a:t>
            </a:r>
            <a:endParaRPr sz="2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 6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148230" y="987424"/>
            <a:ext cx="11852426" cy="5537919"/>
          </a:xfrm>
        </p:spPr>
        <p:txBody>
          <a:bodyPr/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sz="2400" dirty="0">
                <a:solidFill>
                  <a:schemeClr val="dk1"/>
                </a:solidFill>
              </a:rPr>
              <a:t>Найдите значение гессиана функции </a:t>
            </a:r>
            <a:r>
              <a:rPr lang="ru-RU" sz="2400" dirty="0"/>
              <a:t>f(x, y)=2x</a:t>
            </a:r>
            <a:r>
              <a:rPr lang="ru-RU" sz="2400" baseline="30000" dirty="0"/>
              <a:t>2</a:t>
            </a:r>
            <a:r>
              <a:rPr lang="ru-RU" sz="2400" dirty="0"/>
              <a:t>y+3xy</a:t>
            </a:r>
            <a:r>
              <a:rPr lang="ru-RU" sz="2400" baseline="30000" dirty="0"/>
              <a:t>2</a:t>
            </a:r>
            <a:r>
              <a:rPr lang="ru-RU" sz="2400" dirty="0"/>
              <a:t>+y</a:t>
            </a:r>
            <a:r>
              <a:rPr lang="ru-RU" sz="2400" baseline="30000" dirty="0"/>
              <a:t>2</a:t>
            </a:r>
            <a:r>
              <a:rPr lang="ru-RU" sz="2400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  </a:t>
            </a:r>
            <a:r>
              <a:rPr lang="ru-RU" sz="2400" dirty="0">
                <a:solidFill>
                  <a:schemeClr val="dk1"/>
                </a:solidFill>
              </a:rPr>
              <a:t>в точке (2, 3).</a:t>
            </a:r>
          </a:p>
          <a:p>
            <a:endParaRPr lang="es-ES" sz="2400" dirty="0"/>
          </a:p>
          <a:p>
            <a:r>
              <a:rPr lang="es-ES" sz="2400" dirty="0"/>
              <a:t>Ответ: </a:t>
            </a:r>
            <a:r>
              <a:rPr lang="ru-RU" sz="2400" dirty="0" err="1"/>
              <a:t>Grad</a:t>
            </a:r>
            <a:r>
              <a:rPr lang="ru-RU" sz="2400" dirty="0"/>
              <a:t>(f)=(4xy+3y</a:t>
            </a:r>
            <a:r>
              <a:rPr lang="ru-RU" sz="2400" baseline="30000" dirty="0"/>
              <a:t>2</a:t>
            </a:r>
            <a:r>
              <a:rPr lang="ru-RU" sz="2400" dirty="0"/>
              <a:t>, 2x</a:t>
            </a:r>
            <a:r>
              <a:rPr lang="ru-RU" sz="2400" baseline="30000" dirty="0"/>
              <a:t>2</a:t>
            </a:r>
            <a:r>
              <a:rPr lang="ru-RU" sz="2400" dirty="0"/>
              <a:t>+6xy+2y)</a:t>
            </a:r>
            <a:endParaRPr lang="en-US" sz="2400" dirty="0"/>
          </a:p>
          <a:p>
            <a:r>
              <a:rPr lang="es-ES" sz="2400" dirty="0"/>
              <a:t>Hess(f)=</a:t>
            </a:r>
          </a:p>
          <a:p>
            <a:r>
              <a:rPr lang="es-ES" sz="2400" dirty="0"/>
              <a:t>4y		4x+6y</a:t>
            </a:r>
          </a:p>
          <a:p>
            <a:r>
              <a:rPr lang="es-ES" sz="2400" dirty="0"/>
              <a:t>4x+6y	6x+2</a:t>
            </a:r>
          </a:p>
          <a:p>
            <a:endParaRPr lang="es-ES" sz="2400" dirty="0"/>
          </a:p>
          <a:p>
            <a:r>
              <a:rPr lang="es-ES" sz="2400" dirty="0"/>
              <a:t>Hess(f)(2, 3)=</a:t>
            </a:r>
          </a:p>
          <a:p>
            <a:r>
              <a:rPr lang="es-ES" sz="2400" dirty="0"/>
              <a:t>12	26</a:t>
            </a:r>
          </a:p>
          <a:p>
            <a:r>
              <a:rPr lang="es-ES" sz="2400" dirty="0"/>
              <a:t>26	14</a:t>
            </a:r>
          </a:p>
        </p:txBody>
      </p:sp>
    </p:spTree>
    <p:extLst>
      <p:ext uri="{BB962C8B-B14F-4D97-AF65-F5344CB8AC3E}">
        <p14:creationId xmlns:p14="http://schemas.microsoft.com/office/powerpoint/2010/main" val="76264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title"/>
          </p:nvPr>
        </p:nvSpPr>
        <p:spPr>
          <a:xfrm>
            <a:off x="148229" y="187325"/>
            <a:ext cx="112167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3200"/>
              <a:buFont typeface="Montserrat"/>
              <a:buNone/>
            </a:pPr>
            <a:r>
              <a:rPr lang="ru-RU" dirty="0"/>
              <a:t>Задача 1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Google Shape;103;p24"/>
              <p:cNvSpPr txBox="1"/>
              <p:nvPr/>
            </p:nvSpPr>
            <p:spPr>
              <a:xfrm>
                <a:off x="278108" y="1048074"/>
                <a:ext cx="11086800" cy="5189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>
                  <a:lnSpc>
                    <a:spcPct val="115000"/>
                  </a:lnSpc>
                  <a:buClr>
                    <a:schemeClr val="dk1"/>
                  </a:buClr>
                  <a:buSzPts val="1100"/>
                </a:pPr>
                <a:r>
                  <a:rPr lang="ru-RU" sz="2400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Пусть мы строим линейную модель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dk1"/>
                        </a:solidFill>
                        <a:latin typeface="Cambria Math"/>
                        <a:ea typeface="Montserrat"/>
                        <a:cs typeface="Montserrat"/>
                        <a:sym typeface="Montserrat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"/>
                            <a:cs typeface="Montserrat"/>
                            <a:sym typeface="Montserrat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/>
                            <a:ea typeface="Montserrat"/>
                            <a:cs typeface="Montserrat"/>
                            <a:sym typeface="Montserrat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/>
                            <a:ea typeface="Montserrat"/>
                            <a:cs typeface="Montserrat"/>
                            <a:sym typeface="Montserrat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/>
                            <a:ea typeface="Montserrat"/>
                            <a:cs typeface="Montserrat"/>
                            <a:sym typeface="Montserrat"/>
                          </a:rPr>
                          <m:t>𝑏</m:t>
                        </m:r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/>
                            <a:ea typeface="Montserrat"/>
                            <a:cs typeface="Montserrat"/>
                            <a:sym typeface="Montserrat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/>
                            <a:ea typeface="Montserrat"/>
                            <a:cs typeface="Montserrat"/>
                            <a:sym typeface="Montserrat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/>
                            <a:ea typeface="Montserrat"/>
                            <a:cs typeface="Montserrat"/>
                            <a:sym typeface="Montserrat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/>
                            <a:ea typeface="Montserrat"/>
                            <a:cs typeface="Montserrat"/>
                            <a:sym typeface="Montserrat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dk1"/>
                        </a:solidFill>
                        <a:latin typeface="Cambria Math"/>
                        <a:ea typeface="Montserrat"/>
                        <a:cs typeface="Montserrat"/>
                        <a:sym typeface="Montserrat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dk1"/>
                        </a:solidFill>
                        <a:latin typeface="Cambria Math"/>
                        <a:ea typeface="Montserrat"/>
                        <a:cs typeface="Montserrat"/>
                        <a:sym typeface="Montserrat"/>
                      </a:rPr>
                      <m:t>𝑎𝑥</m:t>
                    </m:r>
                    <m:r>
                      <a:rPr lang="en-US" sz="2400" b="0" i="1" smtClean="0">
                        <a:solidFill>
                          <a:schemeClr val="dk1"/>
                        </a:solidFill>
                        <a:latin typeface="Cambria Math"/>
                        <a:ea typeface="Montserrat"/>
                        <a:cs typeface="Montserrat"/>
                        <a:sym typeface="Montserrat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dk1"/>
                        </a:solidFill>
                        <a:latin typeface="Cambria Math"/>
                        <a:ea typeface="Montserrat"/>
                        <a:cs typeface="Montserrat"/>
                        <a:sym typeface="Montserrat"/>
                      </a:rPr>
                      <m:t>𝑏𝑦</m:t>
                    </m:r>
                  </m:oMath>
                </a14:m>
                <a:r>
                  <a:rPr lang="ru-RU" sz="2400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, а функцию потерь задаём следующим образом (т. е., это линейная регрессия):</a:t>
                </a:r>
                <a:endParaRPr lang="en-US" sz="24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lvl="0">
                  <a:lnSpc>
                    <a:spcPct val="115000"/>
                  </a:lnSpc>
                  <a:buClr>
                    <a:schemeClr val="dk1"/>
                  </a:buClr>
                  <a:buSzPts val="1100"/>
                </a:pPr>
                <a:endParaRPr lang="en-US" sz="24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lvl="0">
                  <a:lnSpc>
                    <a:spcPct val="115000"/>
                  </a:lnSpc>
                  <a:buClr>
                    <a:schemeClr val="dk1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dk1"/>
                          </a:solidFill>
                          <a:latin typeface="Cambria Math"/>
                          <a:ea typeface="Montserrat"/>
                          <a:cs typeface="Montserrat"/>
                          <a:sym typeface="Montserrat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Montserrat"/>
                              <a:cs typeface="Montserrat"/>
                              <a:sym typeface="Montserrat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dk1"/>
                              </a:solidFill>
                              <a:latin typeface="Cambria Math"/>
                              <a:ea typeface="Montserrat"/>
                              <a:cs typeface="Montserrat"/>
                              <a:sym typeface="Montserrat"/>
                            </a:rPr>
                            <m:t>𝑎</m:t>
                          </m:r>
                          <m:r>
                            <a:rPr lang="en-US" sz="2400" b="0" i="1" smtClean="0">
                              <a:solidFill>
                                <a:schemeClr val="dk1"/>
                              </a:solidFill>
                              <a:latin typeface="Cambria Math"/>
                              <a:ea typeface="Montserrat"/>
                              <a:cs typeface="Montserrat"/>
                              <a:sym typeface="Montserrat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dk1"/>
                              </a:solidFill>
                              <a:latin typeface="Cambria Math"/>
                              <a:ea typeface="Montserrat"/>
                              <a:cs typeface="Montserrat"/>
                              <a:sym typeface="Montserrat"/>
                            </a:rPr>
                            <m:t>𝑏</m:t>
                          </m:r>
                          <m:r>
                            <a:rPr lang="en-US" sz="2400" b="0" i="1" smtClean="0">
                              <a:solidFill>
                                <a:schemeClr val="dk1"/>
                              </a:solidFill>
                              <a:latin typeface="Cambria Math"/>
                              <a:ea typeface="Montserrat"/>
                              <a:cs typeface="Montserrat"/>
                              <a:sym typeface="Montserrat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Montserrat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sym typeface="Montserra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sym typeface="Montserrat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dk1"/>
                              </a:solidFill>
                              <a:latin typeface="Cambria Math"/>
                              <a:sym typeface="Montserrat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Montserrat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sym typeface="Montserrat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/>
                                  <a:sym typeface="Montserrat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dk1"/>
                              </a:solidFill>
                              <a:latin typeface="Cambria Math"/>
                              <a:sym typeface="Montserrat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Montserrat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sym typeface="Montserrat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/>
                                  <a:sym typeface="Montserrat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dk1"/>
                              </a:solidFill>
                              <a:latin typeface="Cambria Math"/>
                              <a:sym typeface="Montserrat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Montserra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/>
                                  <a:sym typeface="Montserra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sym typeface="Montserrat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dk1"/>
                              </a:solidFill>
                              <a:latin typeface="Cambria Math"/>
                              <a:sym typeface="Montserrat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Montserrat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sym typeface="Montserrat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sym typeface="Montserrat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dk1"/>
                              </a:solidFill>
                              <a:latin typeface="Cambria Math"/>
                              <a:sym typeface="Montserrat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Montserrat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sym typeface="Montserrat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sym typeface="Montserrat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dk1"/>
                          </a:solidFill>
                          <a:latin typeface="Cambria Math"/>
                          <a:sym typeface="Montserrat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Montserrat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ea typeface="Montserrat"/>
                                      <a:cs typeface="Montserrat"/>
                                      <a:sym typeface="Montserrat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Montserrat"/>
                                          <a:cs typeface="Montserrat"/>
                                          <a:sym typeface="Montserrat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dk1"/>
                                          </a:solidFill>
                                          <a:latin typeface="Cambria Math"/>
                                          <a:ea typeface="Montserrat"/>
                                          <a:cs typeface="Montserrat"/>
                                          <a:sym typeface="Montserrat"/>
                                        </a:rPr>
                                        <m:t>𝑎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dk1"/>
                                          </a:solidFill>
                                          <a:latin typeface="Cambria Math"/>
                                          <a:ea typeface="Montserrat"/>
                                          <a:cs typeface="Montserrat"/>
                                          <a:sym typeface="Montserrat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dk1"/>
                                          </a:solidFill>
                                          <a:latin typeface="Cambria Math"/>
                                          <a:ea typeface="Montserrat"/>
                                          <a:cs typeface="Montserrat"/>
                                          <a:sym typeface="Montserrat"/>
                                        </a:rPr>
                                        <m:t>𝑏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dk1"/>
                                          </a:solidFill>
                                          <a:latin typeface="Cambria Math"/>
                                          <a:ea typeface="Montserrat"/>
                                          <a:cs typeface="Montserrat"/>
                                          <a:sym typeface="Montserrat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/>
                                              <a:sym typeface="Montserrat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/>
                                              <a:sym typeface="Montserrat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chemeClr val="dk1"/>
                                          </a:solidFill>
                                          <a:latin typeface="Cambria Math"/>
                                          <a:ea typeface="Montserrat"/>
                                          <a:cs typeface="Montserrat"/>
                                          <a:sym typeface="Montserrat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/>
                                              <a:sym typeface="Montserrat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/>
                                              <a:sym typeface="Montserrat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ea typeface="Montserrat"/>
                                      <a:cs typeface="Montserrat"/>
                                      <a:sym typeface="Montserrat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Montserra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/>
                                          <a:sym typeface="Montserrat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/>
                                          <a:sym typeface="Montserrat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sym typeface="Montserrat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dk1"/>
                              </a:solidFill>
                              <a:latin typeface="Cambria Math"/>
                              <a:sym typeface="Montserrat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Montserrat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ea typeface="Montserrat"/>
                                      <a:cs typeface="Montserrat"/>
                                      <a:sym typeface="Montserrat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Montserrat"/>
                                          <a:cs typeface="Montserrat"/>
                                          <a:sym typeface="Montserrat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dk1"/>
                                          </a:solidFill>
                                          <a:latin typeface="Cambria Math"/>
                                          <a:ea typeface="Montserrat"/>
                                          <a:cs typeface="Montserrat"/>
                                          <a:sym typeface="Montserrat"/>
                                        </a:rPr>
                                        <m:t>𝑎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dk1"/>
                                          </a:solidFill>
                                          <a:latin typeface="Cambria Math"/>
                                          <a:ea typeface="Montserrat"/>
                                          <a:cs typeface="Montserrat"/>
                                          <a:sym typeface="Montserrat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dk1"/>
                                          </a:solidFill>
                                          <a:latin typeface="Cambria Math"/>
                                          <a:ea typeface="Montserrat"/>
                                          <a:cs typeface="Montserrat"/>
                                          <a:sym typeface="Montserrat"/>
                                        </a:rPr>
                                        <m:t>𝑏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dk1"/>
                                          </a:solidFill>
                                          <a:latin typeface="Cambria Math"/>
                                          <a:ea typeface="Montserrat"/>
                                          <a:cs typeface="Montserrat"/>
                                          <a:sym typeface="Montserrat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/>
                                              <a:sym typeface="Montserrat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/>
                                              <a:sym typeface="Montserrat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chemeClr val="dk1"/>
                                          </a:solidFill>
                                          <a:latin typeface="Cambria Math"/>
                                          <a:ea typeface="Montserrat"/>
                                          <a:cs typeface="Montserrat"/>
                                          <a:sym typeface="Montserrat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/>
                                              <a:sym typeface="Montserrat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/>
                                              <a:sym typeface="Montserrat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i="1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ea typeface="Montserrat"/>
                                      <a:cs typeface="Montserrat"/>
                                      <a:sym typeface="Montserrat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Montserra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dk1"/>
                                          </a:solidFill>
                                          <a:latin typeface="Cambria Math"/>
                                          <a:sym typeface="Montserrat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/>
                                          <a:sym typeface="Montserrat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sym typeface="Montserrat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solidFill>
                                <a:schemeClr val="dk1"/>
                              </a:solidFill>
                              <a:latin typeface="Cambria Math"/>
                              <a:sym typeface="Montserrat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sz="24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lvl="0">
                  <a:lnSpc>
                    <a:spcPct val="115000"/>
                  </a:lnSpc>
                  <a:buClr>
                    <a:schemeClr val="dk1"/>
                  </a:buClr>
                  <a:buSzPts val="1100"/>
                </a:pPr>
                <a:endParaRPr lang="en-US" sz="24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lvl="0">
                  <a:lnSpc>
                    <a:spcPct val="115000"/>
                  </a:lnSpc>
                  <a:buClr>
                    <a:schemeClr val="dk1"/>
                  </a:buClr>
                  <a:buSzPts val="1100"/>
                </a:pPr>
                <a:r>
                  <a:rPr lang="ru-RU" sz="2400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Здесь пары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ontserra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Montserrat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dk1"/>
                                </a:solidFill>
                                <a:latin typeface="Cambria Math"/>
                                <a:sym typeface="Montserrat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dk1"/>
                                </a:solidFill>
                                <a:latin typeface="Cambria Math"/>
                                <a:sym typeface="Montserrat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/>
                            <a:ea typeface="Montserrat"/>
                            <a:cs typeface="Montserrat"/>
                            <a:sym typeface="Montserrat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Montserrat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dk1"/>
                                </a:solidFill>
                                <a:latin typeface="Cambria Math"/>
                                <a:sym typeface="Montserrat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dk1"/>
                                </a:solidFill>
                                <a:latin typeface="Cambria Math"/>
                                <a:sym typeface="Montserrat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400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ontserra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Montserrat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dk1"/>
                                </a:solidFill>
                                <a:latin typeface="Cambria Math"/>
                                <a:sym typeface="Montserrat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dk1"/>
                                </a:solidFill>
                                <a:latin typeface="Cambria Math"/>
                                <a:sym typeface="Montserrat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/>
                            <a:ea typeface="Montserrat"/>
                            <a:cs typeface="Montserrat"/>
                            <a:sym typeface="Montserrat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Montserrat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dk1"/>
                                </a:solidFill>
                                <a:latin typeface="Cambria Math"/>
                                <a:sym typeface="Montserrat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dk1"/>
                                </a:solidFill>
                                <a:latin typeface="Cambria Math"/>
                                <a:sym typeface="Montserrat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400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- это </a:t>
                </a:r>
                <a:r>
                  <a:rPr lang="ru-RU" sz="2400" dirty="0" err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фичи</a:t>
                </a:r>
                <a:r>
                  <a:rPr lang="ru-RU" sz="2400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двух примеров,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ontserrat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/>
                            <a:sym typeface="Montserrat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/>
                            <a:sym typeface="Montserrat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ontserrat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/>
                            <a:sym typeface="Montserrat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/>
                            <a:sym typeface="Montserrat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400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- правильные ответы (цель обучения) для соответствующих примеров</a:t>
                </a:r>
                <a:r>
                  <a:rPr lang="en-US" sz="2400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,</a:t>
                </a:r>
                <a:r>
                  <a:rPr lang="ru-RU" sz="2400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"/>
                            <a:cs typeface="Montserrat"/>
                            <a:sym typeface="Montserrat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/>
                            <a:ea typeface="Montserrat"/>
                            <a:cs typeface="Montserrat"/>
                            <a:sym typeface="Montserrat"/>
                          </a:rPr>
                          <m:t>𝑎</m:t>
                        </m:r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/>
                            <a:ea typeface="Montserrat"/>
                            <a:cs typeface="Montserrat"/>
                            <a:sym typeface="Montserrat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/>
                            <a:ea typeface="Montserrat"/>
                            <a:cs typeface="Montserrat"/>
                            <a:sym typeface="Montserrat"/>
                          </a:rPr>
                          <m:t>𝑏</m:t>
                        </m:r>
                      </m:e>
                    </m:d>
                  </m:oMath>
                </a14:m>
                <a:r>
                  <a:rPr lang="ru-RU" sz="2400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- параметры модели.</a:t>
                </a:r>
              </a:p>
              <a:p>
                <a:pPr lvl="0">
                  <a:lnSpc>
                    <a:spcPct val="115000"/>
                  </a:lnSpc>
                  <a:buClr>
                    <a:schemeClr val="dk1"/>
                  </a:buClr>
                  <a:buSzPts val="1100"/>
                </a:pPr>
                <a:endParaRPr lang="ru-RU" sz="24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lvl="0">
                  <a:lnSpc>
                    <a:spcPct val="115000"/>
                  </a:lnSpc>
                  <a:buClr>
                    <a:schemeClr val="dk1"/>
                  </a:buClr>
                  <a:buSzPts val="1100"/>
                </a:pPr>
                <a:r>
                  <a:rPr lang="ru-RU" sz="2400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По каким параметрам нужно строить градиент, чтобы найти минимум функции? Чему будет равен градиент?</a:t>
                </a:r>
              </a:p>
            </p:txBody>
          </p:sp>
        </mc:Choice>
        <mc:Fallback xmlns="">
          <p:sp>
            <p:nvSpPr>
              <p:cNvPr id="103" name="Google Shape;103;p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08" y="1048074"/>
                <a:ext cx="11086800" cy="5189238"/>
              </a:xfrm>
              <a:prstGeom prst="rect">
                <a:avLst/>
              </a:prstGeom>
              <a:blipFill rotWithShape="1">
                <a:blip r:embed="rId3"/>
                <a:stretch>
                  <a:fillRect l="-880" b="-2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91344" y="987424"/>
                <a:ext cx="11881320" cy="5249887"/>
              </a:xfrm>
            </p:spPr>
            <p:txBody>
              <a:bodyPr/>
              <a:lstStyle/>
              <a:p>
                <a:pPr marL="96838" indent="-7938"/>
                <a:r>
                  <a:rPr lang="ru-RU" sz="2400" dirty="0">
                    <a:solidFill>
                      <a:schemeClr val="dk1"/>
                    </a:solidFill>
                    <a:sym typeface="Arial"/>
                  </a:rPr>
                  <a:t>Ответ. Для нахождения минимума нужно брать частные производные по параметрам модели: a, b. В точках, где он равен 0, будет находиться минимум. Градиент равен:</a:t>
                </a:r>
                <a:endParaRPr lang="en-US" sz="2400" dirty="0">
                  <a:solidFill>
                    <a:schemeClr val="dk1"/>
                  </a:solidFill>
                  <a:sym typeface="Arial"/>
                </a:endParaRPr>
              </a:p>
              <a:p>
                <a:pPr marL="96838" indent="-7938"/>
                <a:endParaRPr lang="en-US" sz="2400" dirty="0">
                  <a:solidFill>
                    <a:schemeClr val="dk1"/>
                  </a:solidFill>
                  <a:sym typeface="Arial"/>
                </a:endParaRPr>
              </a:p>
              <a:p>
                <a:pPr marL="96838" indent="-793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solidFill>
                                <a:schemeClr val="dk1"/>
                              </a:solidFill>
                              <a:latin typeface="Cambria Math"/>
                              <a:sym typeface="Arial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chemeClr val="dk1"/>
                              </a:solidFill>
                              <a:latin typeface="Cambria Math"/>
                              <a:sym typeface="Arial"/>
                            </a:rPr>
                            <m:t>𝐿</m:t>
                          </m:r>
                        </m:num>
                        <m:den>
                          <m:r>
                            <a:rPr lang="en-US" sz="2400" i="1" smtClean="0">
                              <a:solidFill>
                                <a:schemeClr val="dk1"/>
                              </a:solidFill>
                              <a:latin typeface="Cambria Math"/>
                              <a:sym typeface="Arial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chemeClr val="dk1"/>
                              </a:solidFill>
                              <a:latin typeface="Cambria Math"/>
                              <a:sym typeface="Arial"/>
                            </a:rPr>
                            <m:t>𝑎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dk1"/>
                          </a:solidFill>
                          <a:latin typeface="Cambria Math"/>
                          <a:sym typeface="Arial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dk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dk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sym typeface="Arial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chemeClr val="dk1"/>
                              </a:solidFill>
                              <a:latin typeface="Cambria Math"/>
                              <a:sym typeface="Arial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dk1"/>
                          </a:solidFill>
                          <a:latin typeface="Cambria Math"/>
                          <a:sym typeface="Arial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dk1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dk1"/>
                  </a:solidFill>
                  <a:sym typeface="Arial"/>
                </a:endParaRPr>
              </a:p>
              <a:p>
                <a:pPr marL="96838" indent="-7938"/>
                <a:endParaRPr lang="en-US" sz="2400" dirty="0">
                  <a:solidFill>
                    <a:schemeClr val="dk1"/>
                  </a:solidFill>
                  <a:sym typeface="Arial"/>
                </a:endParaRPr>
              </a:p>
              <a:p>
                <a:pPr marL="96838" indent="-793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dk1"/>
                              </a:solidFill>
                              <a:latin typeface="Cambria Math"/>
                              <a:sym typeface="Arial"/>
                            </a:rPr>
                            <m:t>𝑑𝐿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dk1"/>
                              </a:solidFill>
                              <a:latin typeface="Cambria Math"/>
                              <a:sym typeface="Arial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chemeClr val="dk1"/>
                              </a:solidFill>
                              <a:latin typeface="Cambria Math"/>
                              <a:sym typeface="Arial"/>
                            </a:rPr>
                            <m:t>𝑏</m:t>
                          </m:r>
                        </m:den>
                      </m:f>
                      <m:r>
                        <a:rPr lang="en-US" sz="2400" i="1">
                          <a:solidFill>
                            <a:schemeClr val="dk1"/>
                          </a:solidFill>
                          <a:latin typeface="Cambria Math"/>
                          <a:sym typeface="Arial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dk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dk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sym typeface="Arial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chemeClr val="dk1"/>
                              </a:solidFill>
                              <a:latin typeface="Cambria Math"/>
                              <a:sym typeface="Arial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dk1"/>
                          </a:solidFill>
                          <a:latin typeface="Cambria Math"/>
                          <a:sym typeface="Arial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dk1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chemeClr val="dk1"/>
                  </a:solidFill>
                  <a:sym typeface="Arial"/>
                </a:endParaRPr>
              </a:p>
              <a:p>
                <a:pPr marL="96838" indent="-7938"/>
                <a:r>
                  <a:rPr lang="ru-RU" sz="2400" dirty="0">
                    <a:solidFill>
                      <a:schemeClr val="dk1"/>
                    </a:solidFill>
                    <a:sym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4" name="Текс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1344" y="987424"/>
                <a:ext cx="11881320" cy="5249887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14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>
            <a:spLocks noGrp="1"/>
          </p:cNvSpPr>
          <p:nvPr>
            <p:ph type="title"/>
          </p:nvPr>
        </p:nvSpPr>
        <p:spPr>
          <a:xfrm>
            <a:off x="148229" y="187325"/>
            <a:ext cx="112167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3200"/>
              <a:buFont typeface="Montserrat"/>
              <a:buNone/>
            </a:pPr>
            <a:r>
              <a:rPr lang="ru-RU"/>
              <a:t>Задача 2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Google Shape;109;p25"/>
              <p:cNvSpPr txBox="1"/>
              <p:nvPr/>
            </p:nvSpPr>
            <p:spPr>
              <a:xfrm>
                <a:off x="278100" y="1048050"/>
                <a:ext cx="11016000" cy="223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>
                  <a:lnSpc>
                    <a:spcPct val="115000"/>
                  </a:lnSpc>
                  <a:buClr>
                    <a:schemeClr val="dk1"/>
                  </a:buClr>
                  <a:buSzPts val="1100"/>
                </a:pPr>
                <a:r>
                  <a:rPr lang="ru-RU" sz="2000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Найдите минимум функции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dk1"/>
                        </a:solidFill>
                        <a:latin typeface="Cambria Math"/>
                        <a:ea typeface="Montserrat"/>
                        <a:cs typeface="Montserrat"/>
                        <a:sym typeface="Montserrat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"/>
                            <a:cs typeface="Montserrat"/>
                            <a:sym typeface="Montserrat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dk1"/>
                            </a:solidFill>
                            <a:latin typeface="Cambria Math"/>
                            <a:ea typeface="Montserrat"/>
                            <a:cs typeface="Montserrat"/>
                            <a:sym typeface="Montserrat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chemeClr val="dk1"/>
                            </a:solidFill>
                            <a:latin typeface="Cambria Math"/>
                            <a:ea typeface="Montserrat"/>
                            <a:cs typeface="Montserrat"/>
                            <a:sym typeface="Montserrat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dk1"/>
                            </a:solidFill>
                            <a:latin typeface="Cambria Math"/>
                            <a:ea typeface="Montserrat"/>
                            <a:cs typeface="Montserrat"/>
                            <a:sym typeface="Montserrat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solidFill>
                          <a:schemeClr val="dk1"/>
                        </a:solidFill>
                        <a:latin typeface="Cambria Math"/>
                        <a:ea typeface="Montserrat"/>
                        <a:cs typeface="Montserrat"/>
                        <a:sym typeface="Montserrat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"/>
                            <a:cs typeface="Montserrat"/>
                            <a:sym typeface="Montserrat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dk1"/>
                            </a:solidFill>
                            <a:latin typeface="Cambria Math"/>
                            <a:ea typeface="Montserrat"/>
                            <a:cs typeface="Montserrat"/>
                            <a:sym typeface="Montserrat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Montserrat"/>
                                <a:cs typeface="Montserrat"/>
                                <a:sym typeface="Montserrat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dk1"/>
                                </a:solidFill>
                                <a:latin typeface="Cambria Math"/>
                                <a:ea typeface="Montserrat"/>
                                <a:cs typeface="Montserrat"/>
                                <a:sym typeface="Montserrat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dk1"/>
                        </a:solidFill>
                        <a:latin typeface="Cambria Math"/>
                        <a:ea typeface="Montserrat"/>
                        <a:cs typeface="Montserrat"/>
                        <a:sym typeface="Montserrat"/>
                      </a:rPr>
                      <m:t>+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ontserrat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dk1"/>
                            </a:solidFill>
                            <a:latin typeface="Cambria Math"/>
                            <a:sym typeface="Montserrat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dk1"/>
                            </a:solidFill>
                            <a:latin typeface="Cambria Math"/>
                            <a:sym typeface="Montserrat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dk1"/>
                        </a:solidFill>
                        <a:latin typeface="Cambria Math"/>
                        <a:sym typeface="Montserrat"/>
                      </a:rPr>
                      <m:t>−2</m:t>
                    </m:r>
                    <m:r>
                      <a:rPr lang="en-US" sz="2000" b="0" i="1" smtClean="0">
                        <a:solidFill>
                          <a:schemeClr val="dk1"/>
                        </a:solidFill>
                        <a:latin typeface="Cambria Math"/>
                        <a:sym typeface="Montserrat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dk1"/>
                        </a:solidFill>
                        <a:latin typeface="Cambria Math"/>
                        <a:sym typeface="Montserrat"/>
                      </a:rPr>
                      <m:t>+3</m:t>
                    </m:r>
                  </m:oMath>
                </a14:m>
                <a:endParaRPr lang="en-US" sz="20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lvl="0">
                  <a:lnSpc>
                    <a:spcPct val="115000"/>
                  </a:lnSpc>
                  <a:buClr>
                    <a:schemeClr val="dk1"/>
                  </a:buClr>
                  <a:buSzPts val="1100"/>
                </a:pPr>
                <a:endParaRPr sz="20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mc:Choice>
        <mc:Fallback xmlns="">
          <p:sp>
            <p:nvSpPr>
              <p:cNvPr id="109" name="Google Shape;109;p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00" y="1048050"/>
                <a:ext cx="11016000" cy="2237100"/>
              </a:xfrm>
              <a:prstGeom prst="rect">
                <a:avLst/>
              </a:prstGeom>
              <a:blipFill rotWithShape="1">
                <a:blip r:embed="rId3"/>
                <a:stretch>
                  <a:fillRect l="-6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48230" y="987424"/>
                <a:ext cx="11708410" cy="5537919"/>
              </a:xfrm>
            </p:spPr>
            <p:txBody>
              <a:bodyPr/>
              <a:lstStyle/>
              <a:p>
                <a:pPr marL="96838" lvl="0" indent="-7938"/>
                <a:r>
                  <a:rPr lang="ru-RU" sz="2400" dirty="0">
                    <a:solidFill>
                      <a:schemeClr val="dk1"/>
                    </a:solidFill>
                  </a:rPr>
                  <a:t>Найдите минимум функции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dk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solidFill>
                          <a:schemeClr val="dk1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dk1"/>
                            </a:solidFill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dk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400" i="1">
                        <a:solidFill>
                          <a:schemeClr val="dk1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chemeClr val="dk1"/>
                        </a:solidFill>
                        <a:latin typeface="Cambria Math"/>
                      </a:rPr>
                      <m:t>−2</m:t>
                    </m:r>
                    <m:r>
                      <a:rPr lang="en-US" sz="2400" i="1">
                        <a:solidFill>
                          <a:schemeClr val="dk1"/>
                        </a:solidFill>
                        <a:latin typeface="Cambria Math"/>
                      </a:rPr>
                      <m:t>𝑦</m:t>
                    </m:r>
                    <m:r>
                      <a:rPr lang="en-US" sz="2400" i="1">
                        <a:solidFill>
                          <a:schemeClr val="dk1"/>
                        </a:solidFill>
                        <a:latin typeface="Cambria Math"/>
                      </a:rPr>
                      <m:t>+3</m:t>
                    </m:r>
                  </m:oMath>
                </a14:m>
                <a:endParaRPr lang="en-US" sz="2400" dirty="0">
                  <a:solidFill>
                    <a:schemeClr val="dk1"/>
                  </a:solidFill>
                </a:endParaRPr>
              </a:p>
              <a:p>
                <a:pPr marL="96838" indent="-7938"/>
                <a:r>
                  <a:rPr lang="ru-RU" sz="2400" dirty="0">
                    <a:solidFill>
                      <a:schemeClr val="dk1"/>
                    </a:solidFill>
                    <a:sym typeface="Arial"/>
                  </a:rPr>
                  <a:t>Ответ. Найдём градиент: </a:t>
                </a:r>
                <a:endParaRPr lang="en-US" sz="2400" dirty="0">
                  <a:solidFill>
                    <a:schemeClr val="dk1"/>
                  </a:solidFill>
                  <a:sym typeface="Arial"/>
                </a:endParaRPr>
              </a:p>
              <a:p>
                <a:pPr marL="96838" indent="-7938"/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/>
                            <a:sym typeface="Arial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/>
                            <a:sym typeface="Arial"/>
                          </a:rPr>
                          <m:t>𝑓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/>
                            <a:sym typeface="Arial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/>
                            <a:sym typeface="Arial"/>
                          </a:rPr>
                          <m:t>𝑥</m:t>
                        </m:r>
                      </m:den>
                    </m:f>
                    <m:r>
                      <a:rPr lang="en-US" sz="2400" i="1">
                        <a:solidFill>
                          <a:schemeClr val="dk1"/>
                        </a:solidFill>
                        <a:latin typeface="Cambria Math"/>
                        <a:sym typeface="Arial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dk1"/>
                            </a:solidFill>
                            <a:latin typeface="Cambria Math"/>
                            <a:sym typeface="Arial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/>
                            <a:sym typeface="Arial"/>
                          </a:rPr>
                          <m:t>𝑥</m:t>
                        </m:r>
                      </m:e>
                    </m:func>
                    <m:r>
                      <a:rPr lang="en-US" sz="2400" b="0" i="0" smtClean="0">
                        <a:solidFill>
                          <a:schemeClr val="dk1"/>
                        </a:solidFill>
                        <a:latin typeface="Cambria Math"/>
                        <a:sym typeface="Arial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dk1"/>
                    </a:solidFill>
                    <a:sym typeface="Arial"/>
                  </a:rPr>
                  <a:t>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/>
                            <a:sym typeface="Arial"/>
                          </a:rPr>
                          <m:t>𝑑𝑓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/>
                            <a:sym typeface="Arial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/>
                            <a:sym typeface="Arial"/>
                          </a:rPr>
                          <m:t>𝑦</m:t>
                        </m:r>
                      </m:den>
                    </m:f>
                    <m:r>
                      <a:rPr lang="en-US" sz="2400" i="1">
                        <a:solidFill>
                          <a:schemeClr val="dk1"/>
                        </a:solidFill>
                        <a:latin typeface="Cambria Math"/>
                        <a:sym typeface="Arial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dk1"/>
                        </a:solidFill>
                        <a:latin typeface="Cambria Math"/>
                        <a:sym typeface="Arial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dk1"/>
                        </a:solidFill>
                        <a:latin typeface="Cambria Math"/>
                        <a:sym typeface="Arial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dk1"/>
                        </a:solidFill>
                        <a:latin typeface="Cambria Math"/>
                        <a:sym typeface="Arial"/>
                      </a:rPr>
                      <m:t>−2=0</m:t>
                    </m:r>
                  </m:oMath>
                </a14:m>
                <a:endParaRPr lang="en-US" sz="2400" dirty="0">
                  <a:solidFill>
                    <a:schemeClr val="dk1"/>
                  </a:solidFill>
                  <a:sym typeface="Arial"/>
                </a:endParaRPr>
              </a:p>
              <a:p>
                <a:pPr marL="96838" indent="-7938"/>
                <a:r>
                  <a:rPr lang="ru-RU" sz="2400" dirty="0">
                    <a:solidFill>
                      <a:schemeClr val="dk1"/>
                    </a:solidFill>
                    <a:sym typeface="Arial"/>
                  </a:rPr>
                  <a:t>Градиент равен 0 в точках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dk1"/>
                        </a:solidFill>
                        <a:latin typeface="Cambria Math"/>
                        <a:sym typeface="Arial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dk1"/>
                        </a:solidFill>
                        <a:latin typeface="Cambria Math"/>
                        <a:sym typeface="Arial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/>
                            <a:ea typeface="Cambria Math"/>
                            <a:sym typeface="Arial"/>
                          </a:rPr>
                          <m:t>𝜋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/>
                            <a:sym typeface="Arial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dk1"/>
                        </a:solidFill>
                        <a:latin typeface="Cambria Math"/>
                        <a:sym typeface="Arial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dk1"/>
                        </a:solidFill>
                        <a:latin typeface="Cambria Math"/>
                        <a:ea typeface="Cambria Math"/>
                        <a:sym typeface="Arial"/>
                      </a:rPr>
                      <m:t>𝜋</m:t>
                    </m:r>
                    <m:r>
                      <a:rPr lang="en-US" sz="2400" b="0" i="1" smtClean="0">
                        <a:solidFill>
                          <a:schemeClr val="dk1"/>
                        </a:solidFill>
                        <a:latin typeface="Cambria Math"/>
                        <a:ea typeface="Cambria Math"/>
                        <a:sym typeface="Arial"/>
                      </a:rPr>
                      <m:t>∙</m:t>
                    </m:r>
                    <m:r>
                      <a:rPr lang="en-US" sz="2400" b="0" i="1" smtClean="0">
                        <a:solidFill>
                          <a:schemeClr val="dk1"/>
                        </a:solidFill>
                        <a:latin typeface="Cambria Math"/>
                        <a:ea typeface="Cambria Math"/>
                        <a:sym typeface="Arial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dk1"/>
                    </a:solidFill>
                    <a:sym typeface="Arial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dk1"/>
                        </a:solidFill>
                        <a:latin typeface="Cambria Math"/>
                        <a:sym typeface="Arial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dk1"/>
                        </a:solidFill>
                        <a:latin typeface="Cambria Math"/>
                        <a:sym typeface="Arial"/>
                      </a:rPr>
                      <m:t>=1</m:t>
                    </m:r>
                  </m:oMath>
                </a14:m>
                <a:endParaRPr lang="en-US" sz="2400" dirty="0">
                  <a:solidFill>
                    <a:schemeClr val="dk1"/>
                  </a:solidFill>
                  <a:sym typeface="Arial"/>
                </a:endParaRPr>
              </a:p>
              <a:p>
                <a:pPr marL="96838" indent="-7938"/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dk1"/>
                                </a:solidFill>
                                <a:latin typeface="Cambria Math"/>
                                <a:sym typeface="Arial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dk1"/>
                                </a:solidFill>
                                <a:latin typeface="Cambria Math"/>
                                <a:sym typeface="Arial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/>
                            <a:sym typeface="Arial"/>
                          </a:rPr>
                          <m:t>𝑓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dk1"/>
                                    </a:solidFill>
                                    <a:latin typeface="Cambria Math"/>
                                    <a:sym typeface="Arial"/>
                                  </a:rPr>
                                  <m:t>𝑑𝑥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dk1"/>
                                </a:solidFill>
                                <a:latin typeface="Cambria Math"/>
                                <a:sym typeface="Arial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dk1"/>
                        </a:solidFill>
                        <a:latin typeface="Cambria Math"/>
                        <a:sym typeface="Arial"/>
                      </a:rPr>
                      <m:t>=−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dk1"/>
                            </a:solidFill>
                            <a:latin typeface="Cambria Math"/>
                            <a:sym typeface="Arial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/>
                            <a:sym typeface="Arial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dk1"/>
                    </a:solidFill>
                    <a:sym typeface="Arial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dk1"/>
                                </a:solidFill>
                                <a:latin typeface="Cambria Math"/>
                                <a:sym typeface="Arial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dk1"/>
                                </a:solidFill>
                                <a:latin typeface="Cambria Math"/>
                                <a:sym typeface="Arial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/>
                            <a:sym typeface="Arial"/>
                          </a:rPr>
                          <m:t>𝑓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dk1"/>
                                    </a:solidFill>
                                    <a:latin typeface="Cambria Math"/>
                                    <a:sym typeface="Arial"/>
                                  </a:rPr>
                                  <m:t>𝑑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sym typeface="Arial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>
                                <a:solidFill>
                                  <a:schemeClr val="dk1"/>
                                </a:solidFill>
                                <a:latin typeface="Cambria Math"/>
                                <a:sym typeface="Arial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solidFill>
                          <a:schemeClr val="dk1"/>
                        </a:solidFill>
                        <a:latin typeface="Cambria Math"/>
                        <a:sym typeface="Arial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dk1"/>
                        </a:solidFill>
                        <a:latin typeface="Cambria Math"/>
                        <a:sym typeface="Arial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chemeClr val="dk1"/>
                    </a:solidFill>
                    <a:sym typeface="Arial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/>
                            <a:sym typeface="Arial"/>
                          </a:rPr>
                          <m:t>𝑓</m:t>
                        </m:r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/>
                            <a:sym typeface="Arial"/>
                          </a:rPr>
                          <m:t>′′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/>
                            <a:sym typeface="Arial"/>
                          </a:rPr>
                          <m:t>𝑥𝑦</m:t>
                        </m:r>
                      </m:sub>
                      <m:sup/>
                    </m:sSubSup>
                    <m:r>
                      <a:rPr lang="en-US" sz="2400" b="0" i="1" smtClean="0">
                        <a:solidFill>
                          <a:schemeClr val="dk1"/>
                        </a:solidFill>
                        <a:latin typeface="Cambria Math"/>
                        <a:sym typeface="Arial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sym typeface="Arial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sym typeface="Arial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/>
                            <a:sym typeface="Arial"/>
                          </a:rPr>
                          <m:t>′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/>
                            <a:sym typeface="Arial"/>
                          </a:rPr>
                          <m:t>𝑦</m:t>
                        </m:r>
                      </m:sub>
                      <m:sup/>
                    </m:sSubSup>
                    <m:r>
                      <a:rPr lang="en-US" sz="2400" b="0" i="1" smtClean="0">
                        <a:solidFill>
                          <a:schemeClr val="dk1"/>
                        </a:solidFill>
                        <a:latin typeface="Cambria Math"/>
                        <a:sym typeface="Arial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dk1"/>
                    </a:solidFill>
                    <a:sym typeface="Arial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/>
                            <a:sym typeface="Arial"/>
                          </a:rPr>
                          <m:t>𝑓</m:t>
                        </m:r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/>
                            <a:sym typeface="Arial"/>
                          </a:rPr>
                          <m:t>′′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/>
                            <a:sym typeface="Arial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/>
                            <a:sym typeface="Arial"/>
                          </a:rPr>
                          <m:t>𝑥</m:t>
                        </m:r>
                      </m:sub>
                      <m:sup/>
                    </m:sSubSup>
                    <m:r>
                      <a:rPr lang="en-US" sz="2400" i="1">
                        <a:solidFill>
                          <a:schemeClr val="dk1"/>
                        </a:solidFill>
                        <a:latin typeface="Cambria Math"/>
                        <a:sym typeface="Arial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dk1"/>
                                </a:solidFill>
                                <a:latin typeface="Cambria Math"/>
                                <a:sym typeface="Arial"/>
                              </a:rPr>
                              <m:t>2</m:t>
                            </m:r>
                            <m:r>
                              <a:rPr lang="en-US" sz="2400" b="0" i="1" smtClean="0">
                                <a:solidFill>
                                  <a:schemeClr val="dk1"/>
                                </a:solidFill>
                                <a:latin typeface="Cambria Math"/>
                                <a:sym typeface="Arial"/>
                              </a:rPr>
                              <m:t>𝑦</m:t>
                            </m:r>
                            <m:r>
                              <a:rPr lang="en-US" sz="2400" b="0" i="1" smtClean="0">
                                <a:solidFill>
                                  <a:schemeClr val="dk1"/>
                                </a:solidFill>
                                <a:latin typeface="Cambria Math"/>
                                <a:sym typeface="Arial"/>
                              </a:rPr>
                              <m:t>−2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/>
                            <a:sym typeface="Arial"/>
                          </a:rPr>
                          <m:t>′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/>
                            <a:sym typeface="Arial"/>
                          </a:rPr>
                          <m:t>𝑥</m:t>
                        </m:r>
                      </m:sub>
                      <m:sup/>
                    </m:sSubSup>
                    <m:r>
                      <a:rPr lang="en-US" sz="2400" b="0" i="1" smtClean="0">
                        <a:solidFill>
                          <a:schemeClr val="dk1"/>
                        </a:solidFill>
                        <a:latin typeface="Cambria Math"/>
                        <a:sym typeface="Arial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dk1"/>
                  </a:solidFill>
                  <a:sym typeface="Arial"/>
                </a:endParaRPr>
              </a:p>
              <a:p>
                <a:pPr marL="96838" indent="-7938"/>
                <a:endParaRPr lang="en-US" sz="2400" dirty="0">
                  <a:solidFill>
                    <a:schemeClr val="dk1"/>
                  </a:solidFill>
                  <a:sym typeface="Arial"/>
                </a:endParaRPr>
              </a:p>
              <a:p>
                <a:pPr marL="96838" indent="-7938"/>
                <a:r>
                  <a:rPr lang="ru-RU" sz="2400" dirty="0">
                    <a:solidFill>
                      <a:schemeClr val="dk1"/>
                    </a:solidFill>
                    <a:sym typeface="Arial"/>
                  </a:rPr>
                  <a:t>В точках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dk1"/>
                        </a:solidFill>
                        <a:latin typeface="Cambria Math"/>
                        <a:sym typeface="Arial"/>
                      </a:rPr>
                      <m:t>𝑥</m:t>
                    </m:r>
                    <m:r>
                      <a:rPr lang="en-US" sz="2400" i="1">
                        <a:solidFill>
                          <a:schemeClr val="dk1"/>
                        </a:solidFill>
                        <a:latin typeface="Cambria Math"/>
                        <a:sym typeface="Arial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/>
                            <a:ea typeface="Cambria Math"/>
                            <a:sym typeface="Arial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/>
                            <a:sym typeface="Arial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chemeClr val="dk1"/>
                        </a:solidFill>
                        <a:latin typeface="Cambria Math"/>
                        <a:sym typeface="Arial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dk1"/>
                        </a:solidFill>
                        <a:latin typeface="Cambria Math"/>
                        <a:sym typeface="Arial"/>
                      </a:rPr>
                      <m:t>2</m:t>
                    </m:r>
                    <m:r>
                      <a:rPr lang="en-US" sz="2400" i="1">
                        <a:solidFill>
                          <a:schemeClr val="dk1"/>
                        </a:solidFill>
                        <a:latin typeface="Cambria Math"/>
                        <a:ea typeface="Cambria Math"/>
                        <a:sym typeface="Arial"/>
                      </a:rPr>
                      <m:t>𝜋</m:t>
                    </m:r>
                    <m:r>
                      <a:rPr lang="en-US" sz="2400" i="1">
                        <a:solidFill>
                          <a:schemeClr val="dk1"/>
                        </a:solidFill>
                        <a:latin typeface="Cambria Math"/>
                        <a:ea typeface="Cambria Math"/>
                        <a:sym typeface="Arial"/>
                      </a:rPr>
                      <m:t>∙</m:t>
                    </m:r>
                    <m:r>
                      <a:rPr lang="en-US" sz="2400" i="1">
                        <a:solidFill>
                          <a:schemeClr val="dk1"/>
                        </a:solidFill>
                        <a:latin typeface="Cambria Math"/>
                        <a:ea typeface="Cambria Math"/>
                        <a:sym typeface="Arial"/>
                      </a:rPr>
                      <m:t>𝑛</m:t>
                    </m:r>
                  </m:oMath>
                </a14:m>
                <a:r>
                  <a:rPr lang="ru-RU" sz="2400" dirty="0">
                    <a:solidFill>
                      <a:schemeClr val="dk1"/>
                    </a:solidFill>
                    <a:sym typeface="Arial"/>
                  </a:rPr>
                  <a:t> располагаются локальные максимумы, а в точках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dk1"/>
                        </a:solidFill>
                        <a:latin typeface="Cambria Math"/>
                        <a:sym typeface="Arial"/>
                      </a:rPr>
                      <m:t>𝑥</m:t>
                    </m:r>
                    <m:r>
                      <a:rPr lang="en-US" sz="2400" i="1">
                        <a:solidFill>
                          <a:schemeClr val="dk1"/>
                        </a:solidFill>
                        <a:latin typeface="Cambria Math"/>
                        <a:sym typeface="Arial"/>
                      </a:rPr>
                      <m:t>=−</m:t>
                    </m:r>
                    <m:f>
                      <m:fPr>
                        <m:ctrlPr>
                          <a:rPr 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/>
                            <a:ea typeface="Cambria Math"/>
                            <a:sym typeface="Arial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/>
                            <a:sym typeface="Arial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chemeClr val="dk1"/>
                        </a:solidFill>
                        <a:latin typeface="Cambria Math"/>
                        <a:sym typeface="Arial"/>
                      </a:rPr>
                      <m:t>+2</m:t>
                    </m:r>
                    <m:r>
                      <a:rPr lang="en-US" sz="2400" i="1">
                        <a:solidFill>
                          <a:schemeClr val="dk1"/>
                        </a:solidFill>
                        <a:latin typeface="Cambria Math"/>
                        <a:ea typeface="Cambria Math"/>
                        <a:sym typeface="Arial"/>
                      </a:rPr>
                      <m:t>𝜋</m:t>
                    </m:r>
                    <m:r>
                      <a:rPr lang="en-US" sz="2400" i="1">
                        <a:solidFill>
                          <a:schemeClr val="dk1"/>
                        </a:solidFill>
                        <a:latin typeface="Cambria Math"/>
                        <a:ea typeface="Cambria Math"/>
                        <a:sym typeface="Arial"/>
                      </a:rPr>
                      <m:t>∙</m:t>
                    </m:r>
                    <m:r>
                      <a:rPr lang="en-US" sz="2400" i="1">
                        <a:solidFill>
                          <a:schemeClr val="dk1"/>
                        </a:solidFill>
                        <a:latin typeface="Cambria Math"/>
                        <a:ea typeface="Cambria Math"/>
                        <a:sym typeface="Arial"/>
                      </a:rPr>
                      <m:t>𝑛</m:t>
                    </m:r>
                  </m:oMath>
                </a14:m>
                <a:r>
                  <a:rPr lang="ru-RU" sz="2400" dirty="0">
                    <a:solidFill>
                      <a:schemeClr val="dk1"/>
                    </a:solidFill>
                    <a:sym typeface="Arial"/>
                  </a:rPr>
                  <a:t> - минимумы. Подставим полученные значения в f(x, y), получим -1+2=1</a:t>
                </a:r>
              </a:p>
            </p:txBody>
          </p:sp>
        </mc:Choice>
        <mc:Fallback xmlns="">
          <p:sp>
            <p:nvSpPr>
              <p:cNvPr id="4" name="Текс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8230" y="987424"/>
                <a:ext cx="11708410" cy="553791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213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148229" y="187325"/>
            <a:ext cx="112167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3200"/>
              <a:buFont typeface="Montserrat"/>
              <a:buNone/>
            </a:pPr>
            <a:r>
              <a:rPr lang="ru-RU"/>
              <a:t>Задача 3</a:t>
            </a:r>
            <a:endParaRPr/>
          </a:p>
        </p:txBody>
      </p:sp>
      <p:sp>
        <p:nvSpPr>
          <p:cNvPr id="115" name="Google Shape;115;p26"/>
          <p:cNvSpPr txBox="1"/>
          <p:nvPr/>
        </p:nvSpPr>
        <p:spPr>
          <a:xfrm>
            <a:off x="278100" y="1048050"/>
            <a:ext cx="11016000" cy="3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Найдите градиент функции </a:t>
            </a:r>
            <a:r>
              <a:rPr lang="ru-RU" sz="24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softplus</a:t>
            </a:r>
            <a:r>
              <a:rPr lang="ru-RU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ru-RU" sz="2400" dirty="0"/>
              <a:t>f(a, x)=</a:t>
            </a:r>
            <a:r>
              <a:rPr lang="ru-RU" sz="2400" dirty="0" err="1"/>
              <a:t>log</a:t>
            </a:r>
            <a:r>
              <a:rPr lang="ru-RU" sz="2400" dirty="0"/>
              <a:t>(1 + </a:t>
            </a:r>
            <a:r>
              <a:rPr lang="ru-RU" sz="2400" dirty="0" err="1"/>
              <a:t>e</a:t>
            </a:r>
            <a:r>
              <a:rPr lang="ru-RU" sz="2400" baseline="30000" dirty="0" err="1"/>
              <a:t>F</a:t>
            </a:r>
            <a:r>
              <a:rPr lang="ru-RU" sz="2400" baseline="30000" dirty="0"/>
              <a:t>(x)</a:t>
            </a:r>
            <a:r>
              <a:rPr lang="ru-RU" sz="2400" dirty="0"/>
              <a:t>).</a:t>
            </a:r>
            <a:r>
              <a:rPr lang="ru-RU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Здесь F(a, x) - неизвестная произвольная функция.</a:t>
            </a:r>
            <a:endParaRPr sz="2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 3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148230" y="987424"/>
            <a:ext cx="11708410" cy="5537919"/>
          </a:xfrm>
        </p:spPr>
        <p:txBody>
          <a:bodyPr/>
          <a:lstStyle/>
          <a:p>
            <a:pPr marL="96838" lvl="0" indent="-7938"/>
            <a:r>
              <a:rPr lang="ru-RU" sz="2400" dirty="0" err="1">
                <a:solidFill>
                  <a:schemeClr val="dk1"/>
                </a:solidFill>
              </a:rPr>
              <a:t>softplus</a:t>
            </a:r>
            <a:r>
              <a:rPr lang="ru-RU" sz="2400" dirty="0">
                <a:solidFill>
                  <a:schemeClr val="dk1"/>
                </a:solidFill>
              </a:rPr>
              <a:t>: </a:t>
            </a:r>
            <a:r>
              <a:rPr lang="ru-RU" sz="2400" dirty="0"/>
              <a:t>f(a, x)=</a:t>
            </a:r>
            <a:r>
              <a:rPr lang="ru-RU" sz="2400" dirty="0" err="1"/>
              <a:t>log</a:t>
            </a:r>
            <a:r>
              <a:rPr lang="ru-RU" sz="2400" dirty="0"/>
              <a:t>(1 + </a:t>
            </a:r>
            <a:r>
              <a:rPr lang="ru-RU" sz="2400" dirty="0" err="1"/>
              <a:t>e</a:t>
            </a:r>
            <a:r>
              <a:rPr lang="ru-RU" sz="2400" baseline="30000" dirty="0" err="1"/>
              <a:t>F</a:t>
            </a:r>
            <a:r>
              <a:rPr lang="ru-RU" sz="2400" baseline="30000" dirty="0"/>
              <a:t>(x)</a:t>
            </a:r>
            <a:r>
              <a:rPr lang="ru-RU" sz="2400" dirty="0"/>
              <a:t>).</a:t>
            </a:r>
            <a:r>
              <a:rPr lang="ru-RU" sz="2400" dirty="0">
                <a:solidFill>
                  <a:schemeClr val="dk1"/>
                </a:solidFill>
              </a:rPr>
              <a:t> Здесь F(a, x) - неизвестная произвольная функция.</a:t>
            </a:r>
          </a:p>
          <a:p>
            <a:pPr marL="96838" indent="-7938"/>
            <a:endParaRPr lang="en-US" sz="2400" dirty="0">
              <a:solidFill>
                <a:schemeClr val="dk1"/>
              </a:solidFill>
              <a:sym typeface="Arial"/>
            </a:endParaRPr>
          </a:p>
          <a:p>
            <a:pPr marL="96838" indent="-7938"/>
            <a:r>
              <a:rPr lang="ru-RU" sz="2400" dirty="0">
                <a:solidFill>
                  <a:schemeClr val="dk1"/>
                </a:solidFill>
                <a:sym typeface="Arial"/>
              </a:rPr>
              <a:t>Ответ. </a:t>
            </a:r>
            <a:endParaRPr lang="en-US" sz="2400" dirty="0">
              <a:solidFill>
                <a:schemeClr val="dk1"/>
              </a:solidFill>
              <a:sym typeface="Arial"/>
            </a:endParaRPr>
          </a:p>
          <a:p>
            <a:pPr marL="96838" indent="-7938"/>
            <a:r>
              <a:rPr lang="ru-RU" sz="2400" dirty="0" err="1"/>
              <a:t>df</a:t>
            </a:r>
            <a:r>
              <a:rPr lang="ru-RU" sz="2400" dirty="0"/>
              <a:t>/</a:t>
            </a:r>
            <a:r>
              <a:rPr lang="ru-RU" sz="2400" dirty="0" err="1"/>
              <a:t>da</a:t>
            </a:r>
            <a:r>
              <a:rPr lang="en-US" sz="2400" dirty="0"/>
              <a:t>   </a:t>
            </a:r>
            <a:r>
              <a:rPr lang="ru-RU" sz="2400" dirty="0"/>
              <a:t>=</a:t>
            </a:r>
            <a:r>
              <a:rPr lang="en-US" sz="2400" dirty="0"/>
              <a:t>   </a:t>
            </a:r>
            <a:r>
              <a:rPr lang="ru-RU" sz="2400" dirty="0" err="1"/>
              <a:t>df</a:t>
            </a:r>
            <a:r>
              <a:rPr lang="ru-RU" sz="2400" dirty="0"/>
              <a:t>/</a:t>
            </a:r>
            <a:r>
              <a:rPr lang="ru-RU" sz="2400" dirty="0" err="1"/>
              <a:t>dF</a:t>
            </a:r>
            <a:r>
              <a:rPr lang="ru-RU" sz="2400" dirty="0"/>
              <a:t>*</a:t>
            </a:r>
            <a:r>
              <a:rPr lang="ru-RU" sz="2400" dirty="0" err="1"/>
              <a:t>dF</a:t>
            </a:r>
            <a:r>
              <a:rPr lang="ru-RU" sz="2400" dirty="0"/>
              <a:t>/</a:t>
            </a:r>
            <a:r>
              <a:rPr lang="ru-RU" sz="2400" dirty="0" err="1"/>
              <a:t>da</a:t>
            </a:r>
            <a:r>
              <a:rPr lang="en-US" sz="2400" dirty="0"/>
              <a:t>  </a:t>
            </a:r>
            <a:r>
              <a:rPr lang="ru-RU" sz="2400" dirty="0"/>
              <a:t>=</a:t>
            </a:r>
            <a:r>
              <a:rPr lang="en-US" sz="2400" dirty="0"/>
              <a:t>  </a:t>
            </a:r>
            <a:r>
              <a:rPr lang="ru-RU" sz="2400" dirty="0"/>
              <a:t>1/(1+e</a:t>
            </a:r>
            <a:r>
              <a:rPr lang="ru-RU" sz="2400" baseline="30000" dirty="0"/>
              <a:t>F(x)</a:t>
            </a:r>
            <a:r>
              <a:rPr lang="ru-RU" sz="2400" dirty="0"/>
              <a:t>)*</a:t>
            </a:r>
            <a:r>
              <a:rPr lang="ru-RU" sz="2400" dirty="0" err="1"/>
              <a:t>e</a:t>
            </a:r>
            <a:r>
              <a:rPr lang="ru-RU" sz="2400" baseline="30000" dirty="0" err="1"/>
              <a:t>F</a:t>
            </a:r>
            <a:r>
              <a:rPr lang="ru-RU" sz="2400" baseline="30000" dirty="0"/>
              <a:t>(x)</a:t>
            </a:r>
            <a:r>
              <a:rPr lang="ru-RU" sz="2400" dirty="0"/>
              <a:t>*</a:t>
            </a:r>
            <a:r>
              <a:rPr lang="ru-RU" sz="2400" dirty="0" err="1"/>
              <a:t>dF</a:t>
            </a:r>
            <a:r>
              <a:rPr lang="ru-RU" sz="2400" dirty="0"/>
              <a:t>/</a:t>
            </a:r>
            <a:r>
              <a:rPr lang="ru-RU" sz="2400" dirty="0" err="1"/>
              <a:t>da</a:t>
            </a:r>
            <a:r>
              <a:rPr lang="ru-RU" sz="2400" dirty="0"/>
              <a:t>=</a:t>
            </a:r>
            <a:endParaRPr lang="en-US" sz="2400" dirty="0"/>
          </a:p>
          <a:p>
            <a:pPr marL="96838" indent="-7938"/>
            <a:r>
              <a:rPr lang="en-US" sz="2400" dirty="0"/>
              <a:t>=</a:t>
            </a:r>
            <a:r>
              <a:rPr lang="ru-RU" sz="2400" dirty="0"/>
              <a:t>1/(1+e</a:t>
            </a:r>
            <a:r>
              <a:rPr lang="ru-RU" sz="2400" baseline="30000" dirty="0"/>
              <a:t>-F(x)</a:t>
            </a:r>
            <a:r>
              <a:rPr lang="ru-RU" sz="2400" dirty="0"/>
              <a:t>)*</a:t>
            </a:r>
            <a:r>
              <a:rPr lang="ru-RU" sz="2400" dirty="0" err="1"/>
              <a:t>dF</a:t>
            </a:r>
            <a:r>
              <a:rPr lang="ru-RU" sz="2400" dirty="0"/>
              <a:t>/</a:t>
            </a:r>
            <a:r>
              <a:rPr lang="ru-RU" sz="2400" dirty="0" err="1"/>
              <a:t>da</a:t>
            </a:r>
            <a:r>
              <a:rPr lang="en-US" sz="2400" dirty="0"/>
              <a:t>  </a:t>
            </a:r>
            <a:r>
              <a:rPr lang="ru-RU" sz="2400" dirty="0"/>
              <a:t>=</a:t>
            </a:r>
            <a:r>
              <a:rPr lang="en-US" sz="2400" dirty="0"/>
              <a:t> </a:t>
            </a:r>
            <a:r>
              <a:rPr lang="ru-RU" sz="2400" dirty="0" err="1"/>
              <a:t>sigmoid</a:t>
            </a:r>
            <a:r>
              <a:rPr lang="ru-RU" sz="2400" dirty="0"/>
              <a:t>(F(x))*</a:t>
            </a:r>
            <a:r>
              <a:rPr lang="ru-RU" sz="2400" dirty="0" err="1"/>
              <a:t>dF</a:t>
            </a:r>
            <a:r>
              <a:rPr lang="ru-RU" sz="2400" dirty="0"/>
              <a:t>/</a:t>
            </a:r>
            <a:r>
              <a:rPr lang="ru-RU" sz="2400" dirty="0" err="1"/>
              <a:t>da</a:t>
            </a:r>
            <a:endParaRPr lang="ru-RU" sz="2400" dirty="0">
              <a:solidFill>
                <a:schemeClr val="dk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3279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>
            <a:spLocks noGrp="1"/>
          </p:cNvSpPr>
          <p:nvPr>
            <p:ph type="title"/>
          </p:nvPr>
        </p:nvSpPr>
        <p:spPr>
          <a:xfrm>
            <a:off x="148229" y="187325"/>
            <a:ext cx="112167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3200"/>
              <a:buFont typeface="Montserrat"/>
              <a:buNone/>
            </a:pPr>
            <a:r>
              <a:rPr lang="ru-RU"/>
              <a:t>Задача 4</a:t>
            </a:r>
            <a:endParaRPr/>
          </a:p>
        </p:txBody>
      </p:sp>
      <p:sp>
        <p:nvSpPr>
          <p:cNvPr id="121" name="Google Shape;121;p27"/>
          <p:cNvSpPr txBox="1"/>
          <p:nvPr/>
        </p:nvSpPr>
        <p:spPr>
          <a:xfrm>
            <a:off x="278100" y="1048050"/>
            <a:ext cx="11016000" cy="22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Найдите гессиан функции </a:t>
            </a:r>
            <a:r>
              <a:rPr lang="ru-RU" sz="2400" dirty="0"/>
              <a:t>f(a, b, x, y)=</a:t>
            </a:r>
            <a:r>
              <a:rPr lang="ru-RU" sz="2400" dirty="0" err="1"/>
              <a:t>cos</a:t>
            </a:r>
            <a:r>
              <a:rPr lang="ru-RU" sz="2400" dirty="0"/>
              <a:t>(</a:t>
            </a:r>
            <a:r>
              <a:rPr lang="ru-RU" sz="2400" dirty="0" err="1"/>
              <a:t>ax</a:t>
            </a:r>
            <a:r>
              <a:rPr lang="ru-RU" sz="2400" dirty="0"/>
              <a:t>)+by</a:t>
            </a:r>
            <a:r>
              <a:rPr lang="ru-RU" sz="2400" baseline="30000" dirty="0"/>
              <a:t>2</a:t>
            </a:r>
            <a:r>
              <a:rPr lang="ru-RU" sz="2400" dirty="0"/>
              <a:t>-2yb</a:t>
            </a:r>
            <a:r>
              <a:rPr lang="ru-RU" sz="2400" baseline="30000" dirty="0"/>
              <a:t>2</a:t>
            </a:r>
            <a:r>
              <a:rPr lang="ru-RU" sz="2400" dirty="0"/>
              <a:t>-5 </a:t>
            </a:r>
            <a:r>
              <a:rPr lang="ru-RU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 параметрам </a:t>
            </a:r>
            <a:r>
              <a:rPr lang="en-US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a, b.</a:t>
            </a:r>
            <a:endParaRPr sz="2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 4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148230" y="987424"/>
            <a:ext cx="11708410" cy="5537919"/>
          </a:xfrm>
        </p:spPr>
        <p:txBody>
          <a:bodyPr/>
          <a:lstStyle/>
          <a:p>
            <a:pPr lvl="0"/>
            <a:r>
              <a:rPr lang="ru-RU" sz="2400" dirty="0">
                <a:solidFill>
                  <a:schemeClr val="dk1"/>
                </a:solidFill>
              </a:rPr>
              <a:t>Найдите гессиан функции </a:t>
            </a:r>
            <a:r>
              <a:rPr lang="ru-RU" sz="2400" dirty="0"/>
              <a:t>f(a, b, x, y)=</a:t>
            </a:r>
            <a:r>
              <a:rPr lang="ru-RU" sz="2400" dirty="0" err="1"/>
              <a:t>cos</a:t>
            </a:r>
            <a:r>
              <a:rPr lang="ru-RU" sz="2400" dirty="0"/>
              <a:t>(</a:t>
            </a:r>
            <a:r>
              <a:rPr lang="ru-RU" sz="2400" dirty="0" err="1"/>
              <a:t>ax</a:t>
            </a:r>
            <a:r>
              <a:rPr lang="ru-RU" sz="2400" dirty="0"/>
              <a:t>)+by</a:t>
            </a:r>
            <a:r>
              <a:rPr lang="ru-RU" sz="2400" baseline="30000" dirty="0"/>
              <a:t>2</a:t>
            </a:r>
            <a:r>
              <a:rPr lang="ru-RU" sz="2400" dirty="0"/>
              <a:t>-2yb</a:t>
            </a:r>
            <a:r>
              <a:rPr lang="ru-RU" sz="2400" baseline="30000" dirty="0"/>
              <a:t>2</a:t>
            </a:r>
            <a:r>
              <a:rPr lang="ru-RU" sz="2400" dirty="0"/>
              <a:t>-5 </a:t>
            </a:r>
            <a:endParaRPr lang="en-US" sz="2400" dirty="0"/>
          </a:p>
          <a:p>
            <a:pPr lvl="0"/>
            <a:r>
              <a:rPr lang="ru-RU" sz="2400" dirty="0">
                <a:solidFill>
                  <a:schemeClr val="dk1"/>
                </a:solidFill>
              </a:rPr>
              <a:t>по параметрам </a:t>
            </a:r>
            <a:r>
              <a:rPr lang="en-US" sz="2400" dirty="0">
                <a:solidFill>
                  <a:schemeClr val="dk1"/>
                </a:solidFill>
              </a:rPr>
              <a:t>a, b.</a:t>
            </a:r>
          </a:p>
          <a:p>
            <a:endParaRPr lang="en-US" sz="2400" dirty="0"/>
          </a:p>
          <a:p>
            <a:r>
              <a:rPr lang="ru-RU" sz="2400" dirty="0"/>
              <a:t>Ответ. Градиент функции равен (-x*</a:t>
            </a:r>
            <a:r>
              <a:rPr lang="ru-RU" sz="2400" dirty="0" err="1"/>
              <a:t>sin</a:t>
            </a:r>
            <a:r>
              <a:rPr lang="ru-RU" sz="2400" dirty="0"/>
              <a:t>(</a:t>
            </a:r>
            <a:r>
              <a:rPr lang="ru-RU" sz="2400" dirty="0" err="1"/>
              <a:t>ax</a:t>
            </a:r>
            <a:r>
              <a:rPr lang="ru-RU" sz="2400" dirty="0"/>
              <a:t>), -4yb+y</a:t>
            </a:r>
            <a:r>
              <a:rPr lang="ru-RU" sz="2400" baseline="30000" dirty="0"/>
              <a:t>2</a:t>
            </a:r>
            <a:r>
              <a:rPr lang="ru-RU" sz="2400" dirty="0"/>
              <a:t>)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Гессиан:</a:t>
            </a:r>
          </a:p>
          <a:p>
            <a:r>
              <a:rPr lang="ru-RU" sz="2400" dirty="0"/>
              <a:t>-x</a:t>
            </a:r>
            <a:r>
              <a:rPr lang="ru-RU" sz="2400" baseline="30000" dirty="0"/>
              <a:t>2</a:t>
            </a:r>
            <a:r>
              <a:rPr lang="ru-RU" sz="2400" dirty="0"/>
              <a:t>cos(</a:t>
            </a:r>
            <a:r>
              <a:rPr lang="ru-RU" sz="2400" dirty="0" err="1"/>
              <a:t>ax</a:t>
            </a:r>
            <a:r>
              <a:rPr lang="ru-RU" sz="2400" dirty="0"/>
              <a:t>)</a:t>
            </a:r>
            <a:r>
              <a:rPr lang="en-US" sz="2400" dirty="0"/>
              <a:t>		0</a:t>
            </a:r>
          </a:p>
          <a:p>
            <a:r>
              <a:rPr lang="en-US" sz="2400" dirty="0"/>
              <a:t>0				-4y</a:t>
            </a:r>
          </a:p>
        </p:txBody>
      </p:sp>
    </p:spTree>
    <p:extLst>
      <p:ext uri="{BB962C8B-B14F-4D97-AF65-F5344CB8AC3E}">
        <p14:creationId xmlns:p14="http://schemas.microsoft.com/office/powerpoint/2010/main" val="3139665430"/>
      </p:ext>
    </p:extLst>
  </p:cSld>
  <p:clrMapOvr>
    <a:masterClrMapping/>
  </p:clrMapOvr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925</Words>
  <Application>Microsoft Office PowerPoint</Application>
  <PresentationFormat>Широкоэкранный</PresentationFormat>
  <Paragraphs>73</Paragraphs>
  <Slides>13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Специальное оформление</vt:lpstr>
      <vt:lpstr>Тема Office</vt:lpstr>
      <vt:lpstr>Семинар “Разбор задач” Раздел ML-6. Кластеризация</vt:lpstr>
      <vt:lpstr>Задача 1</vt:lpstr>
      <vt:lpstr>Решение задачи 1</vt:lpstr>
      <vt:lpstr>Задача 2</vt:lpstr>
      <vt:lpstr>Решение задачи 2</vt:lpstr>
      <vt:lpstr>Задача 3</vt:lpstr>
      <vt:lpstr>Решение задачи 3</vt:lpstr>
      <vt:lpstr>Задача 4</vt:lpstr>
      <vt:lpstr>Решение задачи 4</vt:lpstr>
      <vt:lpstr>Задача 5</vt:lpstr>
      <vt:lpstr>Решение задачи 5</vt:lpstr>
      <vt:lpstr>Задача 6</vt:lpstr>
      <vt:lpstr>Решение задачи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“Разбор задач”</dc:title>
  <dc:creator>Serg</dc:creator>
  <cp:lastModifiedBy>УИТ</cp:lastModifiedBy>
  <cp:revision>33</cp:revision>
  <dcterms:modified xsi:type="dcterms:W3CDTF">2020-12-09T16:43:08Z</dcterms:modified>
</cp:coreProperties>
</file>