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Montserrat Black"/>
      <p:bold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genYgAgPmpH9UFA5Fk9c+9nX7o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MontserratBlack-boldItalic.fntdata"/><Relationship Id="rId43" Type="http://schemas.openxmlformats.org/officeDocument/2006/relationships/font" Target="fonts/MontserratBlack-bold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p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1" showMasterSp="0">
  <p:cSld name="3_01 - BLANK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38"/>
          <p:cNvPicPr preferRelativeResize="0"/>
          <p:nvPr/>
        </p:nvPicPr>
        <p:blipFill rotWithShape="1">
          <a:blip r:embed="rId2">
            <a:alphaModFix/>
          </a:blip>
          <a:srcRect b="0" l="30938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81495"/>
            <a:ext cx="1690374" cy="3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8"/>
          <p:cNvSpPr txBox="1"/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" name="Google Shape;10;p38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8"/>
          <p:cNvSpPr txBox="1"/>
          <p:nvPr>
            <p:ph idx="1" type="subTitle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2" type="body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2">
  <p:cSld name="CUSTOM_5_1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7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" name="Google Shape;57;p47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1">
  <p:cSld name="CUSTOM_4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8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8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" name="Google Shape;62;p48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2">
  <p:cSld name="CUSTOM_4_1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9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9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49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1">
  <p:cSld name="CUSTOM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50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50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50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73" name="Google Shape;73;p50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50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50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2">
  <p:cSld name="CUSTOM_3_1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1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51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51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Google Shape;80;p51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81" name="Google Shape;81;p51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51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51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2">
  <p:cSld name="CUSTOM_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2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2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52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52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1">
  <p:cSld name="CUSTOM_6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3"/>
          <p:cNvPicPr preferRelativeResize="0"/>
          <p:nvPr/>
        </p:nvPicPr>
        <p:blipFill rotWithShape="1">
          <a:blip r:embed="rId2">
            <a:alphaModFix/>
          </a:blip>
          <a:srcRect b="0" l="30938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3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2">
  <p:cSld name="CUSTOM_6_2_3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4" name="Google Shape;94;p54"/>
          <p:cNvPicPr preferRelativeResize="0"/>
          <p:nvPr/>
        </p:nvPicPr>
        <p:blipFill rotWithShape="1">
          <a:blip r:embed="rId2">
            <a:alphaModFix/>
          </a:blip>
          <a:srcRect b="0" l="30938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">
  <p:cSld name="CUSTOM_6_2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5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7" name="Google Shape;97;p55"/>
          <p:cNvPicPr preferRelativeResize="0"/>
          <p:nvPr/>
        </p:nvPicPr>
        <p:blipFill rotWithShape="1">
          <a:blip r:embed="rId2">
            <a:alphaModFix/>
          </a:blip>
          <a:srcRect b="0" l="30938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5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2">
  <p:cSld name="CUSTOM_6_2_2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56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2" name="Google Shape;102;p56"/>
          <p:cNvPicPr preferRelativeResize="0"/>
          <p:nvPr/>
        </p:nvPicPr>
        <p:blipFill rotWithShape="1">
          <a:blip r:embed="rId2">
            <a:alphaModFix/>
          </a:blip>
          <a:srcRect b="0" l="30938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">
  <p:cSld name="CUSTOM_6_2_2_1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7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5" name="Google Shape;105;p57"/>
          <p:cNvPicPr preferRelativeResize="0"/>
          <p:nvPr/>
        </p:nvPicPr>
        <p:blipFill rotWithShape="1">
          <a:blip r:embed="rId2">
            <a:alphaModFix/>
          </a:blip>
          <a:srcRect b="0" l="30938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7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 1">
  <p:cSld name="CUSTOM_6_2_2_1_1"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8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58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0" name="Google Shape;110;p58"/>
          <p:cNvPicPr preferRelativeResize="0"/>
          <p:nvPr/>
        </p:nvPicPr>
        <p:blipFill rotWithShape="1">
          <a:blip r:embed="rId2">
            <a:alphaModFix/>
          </a:blip>
          <a:srcRect b="0" l="30938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1">
  <p:cSld name="CUSTOM_6_2_1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9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3" name="Google Shape;113;p59"/>
          <p:cNvPicPr preferRelativeResize="0"/>
          <p:nvPr/>
        </p:nvPicPr>
        <p:blipFill rotWithShape="1">
          <a:blip r:embed="rId2">
            <a:alphaModFix/>
          </a:blip>
          <a:srcRect b="0" l="30938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2">
  <p:cSld name="CUSTOM_6_1"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0"/>
          <p:cNvPicPr preferRelativeResize="0"/>
          <p:nvPr/>
        </p:nvPicPr>
        <p:blipFill rotWithShape="1">
          <a:blip r:embed="rId2">
            <a:alphaModFix/>
          </a:blip>
          <a:srcRect b="0" l="30938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0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для инструкций в шаблоне">
  <p:cSld name="3_DEFAULT - Title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">
          <p15:clr>
            <a:srgbClr val="FA7B17"/>
          </p15:clr>
        </p15:guide>
        <p15:guide id="2" orient="horz" pos="3024">
          <p15:clr>
            <a:srgbClr val="FA7B17"/>
          </p15:clr>
        </p15:guide>
        <p15:guide id="3" pos="360">
          <p15:clr>
            <a:srgbClr val="FA7B17"/>
          </p15:clr>
        </p15:guide>
        <p15:guide id="4" pos="5400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4" name="Google Shape;124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8" name="Google Shape;12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 2" showMasterSp="0">
  <p:cSld name="3_01 - BLANK_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0"/>
          <p:cNvPicPr preferRelativeResize="0"/>
          <p:nvPr/>
        </p:nvPicPr>
        <p:blipFill rotWithShape="1">
          <a:blip r:embed="rId2">
            <a:alphaModFix/>
          </a:blip>
          <a:srcRect b="0" l="30938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0"/>
          <p:cNvSpPr txBox="1"/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" name="Google Shape;17;p40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40"/>
          <p:cNvSpPr txBox="1"/>
          <p:nvPr>
            <p:ph idx="1" type="subTitle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0"/>
          <p:cNvSpPr txBox="1"/>
          <p:nvPr>
            <p:ph idx="2" type="body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  <p15:guide id="8" pos="1425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4" name="Google Shape;14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7" name="Google Shape;14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6" name="Google Shape;15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1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1">
  <p:cSld name="CUSTOM_7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2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2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2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3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3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1">
  <p:cSld name="CUSTOM_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4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44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1">
  <p:cSld name="CUSTOM_5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5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45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44" name="Google Shape;44;p45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45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45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2">
  <p:cSld name="CUSTOM_5_2_1"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6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Google Shape;50;p46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51" name="Google Shape;51;p46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46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6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forms.gle/y8xaFwJqtbFSjUeG8" TargetMode="External"/><Relationship Id="rId4" Type="http://schemas.openxmlformats.org/officeDocument/2006/relationships/image" Target="../media/image4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esokolov/ml-course-hse/blob/master/2020-fall/lecture-notes/lecture11-unsupervised.pdf" TargetMode="External"/><Relationship Id="rId4" Type="http://schemas.openxmlformats.org/officeDocument/2006/relationships/hyperlink" Target="https://habr.com/ru/post/101338/" TargetMode="External"/><Relationship Id="rId9" Type="http://schemas.openxmlformats.org/officeDocument/2006/relationships/hyperlink" Target="https://codernet.ru/books/python/vvedenie_v_mashinnoe_obuchenie_s_pomoshhyu_python/" TargetMode="External"/><Relationship Id="rId5" Type="http://schemas.openxmlformats.org/officeDocument/2006/relationships/hyperlink" Target="https://habr.com/ru/post/67078/" TargetMode="External"/><Relationship Id="rId6" Type="http://schemas.openxmlformats.org/officeDocument/2006/relationships/hyperlink" Target="https://www.geeksforgeeks.org/ml-k-means-algorithm/" TargetMode="External"/><Relationship Id="rId7" Type="http://schemas.openxmlformats.org/officeDocument/2006/relationships/hyperlink" Target="https://habr.com/ru/company/ods/blog/325654/" TargetMode="External"/><Relationship Id="rId8" Type="http://schemas.openxmlformats.org/officeDocument/2006/relationships/hyperlink" Target="https://www.kaggle.com/infanity/simple-agglomerative-clustering-of-stock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32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/>
        </p:nvSpPr>
        <p:spPr>
          <a:xfrm>
            <a:off x="572000" y="3903675"/>
            <a:ext cx="4355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Владимир Ляшенко</a:t>
            </a:r>
            <a:endParaRPr b="1" i="0" sz="1200" u="none" cap="none" strike="noStrike">
              <a:solidFill>
                <a:srgbClr val="3CB2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Эксперт по Machine Learning, Deep Learning, DS в Prod</a:t>
            </a:r>
            <a:endParaRPr b="0" i="0" sz="9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900"/>
              <a:buFont typeface="Arial"/>
              <a:buNone/>
            </a:pPr>
            <a:br>
              <a:rPr b="0" i="0" lang="ru" sz="9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9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281495"/>
            <a:ext cx="1690374" cy="3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 txBox="1"/>
          <p:nvPr/>
        </p:nvSpPr>
        <p:spPr>
          <a:xfrm>
            <a:off x="571500" y="2199975"/>
            <a:ext cx="4166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Вебинар: Кластеризация</a:t>
            </a:r>
            <a:endParaRPr b="0" i="0" sz="3000" u="none" cap="none" strike="noStrike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71" name="Google Shape;171;p1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Оценка качества кластеризации</a:t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/>
        </p:nvSpPr>
        <p:spPr>
          <a:xfrm>
            <a:off x="571500" y="1716000"/>
            <a:ext cx="26232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Методы: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Внутренние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основаны на некоторых свойствах выборки и/или кластеров, (для оценки качества используются только та информация, которую мы можем напрямую получить из данных)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Внешние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“хакаем” задачу  Обучения без учителя и используем дополнительные данные (например, информацию об истинных кластерах) 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Методы оценки качества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/>
        </p:nvSpPr>
        <p:spPr>
          <a:xfrm>
            <a:off x="571500" y="1716000"/>
            <a:ext cx="80958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Внешние методы: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1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Однородность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(Homogeneity score) - дает лучшее значение (1.0), если в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каждом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кластере содержатся элементы </a:t>
            </a:r>
            <a:r>
              <a:rPr b="1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только одного класса</a:t>
            </a:r>
            <a:endParaRPr b="1" i="0" sz="11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Полнота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(Completeness score) - дает лучшее значение (1.0), если </a:t>
            </a:r>
            <a:r>
              <a:rPr b="1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все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исходные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наблюдения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ru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принадлежавшие</a:t>
            </a:r>
            <a:r>
              <a:rPr b="1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к одному и тому же классу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попали в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один кластер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V-мера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(V-measure score) - объединяет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однородность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полноту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давая единую метрику оценки качества (лучшее возможное значение - 1.0)</a:t>
            </a:r>
            <a:endParaRPr b="1" i="0" sz="11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другие</a:t>
            </a:r>
            <a:r>
              <a:rPr b="0" i="0" lang="ru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!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Внешние методы оценки качества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/>
        </p:nvSpPr>
        <p:spPr>
          <a:xfrm>
            <a:off x="571500" y="1716000"/>
            <a:ext cx="45810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Внутренние методы: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Среднее внутрикластерное расстояние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минимизируем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Среднее межкластерное расстояние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максимизируем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Отношение между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2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минимизируем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Среднее расстояние до центра кластера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минимизируем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Сумма межкластерных расстояний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максимизируем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Отношение между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4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5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минимизируем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Коэффициент силуэта</a:t>
            </a:r>
            <a:endParaRPr b="0" i="0" sz="11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Внутренние методы оценки качества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4" name="Google Shape;2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3800" y="1229150"/>
            <a:ext cx="3686699" cy="33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/>
        </p:nvSpPr>
        <p:spPr>
          <a:xfrm>
            <a:off x="571500" y="1716000"/>
            <a:ext cx="30147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Коэффициент силуэта: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Число использующееся </a:t>
            </a: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для проверки наличия кластерной структуры</a:t>
            </a:r>
            <a:endParaRPr b="0" i="0" sz="11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Распределено от -1 до 1</a:t>
            </a:r>
            <a:endParaRPr b="0" i="0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Показывает насколько близко объект расположен к своему кластеру по сравнению с другими кластерами</a:t>
            </a:r>
            <a:endParaRPr b="0" i="0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Если у большого числа наблюдений данный коэффициент высокий - </a:t>
            </a:r>
            <a:r>
              <a:rPr b="1" i="0" lang="ru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 считается достаточно качественной</a:t>
            </a:r>
            <a:endParaRPr b="1" i="0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Коэффициент силуэта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900" y="1776575"/>
            <a:ext cx="3686700" cy="159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4900" y="3606625"/>
            <a:ext cx="4685699" cy="5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K-means</a:t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15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/>
        </p:nvSpPr>
        <p:spPr>
          <a:xfrm>
            <a:off x="571500" y="1687725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K-Means: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Один из наиболее простых алгоритмов кластеризации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Минимизирует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внутрикластерное расстояние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Имеет несколько вариаций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Mini-Batch K-Means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K-Means++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Что такое K-Means?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800" y="2019300"/>
            <a:ext cx="32004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/>
        </p:nvSpPr>
        <p:spPr>
          <a:xfrm>
            <a:off x="571500" y="1367375"/>
            <a:ext cx="82740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Представим, что у нас есть изначальный датасет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мы хотим использовать в качестве обучающей выборки. Алгоритм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предполагает, что мы как Data Scientists уже ознакомились с датасетом и имеем представление о том, на сколько кластеров нужно разбить наш датасет. Мы самостоятельно выбираем гиперпараметр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кол-во кластеров, на которые нужно разбить нашу выборку и указываем его при инициализации модели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Далее мы случайным образом фиксируем центры наших будущих кластеров (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центроиды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 в пространстве нашей выборки. Центроидов будет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штук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Для каждого наблюдения из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мы рассчитываем Евклидово расстояние до каждого центроида, разбивая таким образом наши наблюдения на кластеры. Наблюдение попадет в тот кластер, чей центроид к нему ближе всего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Перемещаем центроид в центр кластера, к которому он относится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Повторяем шаги 3 и 4 до тех пор, пока центроиды “не сойдутся” (пока центроиды перемещаются в пространстве, а не колеблются вокруг одной точки)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17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Классический алгоритм K-Means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Визуализация алгоритма K-Means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3" name="Google Shape;3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950" y="1276950"/>
            <a:ext cx="6572374" cy="38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/>
        </p:nvSpPr>
        <p:spPr>
          <a:xfrm>
            <a:off x="571500" y="5484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Преимущества и недостатки K-Means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571500" y="1500875"/>
            <a:ext cx="42669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Прост в использовании и понимании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Нужно знать (предполагать), сколько кластеров есть в данных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результат работы алгоритма </a:t>
            </a: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очень зависит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от изначального выбора центроидов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Зачастую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 добирается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до глобального минимума, застревая в локальном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Очень долго работает на больших датасетах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результат сильно зависит от формы кластеров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750" y="1500875"/>
            <a:ext cx="2456400" cy="24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/>
        </p:nvSpPr>
        <p:spPr>
          <a:xfrm>
            <a:off x="571500" y="1563150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Опыт работы</a:t>
            </a:r>
            <a:endParaRPr b="1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NeuroData Lab LLC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Junior Data Scientist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SkillFactory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Эксперт по ML и DL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Neptune.ai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Data Scientist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cnvrg.io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Contributing Writer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Немного об авторе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9500" y="150495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/>
        </p:nvSpPr>
        <p:spPr>
          <a:xfrm>
            <a:off x="571500" y="5484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Вариации K-Means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571500" y="1500875"/>
            <a:ext cx="49902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Mini-Batch K-Means: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Способ использования классического алгоритма K-Means на большом датасете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Во время расчета Евклидового расстояния между центроидами и наблюдениями предлагается использовать лишь часть изначального датасета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Mini-Batch K-Means дает результаты сопоставимые с классическим K-Means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K-Means++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Предлагает способ изначальной инициализации центроидов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5755500" y="2488950"/>
            <a:ext cx="33885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Когда использовать K-Means?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 не используется 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 случае, когда кластеры хорошо разделимы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9025" y="3503725"/>
            <a:ext cx="2341450" cy="13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EM-алгоритм</a:t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21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/>
        </p:nvSpPr>
        <p:spPr>
          <a:xfrm>
            <a:off x="571500" y="1687725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EM-алгоритм: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xpectation </a:t>
            </a:r>
            <a:r>
              <a:rPr b="0" i="0" lang="ru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aximization алгоритм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Похож на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K-Means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но более математический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Работает с “распределением” кластеров и с вероятностями принадлежности наблюдения к определенному кластеру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Что такое EM-алгоритм?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/>
        </p:nvSpPr>
        <p:spPr>
          <a:xfrm>
            <a:off x="571500" y="1367375"/>
            <a:ext cx="82740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Представим, что у нас есть изначальный датасет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мы хотим использовать в качестве обучающей выборки. Как и в случае с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перед началом работы алгоритма нам нужно выбрать количество кластеров (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), на которые будет разбита наша выборка. Этот гиперпараметр мы должны указать при инициализации модели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Далее мы случайным образом задаем параметры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распределений (кластеров). 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Основное допущение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EM-алгоритма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заключается в том, что мы предполагаем, что наши распределения - нормальные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Для каждого наблюдения из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мы рассчитываем вероятность принадлежности к каждому распределению (кластеру). Это шаг называется </a:t>
            </a: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E-шагом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(expectation)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мы вычисляем ожидаемый кластер для каждого наблюдения. Наблюдение относится к тому распределению, вероятность принадлежности к которому наибольшая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Обновляем параметры распределения так, чтобы вероятность принадлежности наблюдений к этому распределению была максимальной. Этот шаг называется </a:t>
            </a: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M-шагом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(maximization)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Повторяем шаги 3 и 4 фиксированное количество раз или пока распределения не “сойдутся”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EM-алгоритм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/>
        </p:nvSpPr>
        <p:spPr>
          <a:xfrm>
            <a:off x="571500" y="548450"/>
            <a:ext cx="3726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Преимущества и недостатки EM-алгоритма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571500" y="1331800"/>
            <a:ext cx="42669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Очень сильная математическая основа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Быстрая работа на больших наборах данных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Устойчивость к “аномалиям” в данных (шумы, пропуски, сильные выбросы)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Нужно знать (предполагать), сколько кластеров есть в данных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результат работы алгоритма </a:t>
            </a: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очень зависит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от изначальной инициализации (которая случайная)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Зачастую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 добирается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до глобального минимума, застревая в локальном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Итоговый результат сильно зависит от формы кластеров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Предположение о нормальности распределений может быть неверно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5497450" y="2502400"/>
            <a:ext cx="3388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Когда использовать EM-алгоритм?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 случае, когда кластеры хорошо разделимы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0975" y="3494825"/>
            <a:ext cx="2341450" cy="13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Агломеративная кластеризация</a:t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/>
        </p:nvSpPr>
        <p:spPr>
          <a:xfrm>
            <a:off x="571500" y="1687725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Агломеративная кластеризация: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1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Иерархическая</a:t>
            </a:r>
            <a:r>
              <a:rPr b="0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кластеризация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○"/>
            </a:pPr>
            <a:r>
              <a:rPr b="0" i="0" lang="ru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Агломеративная</a:t>
            </a:r>
            <a:r>
              <a:rPr b="0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кластеризация - объединяем наблюдения в кластеры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○"/>
            </a:pPr>
            <a:r>
              <a:rPr b="1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Дивизионная</a:t>
            </a:r>
            <a:r>
              <a:rPr b="0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кластеризация - разбиваем единый большой кластер на более маленькие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Принципиально другой подход к работе над задачей кластеризации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Что такое Агломеративная кластеризация?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/>
        </p:nvSpPr>
        <p:spPr>
          <a:xfrm>
            <a:off x="571500" y="1367375"/>
            <a:ext cx="82740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Представим, что у нас есть изначальный датасет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мы хотим использовать в качестве обучающей выборки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Каждому наблюдению из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присваиваем свой кластер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Каким-то способом (их множество) рассчитываем расстояния между центрами кластеров и объединяем два ближайших кластера. Наиболее эффективным способом расчета расстояния между кластерами считается формула расстояния Уорда. При первом прогоне мы будем попарно объединять ближайшие друг к другу наблюдения (сами наблюдения будут являться центром кластера)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Пересчитываем центр каждого кластера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Повторяем шаги 3 - 4, пока не останется один кластер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571500" y="592950"/>
            <a:ext cx="5266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Алгоритм Агломеративной кластеризации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Визуализация алгоритма Агломеративной кластеризации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0" name="Google Shape;3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962" y="1828225"/>
            <a:ext cx="6782074" cy="32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/>
        </p:nvSpPr>
        <p:spPr>
          <a:xfrm>
            <a:off x="571500" y="548450"/>
            <a:ext cx="3726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Преимущества и недостатки Агломеративной кластеризации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29"/>
          <p:cNvSpPr txBox="1"/>
          <p:nvPr/>
        </p:nvSpPr>
        <p:spPr>
          <a:xfrm>
            <a:off x="571500" y="1847950"/>
            <a:ext cx="42669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Легко визуализировать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Легко интерпретировать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Классно справляется в случаях со сложной формой кластеров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На больших объемах данных может работать </a:t>
            </a: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очень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долго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5497450" y="2502400"/>
            <a:ext cx="3388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Когда использовать Агломеративную кластеризацию?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Множество кластеров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Сложная форма кластеров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/>
        </p:nvSpPr>
        <p:spPr>
          <a:xfrm>
            <a:off x="571500" y="1563150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План (~90 минут)</a:t>
            </a:r>
            <a:endParaRPr b="1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Разбор и углубление теории модуля ML-4 (ML-7) (40 - 50 минут)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Постановка задачи кластеризации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Оценка качества кластеризации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K-means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EM-алгоритм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Агломеративная кластеризация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○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DBSCAN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Практическая работа (30 - 35 минут)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Q&amp;A сессия по теме вебинара (10 - 20 минут)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Структура вебинара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DBSCAN</a:t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/>
        </p:nvSpPr>
        <p:spPr>
          <a:xfrm>
            <a:off x="571500" y="1276950"/>
            <a:ext cx="40005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DBSCAN: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1" i="0" lang="ru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ense-</a:t>
            </a:r>
            <a:r>
              <a:rPr b="1" i="0" lang="ru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ased </a:t>
            </a:r>
            <a:r>
              <a:rPr b="1" i="0" lang="ru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b="1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patial </a:t>
            </a:r>
            <a:r>
              <a:rPr b="1" i="0" lang="ru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lustering of </a:t>
            </a:r>
            <a:r>
              <a:rPr b="1" i="0" lang="ru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pplications with </a:t>
            </a:r>
            <a:r>
              <a:rPr b="1" i="0" lang="ru" sz="12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oise </a:t>
            </a:r>
            <a:r>
              <a:rPr b="0" i="0" lang="ru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основанная на плотности пространственная кластеризация для приложений с шумами</a:t>
            </a:r>
            <a:endParaRPr b="0" i="0" sz="1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Предлагает новую концепцию: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Основные точки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точки, лежащие в окрестности других основных точек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Граничные точки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лежат в окрестности основной точки, но  имеющие мало точек (меньше порога) в своей собственной окрестности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Шумовые точки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точки, в окрестности которых нет ни одной точки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571500" y="5929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Что такое DBSCAN?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500" y="1276950"/>
            <a:ext cx="4267201" cy="297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/>
        </p:nvSpPr>
        <p:spPr>
          <a:xfrm>
            <a:off x="571500" y="1367375"/>
            <a:ext cx="82740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AutoNum type="arabicPeriod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Представим, что у нас есть изначальный датасет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, который мы хотим использовать в качестве обучающей выборки. Для того, чтобы запустить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DBSCAN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нам нужно задать два гиперпараметра - расстояние e, которое будет использоваться для получения окрестности наблюдения, и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некое количество точек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AutoNum type="arabicPeriod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Случайным образом выбираем точку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из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и выделяем ее окрестность с помощью расстояния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(выбираем из точек, в которых мы не были - при первом прогоне выбирается любая точка)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AutoNum type="arabicPeriod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Если в окрестности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 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&gt;=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точек, </a:t>
            </a: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 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становится первой точкой нового кластера, в противном случае она помечается как выброс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AutoNum type="alphaLcPeriod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Точки из окрестности А помечаем как часть кластера, изучаем окрестность каждой из них, отмечая, что мы в ней были. Если в их окрестности точек меньше чем N, помечаем точку как граничную.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AutoNum type="arabicPeriod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Повторяем пункт 3 пока не обойдем все точки кластера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200"/>
              <a:buFont typeface="Montserrat"/>
              <a:buAutoNum type="arabicPeriod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Повторяем пункт 2 - 3 пока все точки не окажутся просмотренными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571500" y="592950"/>
            <a:ext cx="3637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Алгоритм DBSCAN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/>
        </p:nvSpPr>
        <p:spPr>
          <a:xfrm>
            <a:off x="571500" y="548450"/>
            <a:ext cx="3726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Преимущества и недостатки DBSCAN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571500" y="1331800"/>
            <a:ext cx="42669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 нужно задавать число кластеров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Определяет кластеры практически любой формы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Помечает выбросы (шум) в отдельный кластер (-1)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Устойчив к выбросам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 напрямую зависит от гиперпараметров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Плохо работает, если в исходных данных кластеры имеют разную плотность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5497450" y="2502400"/>
            <a:ext cx="33885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Когда использовать DBSCAN?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Когда угодно, но перед использованием обязательно нужно грамотно настроить гиперпараметры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Практическая часть</a:t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7" name="Google Shape;427;p34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/>
        </p:nvSpPr>
        <p:spPr>
          <a:xfrm>
            <a:off x="571500" y="5484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 за внимание!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33" name="Google Shape;433;p35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571500" y="2005200"/>
            <a:ext cx="42669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Оставьте, пожалуйста, отзыв</a:t>
            </a:r>
            <a:endParaRPr b="1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Ссылка: </a:t>
            </a:r>
            <a:r>
              <a:rPr b="0" i="0" lang="ru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https://forms.gle/y8xaFwJqtbFSjUeG8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Полезная информация для заполнения анкеты:)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Ведущий вебинара: 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Владимир Ляшенко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Тема вебинара: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Кластеризация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Спасибо</a:t>
            </a: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b="0" i="0" sz="2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5" name="Google Shape;43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3250" y="186690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/>
        </p:nvSpPr>
        <p:spPr>
          <a:xfrm>
            <a:off x="571500" y="548450"/>
            <a:ext cx="2916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Дополнительная литература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571500" y="1500875"/>
            <a:ext cx="84060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Статьи и книги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https://github.com/esokolov/ml-course-hse/blob/master/2020-fall/lecture-notes/lecture11-unsupervised.pdf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https://habr.com/ru/post/101338/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https://habr.com/ru/post/67078/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https://www.geeksforgeeks.org/ml-k-means-algorithm/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про K-means++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https://habr.com/ru/company/ods/blog/325654/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про Агломеративную кластеризацию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https://www.kaggle.com/infanity/simple-agglomerative-clustering-of-stocks</a:t>
            </a:r>
            <a:r>
              <a:rPr b="0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использование Агломеративной кластеризации в Python через гиперпараметр n_clusters</a:t>
            </a:r>
            <a:endParaRPr b="0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200"/>
              <a:buFont typeface="Montserrat"/>
              <a:buChar char="●"/>
            </a:pP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Андреас Мюллер, Сара Гвидо - Введение в машинное обучение с помощью Python (стр 185-225)  (</a:t>
            </a:r>
            <a:r>
              <a:rPr b="0" i="0" lang="ru" sz="12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ссылка на учебник</a:t>
            </a:r>
            <a:r>
              <a:rPr b="0" i="0" lang="ru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b="0" i="0" sz="7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/>
        </p:nvSpPr>
        <p:spPr>
          <a:xfrm>
            <a:off x="571500" y="1936175"/>
            <a:ext cx="26232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Методы:</a:t>
            </a:r>
            <a:endParaRPr b="1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с учителем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(Supervised Learning)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без учителя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(Unsupervised Learning)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Mетоды машинного обучения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/>
        </p:nvSpPr>
        <p:spPr>
          <a:xfrm>
            <a:off x="571500" y="1936175"/>
            <a:ext cx="26232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Методы:</a:t>
            </a:r>
            <a:endParaRPr b="1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с учителем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(Supervised Learning) - методы, восстанавливающие зависимость по выборке с заранее известными ответами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без учителя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(Unsupervised Learning) - целевая переменная отсутствует, необходимо “восстановить” некую скрытую структуру в данных (сделать о данных какой-то вывод)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Mетоды машинного обучения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8200" y="535050"/>
            <a:ext cx="5644500" cy="440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/>
        </p:nvSpPr>
        <p:spPr>
          <a:xfrm>
            <a:off x="571500" y="822439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Задача кластеризации</a:t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/>
        </p:nvSpPr>
        <p:spPr>
          <a:xfrm>
            <a:off x="571500" y="1716000"/>
            <a:ext cx="26232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" sz="12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Задача кластеризации:</a:t>
            </a:r>
            <a:endParaRPr b="1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без учителя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Пусть дана выборка объектов (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наши данные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Кластер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- область, в которой объединены несколько однородных элементов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301752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Необходимо выявить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K кластеров -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таких областей, что объекты внутри одного кластера похожи друг на друга (они однородны), а объекты из разных кластеров друг на друга не похожи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Постановка задачи кластеризации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100" y="891000"/>
            <a:ext cx="5644501" cy="403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571500" y="1716000"/>
            <a:ext cx="26232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 постановке задачи очень много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неоднозначности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условностей.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Условности возникают из-за того,  что мы имеем дело с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Обучением без учителя.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Условия задачи кластеризации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5226650" y="1716000"/>
            <a:ext cx="33885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Условности и неоднозначности: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Множество критериев (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метрик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 качества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Метрика качества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не всегда выбирается объективно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Существует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множество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методов (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алгоритмов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) кластеризации, которые работают принципиально по разному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Зачастую заранее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неизвестно количество кластеров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/>
          <p:nvPr/>
        </p:nvSpPr>
        <p:spPr>
          <a:xfrm>
            <a:off x="571500" y="1716000"/>
            <a:ext cx="26232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От чего зависит задача: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Форма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кластеров и их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расположение 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относительно друг друга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Размер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кластеров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Вид кластеризации: </a:t>
            </a: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жесткая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предсказываем кластер, или </a:t>
            </a:r>
            <a:r>
              <a:rPr b="0" i="0" lang="ru" sz="11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мягкая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- предсказываем вероятности принадлежности к кластерам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Наша цель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571500" y="592950"/>
            <a:ext cx="21336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Условия задачи кластеризации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5172950" y="2196550"/>
            <a:ext cx="33885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Зачем нужна задача кластеризации:</a:t>
            </a:r>
            <a:endParaRPr b="1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Используем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как часть предобработки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(например, ищем insights)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Используем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для упрощения работы с данными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(например, чтобы их “сжать”)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100"/>
              <a:buFont typeface="Montserrat"/>
              <a:buChar char="●"/>
            </a:pP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Используем </a:t>
            </a:r>
            <a:r>
              <a:rPr b="1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непосредственно для кластеризации</a:t>
            </a:r>
            <a:r>
              <a:rPr b="0" i="0" lang="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 (очень редко)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9400"/>
            <a:ext cx="3989448" cy="182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3CB250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