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39"/>
  </p:notesMasterIdLst>
  <p:sldIdLst>
    <p:sldId id="257" r:id="rId2"/>
    <p:sldId id="523" r:id="rId3"/>
    <p:sldId id="364" r:id="rId4"/>
    <p:sldId id="396" r:id="rId5"/>
    <p:sldId id="416" r:id="rId6"/>
    <p:sldId id="380" r:id="rId7"/>
    <p:sldId id="417" r:id="rId8"/>
    <p:sldId id="381" r:id="rId9"/>
    <p:sldId id="447" r:id="rId10"/>
    <p:sldId id="448" r:id="rId11"/>
    <p:sldId id="382" r:id="rId12"/>
    <p:sldId id="418" r:id="rId13"/>
    <p:sldId id="429" r:id="rId14"/>
    <p:sldId id="398" r:id="rId15"/>
    <p:sldId id="366" r:id="rId16"/>
    <p:sldId id="400" r:id="rId17"/>
    <p:sldId id="432" r:id="rId18"/>
    <p:sldId id="433" r:id="rId19"/>
    <p:sldId id="370" r:id="rId20"/>
    <p:sldId id="452" r:id="rId21"/>
    <p:sldId id="369" r:id="rId22"/>
    <p:sldId id="371" r:id="rId23"/>
    <p:sldId id="462" r:id="rId24"/>
    <p:sldId id="465" r:id="rId25"/>
    <p:sldId id="372" r:id="rId26"/>
    <p:sldId id="455" r:id="rId27"/>
    <p:sldId id="456" r:id="rId28"/>
    <p:sldId id="408" r:id="rId29"/>
    <p:sldId id="393" r:id="rId30"/>
    <p:sldId id="428" r:id="rId31"/>
    <p:sldId id="434" r:id="rId32"/>
    <p:sldId id="435" r:id="rId33"/>
    <p:sldId id="441" r:id="rId34"/>
    <p:sldId id="470" r:id="rId35"/>
    <p:sldId id="471" r:id="rId36"/>
    <p:sldId id="472" r:id="rId37"/>
    <p:sldId id="473"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Calibri Light" panose="020F0302020204030204" pitchFamily="34" charset="0"/>
      <p:regular r:id="rId44"/>
      <p:italic r:id="rId45"/>
    </p:embeddedFont>
    <p:embeddedFont>
      <p:font typeface="Cambria Math" panose="02040503050406030204" pitchFamily="18" charset="0"/>
      <p:regular r:id="rId46"/>
    </p:embeddedFont>
    <p:embeddedFont>
      <p:font typeface="Myriad Pro" panose="020B0503030403020204" charset="0"/>
      <p:regular r:id="rId47"/>
      <p:italic r:id="rId48"/>
      <p:boldItalic r:id="rId49"/>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a" initials="R" lastIdx="0" clrIdx="0">
    <p:extLst>
      <p:ext uri="{19B8F6BF-5375-455C-9EA6-DF929625EA0E}">
        <p15:presenceInfo xmlns:p15="http://schemas.microsoft.com/office/powerpoint/2012/main" userId="R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7" d="100"/>
          <a:sy n="67" d="100"/>
        </p:scale>
        <p:origin x="6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yriad Pro" panose="020B0503030403020204" pitchFamily="34" charset="0"/>
              </a:defRPr>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yriad Pro" panose="020B0503030403020204" pitchFamily="34" charset="0"/>
              </a:defRPr>
            </a:lvl1pPr>
          </a:lstStyle>
          <a:p>
            <a:fld id="{CE83BC71-3C39-4C01-9298-38205100BEC0}" type="datetimeFigureOut">
              <a:rPr lang="ru-RU" smtClean="0"/>
              <a:pPr/>
              <a:t>19.05.2020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yriad Pro" panose="020B0503030403020204" pitchFamily="34" charset="0"/>
              </a:defRPr>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yriad Pro" panose="020B0503030403020204" pitchFamily="34" charset="0"/>
              </a:defRPr>
            </a:lvl1pPr>
          </a:lstStyle>
          <a:p>
            <a:fld id="{090A2CD0-1D83-41B4-94BC-5FC12B749DE8}" type="slidenum">
              <a:rPr lang="ru-RU" smtClean="0"/>
              <a:pPr/>
              <a:t>‹#›</a:t>
            </a:fld>
            <a:endParaRPr lang="ru-RU" dirty="0"/>
          </a:p>
        </p:txBody>
      </p:sp>
    </p:spTree>
    <p:extLst>
      <p:ext uri="{BB962C8B-B14F-4D97-AF65-F5344CB8AC3E}">
        <p14:creationId xmlns:p14="http://schemas.microsoft.com/office/powerpoint/2010/main" val="177134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yriad Pro" panose="020B0503030403020204" pitchFamily="34" charset="0"/>
        <a:ea typeface="+mn-ea"/>
        <a:cs typeface="+mn-cs"/>
      </a:defRPr>
    </a:lvl1pPr>
    <a:lvl2pPr marL="457200" algn="l" defTabSz="914400" rtl="0" eaLnBrk="1" latinLnBrk="0" hangingPunct="1">
      <a:defRPr sz="1200" kern="1200">
        <a:solidFill>
          <a:schemeClr val="tx1"/>
        </a:solidFill>
        <a:latin typeface="Myriad Pro" panose="020B0503030403020204" pitchFamily="34" charset="0"/>
        <a:ea typeface="+mn-ea"/>
        <a:cs typeface="+mn-cs"/>
      </a:defRPr>
    </a:lvl2pPr>
    <a:lvl3pPr marL="914400" algn="l" defTabSz="914400" rtl="0" eaLnBrk="1" latinLnBrk="0" hangingPunct="1">
      <a:defRPr sz="1200" kern="1200">
        <a:solidFill>
          <a:schemeClr val="tx1"/>
        </a:solidFill>
        <a:latin typeface="Myriad Pro" panose="020B0503030403020204" pitchFamily="34" charset="0"/>
        <a:ea typeface="+mn-ea"/>
        <a:cs typeface="+mn-cs"/>
      </a:defRPr>
    </a:lvl3pPr>
    <a:lvl4pPr marL="1371600" algn="l" defTabSz="914400" rtl="0" eaLnBrk="1" latinLnBrk="0" hangingPunct="1">
      <a:defRPr sz="1200" kern="1200">
        <a:solidFill>
          <a:schemeClr val="tx1"/>
        </a:solidFill>
        <a:latin typeface="Myriad Pro" panose="020B0503030403020204" pitchFamily="34" charset="0"/>
        <a:ea typeface="+mn-ea"/>
        <a:cs typeface="+mn-cs"/>
      </a:defRPr>
    </a:lvl4pPr>
    <a:lvl5pPr marL="1828800" algn="l" defTabSz="914400" rtl="0" eaLnBrk="1" latinLnBrk="0" hangingPunct="1">
      <a:defRPr sz="1200" kern="1200">
        <a:solidFill>
          <a:schemeClr val="tx1"/>
        </a:solidFill>
        <a:latin typeface="Myriad Pro"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48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75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04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60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2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48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051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144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25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15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258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782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25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186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299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202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162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987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279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212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57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738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497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68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1583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348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756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173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26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59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10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07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72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latin typeface="Myriad Pro" panose="020B0503030403020204" pitchFamily="34" charset="0"/>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6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DA722F-A4C8-4B2B-B9EA-18D1CDDB2A7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7A21CCF-8436-491B-95E3-8572FCE87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A73C6D6-E8C8-424A-93A7-3D0671DF1F62}"/>
              </a:ext>
            </a:extLst>
          </p:cNvPr>
          <p:cNvSpPr>
            <a:spLocks noGrp="1"/>
          </p:cNvSpPr>
          <p:nvPr>
            <p:ph type="dt" sz="half" idx="10"/>
          </p:nvPr>
        </p:nvSpPr>
        <p:spPr/>
        <p:txBody>
          <a:bodyPr/>
          <a:lstStyle/>
          <a:p>
            <a:endParaRPr lang="ru-RU" dirty="0"/>
          </a:p>
        </p:txBody>
      </p:sp>
      <p:sp>
        <p:nvSpPr>
          <p:cNvPr id="5" name="Нижний колонтитул 4">
            <a:extLst>
              <a:ext uri="{FF2B5EF4-FFF2-40B4-BE49-F238E27FC236}">
                <a16:creationId xmlns:a16="http://schemas.microsoft.com/office/drawing/2014/main" id="{20EC8991-7EE9-4892-810E-96D9AB92F4E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8BD88DD8-D82B-4371-9808-F17B1DE2842E}"/>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22083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1D323-93F7-4973-8EC9-A5D3058DEC6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B7AEE2-BB8E-4124-96D9-57E79EF0BFC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DA43AE-5E4B-4483-84AD-9EA9EA8FBD35}"/>
              </a:ext>
            </a:extLst>
          </p:cNvPr>
          <p:cNvSpPr>
            <a:spLocks noGrp="1"/>
          </p:cNvSpPr>
          <p:nvPr>
            <p:ph type="dt" sz="half" idx="10"/>
          </p:nvPr>
        </p:nvSpPr>
        <p:spPr/>
        <p:txBody>
          <a:bodyPr/>
          <a:lstStyle/>
          <a:p>
            <a:endParaRPr lang="ru-RU" dirty="0"/>
          </a:p>
        </p:txBody>
      </p:sp>
      <p:sp>
        <p:nvSpPr>
          <p:cNvPr id="5" name="Нижний колонтитул 4">
            <a:extLst>
              <a:ext uri="{FF2B5EF4-FFF2-40B4-BE49-F238E27FC236}">
                <a16:creationId xmlns:a16="http://schemas.microsoft.com/office/drawing/2014/main" id="{5089B331-F653-4FC8-AB0B-C89A3E32EFE3}"/>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512757CE-67F2-44AE-B8A1-CAA088B9803B}"/>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08811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3DC8DB2-2C21-4B43-921C-D65B672FFE6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C47A18C-5459-488A-9494-6EDC707F832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65BDFB-CA0D-4FE0-A4BA-A49143F56318}"/>
              </a:ext>
            </a:extLst>
          </p:cNvPr>
          <p:cNvSpPr>
            <a:spLocks noGrp="1"/>
          </p:cNvSpPr>
          <p:nvPr>
            <p:ph type="dt" sz="half" idx="10"/>
          </p:nvPr>
        </p:nvSpPr>
        <p:spPr/>
        <p:txBody>
          <a:bodyPr/>
          <a:lstStyle/>
          <a:p>
            <a:endParaRPr lang="ru-RU" dirty="0"/>
          </a:p>
        </p:txBody>
      </p:sp>
      <p:sp>
        <p:nvSpPr>
          <p:cNvPr id="5" name="Нижний колонтитул 4">
            <a:extLst>
              <a:ext uri="{FF2B5EF4-FFF2-40B4-BE49-F238E27FC236}">
                <a16:creationId xmlns:a16="http://schemas.microsoft.com/office/drawing/2014/main" id="{C4D985C1-E6F6-4B7A-8ED1-F04CA67F28C8}"/>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C691BC0-863D-4A86-AA17-FDF577B6217B}"/>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63814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450B3C-ADA1-43B2-A306-EDA7A29206A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2809508-53C0-401C-8DAB-4FDBD89F4FC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0C5A35-5321-4BAF-A075-A0967967539B}"/>
              </a:ext>
            </a:extLst>
          </p:cNvPr>
          <p:cNvSpPr>
            <a:spLocks noGrp="1"/>
          </p:cNvSpPr>
          <p:nvPr>
            <p:ph type="dt" sz="half" idx="10"/>
          </p:nvPr>
        </p:nvSpPr>
        <p:spPr/>
        <p:txBody>
          <a:bodyPr/>
          <a:lstStyle/>
          <a:p>
            <a:endParaRPr lang="ru-RU" dirty="0"/>
          </a:p>
        </p:txBody>
      </p:sp>
      <p:sp>
        <p:nvSpPr>
          <p:cNvPr id="5" name="Нижний колонтитул 4">
            <a:extLst>
              <a:ext uri="{FF2B5EF4-FFF2-40B4-BE49-F238E27FC236}">
                <a16:creationId xmlns:a16="http://schemas.microsoft.com/office/drawing/2014/main" id="{B20470E7-3587-44B3-8524-F40875916E75}"/>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98FAEAE-8DDF-434B-BB7A-FF15558912BD}"/>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24252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11DDEF-EDAA-4D81-921E-7E9491188CE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8991FF6-E5E9-4B4B-BA4D-8F742E1DB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605290-E4C9-48BC-BB16-DCA32ACD1981}"/>
              </a:ext>
            </a:extLst>
          </p:cNvPr>
          <p:cNvSpPr>
            <a:spLocks noGrp="1"/>
          </p:cNvSpPr>
          <p:nvPr>
            <p:ph type="dt" sz="half" idx="10"/>
          </p:nvPr>
        </p:nvSpPr>
        <p:spPr/>
        <p:txBody>
          <a:bodyPr/>
          <a:lstStyle/>
          <a:p>
            <a:endParaRPr lang="ru-RU" dirty="0"/>
          </a:p>
        </p:txBody>
      </p:sp>
      <p:sp>
        <p:nvSpPr>
          <p:cNvPr id="5" name="Нижний колонтитул 4">
            <a:extLst>
              <a:ext uri="{FF2B5EF4-FFF2-40B4-BE49-F238E27FC236}">
                <a16:creationId xmlns:a16="http://schemas.microsoft.com/office/drawing/2014/main" id="{B1069F4D-C174-407E-9C12-AE98F787A279}"/>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1E9A5F96-41EC-4178-8E91-2F10D124933A}"/>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3855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65C65D-F9F8-4C5F-9F1F-BB6A28F164E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ACFE437-49B0-45D0-ADEC-7EB6A38ABC2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16A80BE-8972-4401-9F38-B3A97A56AAA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476F5A7-1D2A-4FFD-8B47-68010F084413}"/>
              </a:ext>
            </a:extLst>
          </p:cNvPr>
          <p:cNvSpPr>
            <a:spLocks noGrp="1"/>
          </p:cNvSpPr>
          <p:nvPr>
            <p:ph type="dt" sz="half" idx="10"/>
          </p:nvPr>
        </p:nvSpPr>
        <p:spPr/>
        <p:txBody>
          <a:bodyPr/>
          <a:lstStyle/>
          <a:p>
            <a:endParaRPr lang="ru-RU" dirty="0"/>
          </a:p>
        </p:txBody>
      </p:sp>
      <p:sp>
        <p:nvSpPr>
          <p:cNvPr id="6" name="Нижний колонтитул 5">
            <a:extLst>
              <a:ext uri="{FF2B5EF4-FFF2-40B4-BE49-F238E27FC236}">
                <a16:creationId xmlns:a16="http://schemas.microsoft.com/office/drawing/2014/main" id="{CA735240-D0D5-477C-A362-272F7B1F84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095A736B-9DBC-4107-8868-83A8D72E9EFE}"/>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5305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3C4733-CBDC-4E8F-AE98-79C2078B966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3704C94-3348-4808-9A42-25202FAA1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0607E6D-9964-479A-B5D4-D0755B24A52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0780860-F46E-480B-A4C1-0942E8BC0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B4FBF7D-F1F1-4F66-BE2C-D5AB4F4E914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F0A9C24-C61E-488B-BB5B-5E00F5F94605}"/>
              </a:ext>
            </a:extLst>
          </p:cNvPr>
          <p:cNvSpPr>
            <a:spLocks noGrp="1"/>
          </p:cNvSpPr>
          <p:nvPr>
            <p:ph type="dt" sz="half" idx="10"/>
          </p:nvPr>
        </p:nvSpPr>
        <p:spPr/>
        <p:txBody>
          <a:bodyPr/>
          <a:lstStyle/>
          <a:p>
            <a:endParaRPr lang="ru-RU" dirty="0"/>
          </a:p>
        </p:txBody>
      </p:sp>
      <p:sp>
        <p:nvSpPr>
          <p:cNvPr id="8" name="Нижний колонтитул 7">
            <a:extLst>
              <a:ext uri="{FF2B5EF4-FFF2-40B4-BE49-F238E27FC236}">
                <a16:creationId xmlns:a16="http://schemas.microsoft.com/office/drawing/2014/main" id="{1C53E2AB-67C2-429C-8A3B-E365356A464B}"/>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798FEB00-B065-486B-BFF0-44B81AB5D395}"/>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70069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761A2A-1E4B-42DE-B746-8E103B61416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05CA652-B2B5-414E-B01A-BA62CE9B6F92}"/>
              </a:ext>
            </a:extLst>
          </p:cNvPr>
          <p:cNvSpPr>
            <a:spLocks noGrp="1"/>
          </p:cNvSpPr>
          <p:nvPr>
            <p:ph type="dt" sz="half" idx="10"/>
          </p:nvPr>
        </p:nvSpPr>
        <p:spPr/>
        <p:txBody>
          <a:bodyPr/>
          <a:lstStyle/>
          <a:p>
            <a:endParaRPr lang="ru-RU" dirty="0"/>
          </a:p>
        </p:txBody>
      </p:sp>
      <p:sp>
        <p:nvSpPr>
          <p:cNvPr id="4" name="Нижний колонтитул 3">
            <a:extLst>
              <a:ext uri="{FF2B5EF4-FFF2-40B4-BE49-F238E27FC236}">
                <a16:creationId xmlns:a16="http://schemas.microsoft.com/office/drawing/2014/main" id="{56A351B3-53FC-4956-8915-3B5ABD780751}"/>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E945ADFD-37FD-45AE-AE94-291379ED81EA}"/>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22807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BFC29F1-C974-4307-B3C8-918C43DAC3E4}"/>
              </a:ext>
            </a:extLst>
          </p:cNvPr>
          <p:cNvSpPr>
            <a:spLocks noGrp="1"/>
          </p:cNvSpPr>
          <p:nvPr>
            <p:ph type="dt" sz="half" idx="10"/>
          </p:nvPr>
        </p:nvSpPr>
        <p:spPr/>
        <p:txBody>
          <a:bodyPr/>
          <a:lstStyle/>
          <a:p>
            <a:endParaRPr lang="ru-RU" dirty="0"/>
          </a:p>
        </p:txBody>
      </p:sp>
      <p:sp>
        <p:nvSpPr>
          <p:cNvPr id="3" name="Нижний колонтитул 2">
            <a:extLst>
              <a:ext uri="{FF2B5EF4-FFF2-40B4-BE49-F238E27FC236}">
                <a16:creationId xmlns:a16="http://schemas.microsoft.com/office/drawing/2014/main" id="{5F72702E-6B82-4395-9B72-E3E9C01B176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19F3AA1F-2920-4DEA-859F-B7A5F294024A}"/>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29740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76A00-C769-49E1-A977-5178E42F8A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AE83D43-1CD8-46CF-AC3C-F3AB78C59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7502DE2-954A-4851-8E5A-C3F84881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8AFE95A-2BF2-4B60-AEF7-7CB9FA0B3D8E}"/>
              </a:ext>
            </a:extLst>
          </p:cNvPr>
          <p:cNvSpPr>
            <a:spLocks noGrp="1"/>
          </p:cNvSpPr>
          <p:nvPr>
            <p:ph type="dt" sz="half" idx="10"/>
          </p:nvPr>
        </p:nvSpPr>
        <p:spPr/>
        <p:txBody>
          <a:bodyPr/>
          <a:lstStyle/>
          <a:p>
            <a:endParaRPr lang="ru-RU" dirty="0"/>
          </a:p>
        </p:txBody>
      </p:sp>
      <p:sp>
        <p:nvSpPr>
          <p:cNvPr id="6" name="Нижний колонтитул 5">
            <a:extLst>
              <a:ext uri="{FF2B5EF4-FFF2-40B4-BE49-F238E27FC236}">
                <a16:creationId xmlns:a16="http://schemas.microsoft.com/office/drawing/2014/main" id="{762010EC-F4B3-41B4-8F31-F12DDA563659}"/>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231880E2-CE0A-400E-AD2D-C7FDD7099550}"/>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77792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86D002-EB26-4576-9E56-C5E8E808D25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C54C271-1011-40ED-9EED-BA57BDBB9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27322BF-5EA6-4BF6-8FE3-DBED51CAD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9CF105-C375-4BC2-A46D-EBFE5B828210}"/>
              </a:ext>
            </a:extLst>
          </p:cNvPr>
          <p:cNvSpPr>
            <a:spLocks noGrp="1"/>
          </p:cNvSpPr>
          <p:nvPr>
            <p:ph type="dt" sz="half" idx="10"/>
          </p:nvPr>
        </p:nvSpPr>
        <p:spPr/>
        <p:txBody>
          <a:bodyPr/>
          <a:lstStyle/>
          <a:p>
            <a:endParaRPr lang="ru-RU" dirty="0"/>
          </a:p>
        </p:txBody>
      </p:sp>
      <p:sp>
        <p:nvSpPr>
          <p:cNvPr id="6" name="Нижний колонтитул 5">
            <a:extLst>
              <a:ext uri="{FF2B5EF4-FFF2-40B4-BE49-F238E27FC236}">
                <a16:creationId xmlns:a16="http://schemas.microsoft.com/office/drawing/2014/main" id="{3461274E-A7A9-4378-91B4-D0CE7C3834A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73B4DF03-85E0-4966-9F4A-2B0463ABB2D5}"/>
              </a:ext>
            </a:extLst>
          </p:cNvPr>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8740212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D91D1C-3A96-4F16-B878-12424DD67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1B7041F-97A1-455B-BF60-EC533C2B2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870746-B6FD-46CE-8DC8-23CDA7837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a:extLst>
              <a:ext uri="{FF2B5EF4-FFF2-40B4-BE49-F238E27FC236}">
                <a16:creationId xmlns:a16="http://schemas.microsoft.com/office/drawing/2014/main" id="{EB8390CA-2B49-4C54-AE94-F69F53E72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4FD36632-4198-40DD-91B8-BA3ED5137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9933906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3" name="Rectangle 92">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8" name="Google Shape;88;p13"/>
          <p:cNvSpPr txBox="1">
            <a:spLocks noGrp="1"/>
          </p:cNvSpPr>
          <p:nvPr>
            <p:ph type="title"/>
          </p:nvPr>
        </p:nvSpPr>
        <p:spPr>
          <a:xfrm>
            <a:off x="3045368" y="2043663"/>
            <a:ext cx="6105194" cy="2031055"/>
          </a:xfrm>
          <a:prstGeom prst="rect">
            <a:avLst/>
          </a:prstGeom>
        </p:spPr>
        <p:txBody>
          <a:bodyPr spcFirstLastPara="1" vert="horz" lIns="91440" tIns="45720" rIns="91440" bIns="45720" rtlCol="0" anchor="b" anchorCtr="0">
            <a:normAutofit/>
          </a:bodyPr>
          <a:lstStyle/>
          <a:p>
            <a:pPr algn="ctr">
              <a:buClr>
                <a:srgbClr val="953735"/>
              </a:buClr>
              <a:buSzPts val="3200"/>
            </a:pPr>
            <a:r>
              <a:rPr lang="en-US" sz="5600" b="1" kern="1200">
                <a:solidFill>
                  <a:srgbClr val="FFFFFF"/>
                </a:solidFill>
                <a:latin typeface="+mj-lt"/>
                <a:ea typeface="+mj-ea"/>
                <a:cs typeface="+mj-cs"/>
                <a:sym typeface="PT Sans"/>
              </a:rPr>
              <a:t>Введение в теорию вероятностей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Пространство элементарных исходов</a:t>
            </a:r>
            <a:endParaRPr b="1" dirty="0">
              <a:solidFill>
                <a:srgbClr val="0070C0"/>
              </a:solidFill>
              <a:ea typeface="PT Sans"/>
              <a:cs typeface="PT Sans"/>
              <a:sym typeface="PT Sans"/>
            </a:endParaRPr>
          </a:p>
        </p:txBody>
      </p:sp>
      <p:graphicFrame>
        <p:nvGraphicFramePr>
          <p:cNvPr id="4" name="Таблица 3">
            <a:extLst>
              <a:ext uri="{FF2B5EF4-FFF2-40B4-BE49-F238E27FC236}">
                <a16:creationId xmlns:a16="http://schemas.microsoft.com/office/drawing/2014/main" id="{425A6162-DFD7-4FB8-8A3D-9C0F75BE7A51}"/>
              </a:ext>
            </a:extLst>
          </p:cNvPr>
          <p:cNvGraphicFramePr>
            <a:graphicFrameLocks noGrp="1"/>
          </p:cNvGraphicFramePr>
          <p:nvPr>
            <p:extLst>
              <p:ext uri="{D42A27DB-BD31-4B8C-83A1-F6EECF244321}">
                <p14:modId xmlns:p14="http://schemas.microsoft.com/office/powerpoint/2010/main" val="778213408"/>
              </p:ext>
            </p:extLst>
          </p:nvPr>
        </p:nvGraphicFramePr>
        <p:xfrm>
          <a:off x="2344133" y="1406427"/>
          <a:ext cx="7975072" cy="3474720"/>
        </p:xfrm>
        <a:graphic>
          <a:graphicData uri="http://schemas.openxmlformats.org/drawingml/2006/table">
            <a:tbl>
              <a:tblPr firstRow="1" bandRow="1">
                <a:tableStyleId>{5C22544A-7EE6-4342-B048-85BDC9FD1C3A}</a:tableStyleId>
              </a:tblPr>
              <a:tblGrid>
                <a:gridCol w="1139296">
                  <a:extLst>
                    <a:ext uri="{9D8B030D-6E8A-4147-A177-3AD203B41FA5}">
                      <a16:colId xmlns:a16="http://schemas.microsoft.com/office/drawing/2014/main" val="1294691390"/>
                    </a:ext>
                  </a:extLst>
                </a:gridCol>
                <a:gridCol w="1139296">
                  <a:extLst>
                    <a:ext uri="{9D8B030D-6E8A-4147-A177-3AD203B41FA5}">
                      <a16:colId xmlns:a16="http://schemas.microsoft.com/office/drawing/2014/main" val="1288599175"/>
                    </a:ext>
                  </a:extLst>
                </a:gridCol>
                <a:gridCol w="1139296">
                  <a:extLst>
                    <a:ext uri="{9D8B030D-6E8A-4147-A177-3AD203B41FA5}">
                      <a16:colId xmlns:a16="http://schemas.microsoft.com/office/drawing/2014/main" val="1777295920"/>
                    </a:ext>
                  </a:extLst>
                </a:gridCol>
                <a:gridCol w="1139296">
                  <a:extLst>
                    <a:ext uri="{9D8B030D-6E8A-4147-A177-3AD203B41FA5}">
                      <a16:colId xmlns:a16="http://schemas.microsoft.com/office/drawing/2014/main" val="1842891768"/>
                    </a:ext>
                  </a:extLst>
                </a:gridCol>
                <a:gridCol w="1139296">
                  <a:extLst>
                    <a:ext uri="{9D8B030D-6E8A-4147-A177-3AD203B41FA5}">
                      <a16:colId xmlns:a16="http://schemas.microsoft.com/office/drawing/2014/main" val="2519042219"/>
                    </a:ext>
                  </a:extLst>
                </a:gridCol>
                <a:gridCol w="1139296">
                  <a:extLst>
                    <a:ext uri="{9D8B030D-6E8A-4147-A177-3AD203B41FA5}">
                      <a16:colId xmlns:a16="http://schemas.microsoft.com/office/drawing/2014/main" val="2003991391"/>
                    </a:ext>
                  </a:extLst>
                </a:gridCol>
                <a:gridCol w="1139296">
                  <a:extLst>
                    <a:ext uri="{9D8B030D-6E8A-4147-A177-3AD203B41FA5}">
                      <a16:colId xmlns:a16="http://schemas.microsoft.com/office/drawing/2014/main" val="3278213778"/>
                    </a:ext>
                  </a:extLst>
                </a:gridCol>
              </a:tblGrid>
              <a:tr h="370840">
                <a:tc>
                  <a:txBody>
                    <a:bodyPr/>
                    <a:lstStyle/>
                    <a:p>
                      <a:pPr algn="ctr"/>
                      <a:r>
                        <a:rPr lang="ru-RU" sz="2000" dirty="0">
                          <a:solidFill>
                            <a:schemeClr val="tx1"/>
                          </a:solidFill>
                          <a:latin typeface="Myriad Pro" panose="020B0503030403020204" pitchFamily="34" charset="0"/>
                        </a:rPr>
                        <a:t>Первый</a:t>
                      </a:r>
                    </a:p>
                    <a:p>
                      <a:pPr algn="ctr"/>
                      <a:r>
                        <a:rPr lang="ru-RU" sz="2000" dirty="0">
                          <a:solidFill>
                            <a:schemeClr val="tx1"/>
                          </a:solidFill>
                          <a:latin typeface="Myriad Pro" panose="020B0503030403020204" pitchFamily="34" charset="0"/>
                        </a:rPr>
                        <a:t>бросок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6">
                  <a:txBody>
                    <a:bodyPr/>
                    <a:lstStyle/>
                    <a:p>
                      <a:pPr algn="ctr"/>
                      <a:r>
                        <a:rPr lang="ru-RU" sz="2000" dirty="0">
                          <a:solidFill>
                            <a:schemeClr val="tx1"/>
                          </a:solidFill>
                          <a:latin typeface="Myriad Pro" panose="020B0503030403020204" pitchFamily="34" charset="0"/>
                        </a:rPr>
                        <a:t>Второй бросок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4166015399"/>
                  </a:ext>
                </a:extLst>
              </a:tr>
              <a:tr h="370840">
                <a:tc>
                  <a:txBody>
                    <a:bodyPr/>
                    <a:lstStyle/>
                    <a:p>
                      <a:pPr algn="ctr"/>
                      <a:endParaRPr lang="ru-RU" sz="2000" dirty="0">
                        <a:solidFill>
                          <a:schemeClr val="tx1"/>
                        </a:solidFill>
                        <a:latin typeface="Myriad Pro" panose="020B0503030403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b="1" dirty="0">
                          <a:solidFill>
                            <a:schemeClr val="tx1"/>
                          </a:solidFill>
                          <a:latin typeface="Myriad Pro" panose="020B0503030403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b="1" dirty="0">
                          <a:solidFill>
                            <a:schemeClr val="tx1"/>
                          </a:solidFill>
                          <a:latin typeface="Myriad Pro" panose="020B0503030403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b="1" dirty="0">
                          <a:solidFill>
                            <a:schemeClr val="tx1"/>
                          </a:solidFill>
                          <a:latin typeface="Myriad Pro" panose="020B0503030403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b="1" dirty="0">
                          <a:solidFill>
                            <a:schemeClr val="tx1"/>
                          </a:solidFill>
                          <a:latin typeface="Myriad Pro" panose="020B0503030403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b="1" dirty="0">
                          <a:solidFill>
                            <a:schemeClr val="tx1"/>
                          </a:solidFill>
                          <a:latin typeface="Myriad Pro" panose="020B0503030403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b="1" dirty="0">
                          <a:solidFill>
                            <a:schemeClr val="tx1"/>
                          </a:solidFill>
                          <a:latin typeface="Myriad Pro" panose="020B0503030403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397811"/>
                  </a:ext>
                </a:extLst>
              </a:tr>
              <a:tr h="370840">
                <a:tc>
                  <a:txBody>
                    <a:bodyPr/>
                    <a:lstStyle/>
                    <a:p>
                      <a:pPr algn="ctr"/>
                      <a:r>
                        <a:rPr lang="ru-RU" sz="2000" b="1" dirty="0">
                          <a:solidFill>
                            <a:schemeClr val="tx1"/>
                          </a:solidFill>
                          <a:latin typeface="Myriad Pro" panose="020B0503030403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0004959"/>
                  </a:ext>
                </a:extLst>
              </a:tr>
              <a:tr h="370840">
                <a:tc>
                  <a:txBody>
                    <a:bodyPr/>
                    <a:lstStyle/>
                    <a:p>
                      <a:pPr algn="ctr"/>
                      <a:r>
                        <a:rPr lang="ru-RU" sz="2000" b="1" dirty="0">
                          <a:solidFill>
                            <a:schemeClr val="tx1"/>
                          </a:solidFill>
                          <a:latin typeface="Myriad Pro" panose="020B0503030403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73287"/>
                  </a:ext>
                </a:extLst>
              </a:tr>
              <a:tr h="370840">
                <a:tc>
                  <a:txBody>
                    <a:bodyPr/>
                    <a:lstStyle/>
                    <a:p>
                      <a:pPr algn="ctr"/>
                      <a:r>
                        <a:rPr lang="ru-RU" sz="2000" b="1" dirty="0">
                          <a:solidFill>
                            <a:schemeClr val="tx1"/>
                          </a:solidFill>
                          <a:latin typeface="Myriad Pro" panose="020B0503030403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584272"/>
                  </a:ext>
                </a:extLst>
              </a:tr>
              <a:tr h="370840">
                <a:tc>
                  <a:txBody>
                    <a:bodyPr/>
                    <a:lstStyle/>
                    <a:p>
                      <a:pPr algn="ctr"/>
                      <a:r>
                        <a:rPr lang="ru-RU" sz="2000" b="1" dirty="0">
                          <a:solidFill>
                            <a:schemeClr val="tx1"/>
                          </a:solidFill>
                          <a:latin typeface="Myriad Pro" panose="020B0503030403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651342"/>
                  </a:ext>
                </a:extLst>
              </a:tr>
              <a:tr h="370840">
                <a:tc>
                  <a:txBody>
                    <a:bodyPr/>
                    <a:lstStyle/>
                    <a:p>
                      <a:pPr algn="ctr"/>
                      <a:r>
                        <a:rPr lang="ru-RU" sz="2000" b="1" dirty="0">
                          <a:solidFill>
                            <a:schemeClr val="tx1"/>
                          </a:solidFill>
                          <a:latin typeface="Myriad Pro" panose="020B0503030403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6770650"/>
                  </a:ext>
                </a:extLst>
              </a:tr>
              <a:tr h="370840">
                <a:tc>
                  <a:txBody>
                    <a:bodyPr/>
                    <a:lstStyle/>
                    <a:p>
                      <a:pPr algn="ctr"/>
                      <a:r>
                        <a:rPr lang="ru-RU" sz="2000" b="1" dirty="0">
                          <a:solidFill>
                            <a:schemeClr val="tx1"/>
                          </a:solidFill>
                          <a:latin typeface="Myriad Pro" panose="020B0503030403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659745"/>
                  </a:ext>
                </a:extLst>
              </a:tr>
            </a:tbl>
          </a:graphicData>
        </a:graphic>
      </p:graphicFrame>
    </p:spTree>
    <p:extLst>
      <p:ext uri="{BB962C8B-B14F-4D97-AF65-F5344CB8AC3E}">
        <p14:creationId xmlns:p14="http://schemas.microsoft.com/office/powerpoint/2010/main" val="425810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Случайное событие</a:t>
            </a:r>
            <a:endParaRPr b="1" dirty="0">
              <a:solidFill>
                <a:srgbClr val="0070C0"/>
              </a:solidFill>
              <a:ea typeface="PT Sans"/>
              <a:cs typeface="PT Sans"/>
              <a:sym typeface="PT Sans"/>
            </a:endParaRPr>
          </a:p>
        </p:txBody>
      </p:sp>
      <p:sp>
        <p:nvSpPr>
          <p:cNvPr id="105" name="Google Shape;105;p16"/>
          <p:cNvSpPr/>
          <p:nvPr/>
        </p:nvSpPr>
        <p:spPr>
          <a:xfrm>
            <a:off x="2224261" y="2582108"/>
            <a:ext cx="7743479" cy="1693785"/>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Случайное событие — подмножество пространства элементарных исходов случайного эксперимента</a:t>
            </a:r>
            <a:endParaRPr sz="2400" kern="0" dirty="0">
              <a:solidFill>
                <a:srgbClr val="000000"/>
              </a:solidFill>
              <a:latin typeface="Myriad Pro" panose="020B0503030403020204" pitchFamily="34" charset="0"/>
              <a:ea typeface="PT Sans"/>
              <a:cs typeface="PT Sans"/>
              <a:sym typeface="PT Sans"/>
            </a:endParaRPr>
          </a:p>
        </p:txBody>
      </p:sp>
    </p:spTree>
    <p:extLst>
      <p:ext uri="{BB962C8B-B14F-4D97-AF65-F5344CB8AC3E}">
        <p14:creationId xmlns:p14="http://schemas.microsoft.com/office/powerpoint/2010/main" val="375336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Случайное событие</a:t>
            </a:r>
            <a:endParaRPr b="1" dirty="0">
              <a:solidFill>
                <a:srgbClr val="0070C0"/>
              </a:solidFill>
              <a:ea typeface="PT Sans"/>
              <a:cs typeface="PT Sans"/>
              <a:sym typeface="PT Sans"/>
            </a:endParaRPr>
          </a:p>
        </p:txBody>
      </p:sp>
      <p:sp>
        <p:nvSpPr>
          <p:cNvPr id="4" name="Google Shape;105;p16">
            <a:extLst>
              <a:ext uri="{FF2B5EF4-FFF2-40B4-BE49-F238E27FC236}">
                <a16:creationId xmlns:a16="http://schemas.microsoft.com/office/drawing/2014/main" id="{FD851545-9517-493B-B6C9-1018E312E4E0}"/>
              </a:ext>
            </a:extLst>
          </p:cNvPr>
          <p:cNvSpPr/>
          <p:nvPr/>
        </p:nvSpPr>
        <p:spPr>
          <a:xfrm>
            <a:off x="2447317" y="749418"/>
            <a:ext cx="7297366" cy="2425464"/>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Примеры случайных событий для подбрасывания игральной кости:</a:t>
            </a:r>
          </a:p>
          <a:p>
            <a:pPr lvl="0">
              <a:buClr>
                <a:srgbClr val="000000"/>
              </a:buClr>
              <a:defRPr/>
            </a:pPr>
            <a:endParaRPr lang="ru-RU" sz="2400" kern="0" dirty="0">
              <a:solidFill>
                <a:srgbClr val="000000"/>
              </a:solidFill>
              <a:latin typeface="Myriad Pro" panose="020B0503030403020204" pitchFamily="34" charset="0"/>
              <a:ea typeface="PT Sans"/>
              <a:cs typeface="PT Sans"/>
              <a:sym typeface="PT Sans"/>
            </a:endParaRP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Выпадение числа очков больше 3</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Выпадение четного числа очков</a:t>
            </a:r>
          </a:p>
        </p:txBody>
      </p:sp>
      <p:sp>
        <p:nvSpPr>
          <p:cNvPr id="5" name="Google Shape;105;p16">
            <a:extLst>
              <a:ext uri="{FF2B5EF4-FFF2-40B4-BE49-F238E27FC236}">
                <a16:creationId xmlns:a16="http://schemas.microsoft.com/office/drawing/2014/main" id="{6F1D4676-4EE0-4BDA-8A3F-2E86D9A11D45}"/>
              </a:ext>
            </a:extLst>
          </p:cNvPr>
          <p:cNvSpPr/>
          <p:nvPr/>
        </p:nvSpPr>
        <p:spPr>
          <a:xfrm>
            <a:off x="2447317" y="3303612"/>
            <a:ext cx="7297366" cy="2425464"/>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Примеры случайных событий для подбрасывания двух монет:</a:t>
            </a:r>
          </a:p>
          <a:p>
            <a:pPr lvl="0">
              <a:buClr>
                <a:srgbClr val="000000"/>
              </a:buClr>
              <a:defRPr/>
            </a:pPr>
            <a:endParaRPr lang="ru-RU" sz="2400" kern="0" dirty="0">
              <a:solidFill>
                <a:srgbClr val="000000"/>
              </a:solidFill>
              <a:latin typeface="Myriad Pro" panose="020B0503030403020204" pitchFamily="34" charset="0"/>
              <a:ea typeface="PT Sans"/>
              <a:cs typeface="PT Sans"/>
              <a:sym typeface="PT Sans"/>
            </a:endParaRP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Выпадение хотя бы одного орла</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Выпадение двух одинаковых сторон монеты</a:t>
            </a:r>
          </a:p>
        </p:txBody>
      </p:sp>
    </p:spTree>
    <p:extLst>
      <p:ext uri="{BB962C8B-B14F-4D97-AF65-F5344CB8AC3E}">
        <p14:creationId xmlns:p14="http://schemas.microsoft.com/office/powerpoint/2010/main" val="75842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Вычисление вероятности</a:t>
            </a:r>
            <a:endParaRPr sz="3200" b="1" dirty="0">
              <a:solidFill>
                <a:srgbClr val="0070C0"/>
              </a:solidFill>
              <a:ea typeface="PT Sans"/>
              <a:cs typeface="PT Sans"/>
              <a:sym typeface="PT Sans"/>
            </a:endParaRPr>
          </a:p>
        </p:txBody>
      </p:sp>
      <p:sp>
        <p:nvSpPr>
          <p:cNvPr id="105" name="Google Shape;105;p16"/>
          <p:cNvSpPr/>
          <p:nvPr/>
        </p:nvSpPr>
        <p:spPr>
          <a:xfrm>
            <a:off x="2232349" y="2964521"/>
            <a:ext cx="7727303" cy="928959"/>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Исход эксперимента называется благоприятным для события, если при этом исходе эксперимента появилось событие </a:t>
            </a:r>
          </a:p>
        </p:txBody>
      </p:sp>
    </p:spTree>
    <p:extLst>
      <p:ext uri="{BB962C8B-B14F-4D97-AF65-F5344CB8AC3E}">
        <p14:creationId xmlns:p14="http://schemas.microsoft.com/office/powerpoint/2010/main" val="223355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Вычисление</a:t>
            </a:r>
            <a:r>
              <a:rPr lang="ru-RU" b="1" dirty="0">
                <a:solidFill>
                  <a:srgbClr val="0070C0"/>
                </a:solidFill>
                <a:ea typeface="PT Sans"/>
                <a:cs typeface="PT Sans"/>
                <a:sym typeface="PT Sans"/>
              </a:rPr>
              <a:t> вероятности</a:t>
            </a:r>
            <a:endParaRPr b="1" dirty="0">
              <a:solidFill>
                <a:srgbClr val="0070C0"/>
              </a:solidFill>
              <a:ea typeface="PT Sans"/>
              <a:cs typeface="PT Sans"/>
              <a:sym typeface="PT Sans"/>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60C8436-B1E2-48B2-89A5-46A0FA9514F0}"/>
                  </a:ext>
                </a:extLst>
              </p:cNvPr>
              <p:cNvSpPr txBox="1"/>
              <p:nvPr/>
            </p:nvSpPr>
            <p:spPr>
              <a:xfrm>
                <a:off x="5136827" y="2588770"/>
                <a:ext cx="1918346" cy="840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𝐴</m:t>
                          </m:r>
                        </m:e>
                      </m:d>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𝑁</m:t>
                          </m:r>
                        </m:den>
                      </m:f>
                    </m:oMath>
                  </m:oMathPara>
                </a14:m>
                <a:endParaRPr lang="ru-RU" sz="3200" dirty="0">
                  <a:latin typeface="Myriad Pro" panose="020B0503030403020204" pitchFamily="34" charset="0"/>
                </a:endParaRPr>
              </a:p>
            </p:txBody>
          </p:sp>
        </mc:Choice>
        <mc:Fallback xmlns="">
          <p:sp>
            <p:nvSpPr>
              <p:cNvPr id="2" name="TextBox 1">
                <a:extLst>
                  <a:ext uri="{FF2B5EF4-FFF2-40B4-BE49-F238E27FC236}">
                    <a16:creationId xmlns:a16="http://schemas.microsoft.com/office/drawing/2014/main" id="{160C8436-B1E2-48B2-89A5-46A0FA9514F0}"/>
                  </a:ext>
                </a:extLst>
              </p:cNvPr>
              <p:cNvSpPr txBox="1">
                <a:spLocks noRot="1" noChangeAspect="1" noMove="1" noResize="1" noEditPoints="1" noAdjustHandles="1" noChangeArrowheads="1" noChangeShapeType="1" noTextEdit="1"/>
              </p:cNvSpPr>
              <p:nvPr/>
            </p:nvSpPr>
            <p:spPr>
              <a:xfrm>
                <a:off x="5136827" y="2588770"/>
                <a:ext cx="1918346" cy="840230"/>
              </a:xfrm>
              <a:prstGeom prst="rect">
                <a:avLst/>
              </a:prstGeom>
              <a:blipFill>
                <a:blip r:embed="rId3"/>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E10A5A6D-6014-41AB-9A22-333424464D19}"/>
              </a:ext>
            </a:extLst>
          </p:cNvPr>
          <p:cNvSpPr txBox="1"/>
          <p:nvPr/>
        </p:nvSpPr>
        <p:spPr>
          <a:xfrm>
            <a:off x="2137448" y="4147795"/>
            <a:ext cx="5998758"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Myriad Pro" panose="020B0503030403020204" pitchFamily="34" charset="0"/>
              </a:rPr>
              <a:t>n – </a:t>
            </a:r>
            <a:r>
              <a:rPr lang="ru-RU" sz="2400" dirty="0">
                <a:latin typeface="Myriad Pro" panose="020B0503030403020204" pitchFamily="34" charset="0"/>
              </a:rPr>
              <a:t>количество благоприятных исходов</a:t>
            </a:r>
            <a:endParaRPr lang="en-US" sz="2400" dirty="0">
              <a:latin typeface="Myriad Pro" panose="020B0503030403020204" pitchFamily="34" charset="0"/>
            </a:endParaRPr>
          </a:p>
          <a:p>
            <a:pPr marL="285750" indent="-285750">
              <a:buFont typeface="Arial" panose="020B0604020202020204" pitchFamily="34" charset="0"/>
              <a:buChar char="•"/>
            </a:pPr>
            <a:r>
              <a:rPr lang="en-US" sz="2400" dirty="0">
                <a:latin typeface="Myriad Pro" panose="020B0503030403020204" pitchFamily="34" charset="0"/>
              </a:rPr>
              <a:t>N – </a:t>
            </a:r>
            <a:r>
              <a:rPr lang="ru-RU" sz="2400" dirty="0">
                <a:latin typeface="Myriad Pro" panose="020B0503030403020204" pitchFamily="34" charset="0"/>
              </a:rPr>
              <a:t>количество всех возможных исходов</a:t>
            </a:r>
            <a:r>
              <a:rPr lang="en-US" sz="2400" dirty="0">
                <a:latin typeface="Myriad Pro" panose="020B0503030403020204" pitchFamily="34" charset="0"/>
              </a:rPr>
              <a:t> </a:t>
            </a:r>
            <a:endParaRPr lang="ru-RU" sz="2400" dirty="0">
              <a:latin typeface="Myriad Pro" panose="020B0503030403020204" pitchFamily="34" charset="0"/>
            </a:endParaRPr>
          </a:p>
        </p:txBody>
      </p:sp>
    </p:spTree>
    <p:extLst>
      <p:ext uri="{BB962C8B-B14F-4D97-AF65-F5344CB8AC3E}">
        <p14:creationId xmlns:p14="http://schemas.microsoft.com/office/powerpoint/2010/main" val="352101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Вычисление вероятности: пример</a:t>
            </a:r>
            <a:endParaRPr sz="3200" b="1" dirty="0">
              <a:solidFill>
                <a:srgbClr val="0070C0"/>
              </a:solidFill>
              <a:ea typeface="PT Sans"/>
              <a:cs typeface="PT Sans"/>
              <a:sym typeface="PT Sans"/>
            </a:endParaRPr>
          </a:p>
        </p:txBody>
      </p:sp>
      <p:pic>
        <p:nvPicPr>
          <p:cNvPr id="1026" name="Picture 2" descr="ÐÐ°ÑÑÐ¸Ð½ÐºÐ¸ Ð¿Ð¾ Ð·Ð°Ð¿ÑÐ¾ÑÑ Ð¼Ð¾Ð½ÐµÑÐ° ÑÑÐ±Ð»Ñ">
            <a:extLst>
              <a:ext uri="{FF2B5EF4-FFF2-40B4-BE49-F238E27FC236}">
                <a16:creationId xmlns:a16="http://schemas.microsoft.com/office/drawing/2014/main" id="{33B4F862-3A24-42C2-8467-F0AEE058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775" y="1589112"/>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5;p16">
            <a:extLst>
              <a:ext uri="{FF2B5EF4-FFF2-40B4-BE49-F238E27FC236}">
                <a16:creationId xmlns:a16="http://schemas.microsoft.com/office/drawing/2014/main" id="{01A8A1C5-2A8B-4FDC-82EB-645814CEEA05}"/>
              </a:ext>
            </a:extLst>
          </p:cNvPr>
          <p:cNvSpPr/>
          <p:nvPr/>
        </p:nvSpPr>
        <p:spPr>
          <a:xfrm>
            <a:off x="5549246" y="2166453"/>
            <a:ext cx="4722829" cy="2099137"/>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Монету подбрасывают трижды. Какова вероятность, что орел выпадет лишь однажды?</a:t>
            </a:r>
          </a:p>
        </p:txBody>
      </p:sp>
    </p:spTree>
    <p:extLst>
      <p:ext uri="{BB962C8B-B14F-4D97-AF65-F5344CB8AC3E}">
        <p14:creationId xmlns:p14="http://schemas.microsoft.com/office/powerpoint/2010/main" val="48098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Вычисление вероятности: пример</a:t>
            </a:r>
            <a:endParaRPr sz="3200" b="1" dirty="0">
              <a:solidFill>
                <a:srgbClr val="0070C0"/>
              </a:solidFill>
              <a:ea typeface="PT Sans"/>
              <a:cs typeface="PT Sans"/>
              <a:sym typeface="PT Sans"/>
            </a:endParaRPr>
          </a:p>
        </p:txBody>
      </p:sp>
      <p:sp>
        <p:nvSpPr>
          <p:cNvPr id="4" name="Google Shape;105;p16">
            <a:extLst>
              <a:ext uri="{FF2B5EF4-FFF2-40B4-BE49-F238E27FC236}">
                <a16:creationId xmlns:a16="http://schemas.microsoft.com/office/drawing/2014/main" id="{01A8A1C5-2A8B-4FDC-82EB-645814CEEA05}"/>
              </a:ext>
            </a:extLst>
          </p:cNvPr>
          <p:cNvSpPr/>
          <p:nvPr/>
        </p:nvSpPr>
        <p:spPr>
          <a:xfrm>
            <a:off x="2117890" y="1421735"/>
            <a:ext cx="8107051" cy="2099137"/>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Элементарные исходы данного случайного эксперимента:</a:t>
            </a:r>
          </a:p>
          <a:p>
            <a:pPr lvl="0">
              <a:buClr>
                <a:srgbClr val="000000"/>
              </a:buClr>
              <a:defRPr/>
            </a:pPr>
            <a:endParaRPr lang="ru-RU" sz="2400" kern="0" dirty="0">
              <a:solidFill>
                <a:srgbClr val="000000"/>
              </a:solidFill>
              <a:latin typeface="Myriad Pro" panose="020B0503030403020204" pitchFamily="34" charset="0"/>
              <a:ea typeface="PT Sans"/>
              <a:cs typeface="AngsanaUPC" panose="020B0502040204020203" pitchFamily="18" charset="-34"/>
              <a:sym typeface="PT Sans"/>
            </a:endParaRP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ООО</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РОО</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ОРО</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ООР</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РРО</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РОР</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ООР</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РРР</a:t>
            </a:r>
          </a:p>
        </p:txBody>
      </p:sp>
    </p:spTree>
    <p:extLst>
      <p:ext uri="{BB962C8B-B14F-4D97-AF65-F5344CB8AC3E}">
        <p14:creationId xmlns:p14="http://schemas.microsoft.com/office/powerpoint/2010/main" val="178183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Вычисление вероятности: пример</a:t>
            </a:r>
            <a:endParaRPr sz="3200" b="1" dirty="0">
              <a:solidFill>
                <a:srgbClr val="0070C0"/>
              </a:solidFill>
              <a:ea typeface="PT Sans"/>
              <a:cs typeface="PT Sans"/>
              <a:sym typeface="PT Sans"/>
            </a:endParaRPr>
          </a:p>
        </p:txBody>
      </p:sp>
      <p:sp>
        <p:nvSpPr>
          <p:cNvPr id="4" name="Google Shape;105;p16">
            <a:extLst>
              <a:ext uri="{FF2B5EF4-FFF2-40B4-BE49-F238E27FC236}">
                <a16:creationId xmlns:a16="http://schemas.microsoft.com/office/drawing/2014/main" id="{01A8A1C5-2A8B-4FDC-82EB-645814CEEA05}"/>
              </a:ext>
            </a:extLst>
          </p:cNvPr>
          <p:cNvSpPr/>
          <p:nvPr/>
        </p:nvSpPr>
        <p:spPr>
          <a:xfrm>
            <a:off x="3060569" y="2691996"/>
            <a:ext cx="6070862" cy="737004"/>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ООО   РОО   ОРО   ООР   РРО   РОР   ООР   РРР</a:t>
            </a:r>
          </a:p>
        </p:txBody>
      </p:sp>
      <p:cxnSp>
        <p:nvCxnSpPr>
          <p:cNvPr id="5" name="Google Shape;359;p44">
            <a:extLst>
              <a:ext uri="{FF2B5EF4-FFF2-40B4-BE49-F238E27FC236}">
                <a16:creationId xmlns:a16="http://schemas.microsoft.com/office/drawing/2014/main" id="{7492839D-0077-4622-8F6E-D4D4F5D1AC39}"/>
              </a:ext>
            </a:extLst>
          </p:cNvPr>
          <p:cNvCxnSpPr>
            <a:cxnSpLocks/>
          </p:cNvCxnSpPr>
          <p:nvPr/>
        </p:nvCxnSpPr>
        <p:spPr>
          <a:xfrm>
            <a:off x="3480256" y="3144774"/>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8" name="Google Shape;359;p44">
            <a:extLst>
              <a:ext uri="{FF2B5EF4-FFF2-40B4-BE49-F238E27FC236}">
                <a16:creationId xmlns:a16="http://schemas.microsoft.com/office/drawing/2014/main" id="{BE509492-86A6-4FD7-9B85-A9F4322D224F}"/>
              </a:ext>
            </a:extLst>
          </p:cNvPr>
          <p:cNvCxnSpPr>
            <a:cxnSpLocks/>
          </p:cNvCxnSpPr>
          <p:nvPr/>
        </p:nvCxnSpPr>
        <p:spPr>
          <a:xfrm>
            <a:off x="5018396" y="3144773"/>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9" name="Google Shape;359;p44">
            <a:extLst>
              <a:ext uri="{FF2B5EF4-FFF2-40B4-BE49-F238E27FC236}">
                <a16:creationId xmlns:a16="http://schemas.microsoft.com/office/drawing/2014/main" id="{56FF1D70-4CE9-4872-B8C2-186E982E1EFC}"/>
              </a:ext>
            </a:extLst>
          </p:cNvPr>
          <p:cNvCxnSpPr>
            <a:cxnSpLocks/>
          </p:cNvCxnSpPr>
          <p:nvPr/>
        </p:nvCxnSpPr>
        <p:spPr>
          <a:xfrm>
            <a:off x="4242256" y="3144774"/>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10" name="Google Shape;359;p44">
            <a:extLst>
              <a:ext uri="{FF2B5EF4-FFF2-40B4-BE49-F238E27FC236}">
                <a16:creationId xmlns:a16="http://schemas.microsoft.com/office/drawing/2014/main" id="{11D7CDED-1577-4E55-9ADD-97A417CBA8AD}"/>
              </a:ext>
            </a:extLst>
          </p:cNvPr>
          <p:cNvCxnSpPr>
            <a:cxnSpLocks/>
          </p:cNvCxnSpPr>
          <p:nvPr/>
        </p:nvCxnSpPr>
        <p:spPr>
          <a:xfrm>
            <a:off x="5832244" y="3144772"/>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11" name="Google Shape;359;p44">
            <a:extLst>
              <a:ext uri="{FF2B5EF4-FFF2-40B4-BE49-F238E27FC236}">
                <a16:creationId xmlns:a16="http://schemas.microsoft.com/office/drawing/2014/main" id="{D7B80C60-631B-4329-9BB2-33D094F94D43}"/>
              </a:ext>
            </a:extLst>
          </p:cNvPr>
          <p:cNvCxnSpPr>
            <a:cxnSpLocks/>
          </p:cNvCxnSpPr>
          <p:nvPr/>
        </p:nvCxnSpPr>
        <p:spPr>
          <a:xfrm>
            <a:off x="6578532" y="3144772"/>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12" name="Google Shape;359;p44">
            <a:extLst>
              <a:ext uri="{FF2B5EF4-FFF2-40B4-BE49-F238E27FC236}">
                <a16:creationId xmlns:a16="http://schemas.microsoft.com/office/drawing/2014/main" id="{FB802B38-361B-4537-B6C8-3C6D22DB0DB5}"/>
              </a:ext>
            </a:extLst>
          </p:cNvPr>
          <p:cNvCxnSpPr>
            <a:cxnSpLocks/>
          </p:cNvCxnSpPr>
          <p:nvPr/>
        </p:nvCxnSpPr>
        <p:spPr>
          <a:xfrm>
            <a:off x="7296540" y="3144772"/>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13" name="Google Shape;359;p44">
            <a:extLst>
              <a:ext uri="{FF2B5EF4-FFF2-40B4-BE49-F238E27FC236}">
                <a16:creationId xmlns:a16="http://schemas.microsoft.com/office/drawing/2014/main" id="{96C600D8-0B19-4D5B-884B-AC1C4E00C2EE}"/>
              </a:ext>
            </a:extLst>
          </p:cNvPr>
          <p:cNvCxnSpPr>
            <a:cxnSpLocks/>
          </p:cNvCxnSpPr>
          <p:nvPr/>
        </p:nvCxnSpPr>
        <p:spPr>
          <a:xfrm>
            <a:off x="8052256" y="3144771"/>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14" name="Google Shape;359;p44">
            <a:extLst>
              <a:ext uri="{FF2B5EF4-FFF2-40B4-BE49-F238E27FC236}">
                <a16:creationId xmlns:a16="http://schemas.microsoft.com/office/drawing/2014/main" id="{7F6112D6-ADE6-4AD8-803B-597DB1EF4BF2}"/>
              </a:ext>
            </a:extLst>
          </p:cNvPr>
          <p:cNvCxnSpPr>
            <a:cxnSpLocks/>
          </p:cNvCxnSpPr>
          <p:nvPr/>
        </p:nvCxnSpPr>
        <p:spPr>
          <a:xfrm>
            <a:off x="8779691" y="3144774"/>
            <a:ext cx="0" cy="418559"/>
          </a:xfrm>
          <a:prstGeom prst="straightConnector1">
            <a:avLst/>
          </a:prstGeom>
          <a:noFill/>
          <a:ln w="28575" cap="flat" cmpd="sng">
            <a:solidFill>
              <a:schemeClr val="dk1"/>
            </a:solidFill>
            <a:prstDash val="solid"/>
            <a:round/>
            <a:headEnd type="none" w="sm" len="sm"/>
            <a:tailEnd type="triangle" w="lg" len="lg"/>
          </a:ln>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BFEF747-F0D8-4C84-8FE0-90B3FA220D40}"/>
                  </a:ext>
                </a:extLst>
              </p:cNvPr>
              <p:cNvSpPr txBox="1"/>
              <p:nvPr/>
            </p:nvSpPr>
            <p:spPr>
              <a:xfrm>
                <a:off x="3352818" y="3881777"/>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15" name="TextBox 14">
                <a:extLst>
                  <a:ext uri="{FF2B5EF4-FFF2-40B4-BE49-F238E27FC236}">
                    <a16:creationId xmlns:a16="http://schemas.microsoft.com/office/drawing/2014/main" id="{1BFEF747-F0D8-4C84-8FE0-90B3FA220D40}"/>
                  </a:ext>
                </a:extLst>
              </p:cNvPr>
              <p:cNvSpPr txBox="1">
                <a:spLocks noRot="1" noChangeAspect="1" noMove="1" noResize="1" noEditPoints="1" noAdjustHandles="1" noChangeArrowheads="1" noChangeShapeType="1" noTextEdit="1"/>
              </p:cNvSpPr>
              <p:nvPr/>
            </p:nvSpPr>
            <p:spPr>
              <a:xfrm>
                <a:off x="3352818" y="3881777"/>
                <a:ext cx="235641" cy="693844"/>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69D19D9-3230-4819-B84E-096C11D078E3}"/>
                  </a:ext>
                </a:extLst>
              </p:cNvPr>
              <p:cNvSpPr txBox="1"/>
              <p:nvPr/>
            </p:nvSpPr>
            <p:spPr>
              <a:xfrm>
                <a:off x="4912769"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17" name="TextBox 16">
                <a:extLst>
                  <a:ext uri="{FF2B5EF4-FFF2-40B4-BE49-F238E27FC236}">
                    <a16:creationId xmlns:a16="http://schemas.microsoft.com/office/drawing/2014/main" id="{069D19D9-3230-4819-B84E-096C11D078E3}"/>
                  </a:ext>
                </a:extLst>
              </p:cNvPr>
              <p:cNvSpPr txBox="1">
                <a:spLocks noRot="1" noChangeAspect="1" noMove="1" noResize="1" noEditPoints="1" noAdjustHandles="1" noChangeArrowheads="1" noChangeShapeType="1" noTextEdit="1"/>
              </p:cNvSpPr>
              <p:nvPr/>
            </p:nvSpPr>
            <p:spPr>
              <a:xfrm>
                <a:off x="4912769" y="3879412"/>
                <a:ext cx="235641" cy="6938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E7D6AA0-97E2-4DC1-B90B-9DE9C2BBCF94}"/>
                  </a:ext>
                </a:extLst>
              </p:cNvPr>
              <p:cNvSpPr txBox="1"/>
              <p:nvPr/>
            </p:nvSpPr>
            <p:spPr>
              <a:xfrm>
                <a:off x="5713633"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18" name="TextBox 17">
                <a:extLst>
                  <a:ext uri="{FF2B5EF4-FFF2-40B4-BE49-F238E27FC236}">
                    <a16:creationId xmlns:a16="http://schemas.microsoft.com/office/drawing/2014/main" id="{9E7D6AA0-97E2-4DC1-B90B-9DE9C2BBCF94}"/>
                  </a:ext>
                </a:extLst>
              </p:cNvPr>
              <p:cNvSpPr txBox="1">
                <a:spLocks noRot="1" noChangeAspect="1" noMove="1" noResize="1" noEditPoints="1" noAdjustHandles="1" noChangeArrowheads="1" noChangeShapeType="1" noTextEdit="1"/>
              </p:cNvSpPr>
              <p:nvPr/>
            </p:nvSpPr>
            <p:spPr>
              <a:xfrm>
                <a:off x="5713633" y="3879412"/>
                <a:ext cx="235641" cy="693844"/>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371007C-57A5-46F0-BAA1-0A80E7BF8B64}"/>
                  </a:ext>
                </a:extLst>
              </p:cNvPr>
              <p:cNvSpPr txBox="1"/>
              <p:nvPr/>
            </p:nvSpPr>
            <p:spPr>
              <a:xfrm>
                <a:off x="6472721"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19" name="TextBox 18">
                <a:extLst>
                  <a:ext uri="{FF2B5EF4-FFF2-40B4-BE49-F238E27FC236}">
                    <a16:creationId xmlns:a16="http://schemas.microsoft.com/office/drawing/2014/main" id="{F371007C-57A5-46F0-BAA1-0A80E7BF8B64}"/>
                  </a:ext>
                </a:extLst>
              </p:cNvPr>
              <p:cNvSpPr txBox="1">
                <a:spLocks noRot="1" noChangeAspect="1" noMove="1" noResize="1" noEditPoints="1" noAdjustHandles="1" noChangeArrowheads="1" noChangeShapeType="1" noTextEdit="1"/>
              </p:cNvSpPr>
              <p:nvPr/>
            </p:nvSpPr>
            <p:spPr>
              <a:xfrm>
                <a:off x="6472721" y="3879412"/>
                <a:ext cx="235641" cy="693844"/>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533F887-43AD-4C57-99FC-803B8F777972}"/>
                  </a:ext>
                </a:extLst>
              </p:cNvPr>
              <p:cNvSpPr txBox="1"/>
              <p:nvPr/>
            </p:nvSpPr>
            <p:spPr>
              <a:xfrm>
                <a:off x="7169102" y="3879891"/>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F533F887-43AD-4C57-99FC-803B8F777972}"/>
                  </a:ext>
                </a:extLst>
              </p:cNvPr>
              <p:cNvSpPr txBox="1">
                <a:spLocks noRot="1" noChangeAspect="1" noMove="1" noResize="1" noEditPoints="1" noAdjustHandles="1" noChangeArrowheads="1" noChangeShapeType="1" noTextEdit="1"/>
              </p:cNvSpPr>
              <p:nvPr/>
            </p:nvSpPr>
            <p:spPr>
              <a:xfrm>
                <a:off x="7169102" y="3879891"/>
                <a:ext cx="235641" cy="693844"/>
              </a:xfrm>
              <a:prstGeom prst="rect">
                <a:avLst/>
              </a:prstGeom>
              <a:blipFill>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55CC6F9-EB0D-402E-B91B-4E0BCD083F2D}"/>
                  </a:ext>
                </a:extLst>
              </p:cNvPr>
              <p:cNvSpPr txBox="1"/>
              <p:nvPr/>
            </p:nvSpPr>
            <p:spPr>
              <a:xfrm>
                <a:off x="7955872"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1" name="TextBox 20">
                <a:extLst>
                  <a:ext uri="{FF2B5EF4-FFF2-40B4-BE49-F238E27FC236}">
                    <a16:creationId xmlns:a16="http://schemas.microsoft.com/office/drawing/2014/main" id="{655CC6F9-EB0D-402E-B91B-4E0BCD083F2D}"/>
                  </a:ext>
                </a:extLst>
              </p:cNvPr>
              <p:cNvSpPr txBox="1">
                <a:spLocks noRot="1" noChangeAspect="1" noMove="1" noResize="1" noEditPoints="1" noAdjustHandles="1" noChangeArrowheads="1" noChangeShapeType="1" noTextEdit="1"/>
              </p:cNvSpPr>
              <p:nvPr/>
            </p:nvSpPr>
            <p:spPr>
              <a:xfrm>
                <a:off x="7955872" y="3879412"/>
                <a:ext cx="235641" cy="693844"/>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0A6A231-B5EA-4AF2-B566-3477F9203733}"/>
                  </a:ext>
                </a:extLst>
              </p:cNvPr>
              <p:cNvSpPr txBox="1"/>
              <p:nvPr/>
            </p:nvSpPr>
            <p:spPr>
              <a:xfrm>
                <a:off x="8652253"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2" name="TextBox 21">
                <a:extLst>
                  <a:ext uri="{FF2B5EF4-FFF2-40B4-BE49-F238E27FC236}">
                    <a16:creationId xmlns:a16="http://schemas.microsoft.com/office/drawing/2014/main" id="{E0A6A231-B5EA-4AF2-B566-3477F9203733}"/>
                  </a:ext>
                </a:extLst>
              </p:cNvPr>
              <p:cNvSpPr txBox="1">
                <a:spLocks noRot="1" noChangeAspect="1" noMove="1" noResize="1" noEditPoints="1" noAdjustHandles="1" noChangeArrowheads="1" noChangeShapeType="1" noTextEdit="1"/>
              </p:cNvSpPr>
              <p:nvPr/>
            </p:nvSpPr>
            <p:spPr>
              <a:xfrm>
                <a:off x="8652253" y="3879412"/>
                <a:ext cx="235641" cy="693844"/>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C03671A-64C5-456A-8B1F-81A8B445F727}"/>
                  </a:ext>
                </a:extLst>
              </p:cNvPr>
              <p:cNvSpPr txBox="1"/>
              <p:nvPr/>
            </p:nvSpPr>
            <p:spPr>
              <a:xfrm>
                <a:off x="4139588"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3" name="TextBox 22">
                <a:extLst>
                  <a:ext uri="{FF2B5EF4-FFF2-40B4-BE49-F238E27FC236}">
                    <a16:creationId xmlns:a16="http://schemas.microsoft.com/office/drawing/2014/main" id="{FC03671A-64C5-456A-8B1F-81A8B445F727}"/>
                  </a:ext>
                </a:extLst>
              </p:cNvPr>
              <p:cNvSpPr txBox="1">
                <a:spLocks noRot="1" noChangeAspect="1" noMove="1" noResize="1" noEditPoints="1" noAdjustHandles="1" noChangeArrowheads="1" noChangeShapeType="1" noTextEdit="1"/>
              </p:cNvSpPr>
              <p:nvPr/>
            </p:nvSpPr>
            <p:spPr>
              <a:xfrm>
                <a:off x="4139588" y="3879412"/>
                <a:ext cx="235641" cy="693844"/>
              </a:xfrm>
              <a:prstGeom prst="rect">
                <a:avLst/>
              </a:prstGeom>
              <a:blipFill>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04203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12569"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Вычисление вероятности: пример</a:t>
            </a:r>
            <a:endParaRPr sz="3200" b="1" dirty="0">
              <a:solidFill>
                <a:srgbClr val="0070C0"/>
              </a:solidFill>
              <a:ea typeface="PT Sans"/>
              <a:cs typeface="PT Sans"/>
              <a:sym typeface="PT Sans"/>
            </a:endParaRPr>
          </a:p>
        </p:txBody>
      </p:sp>
      <p:sp>
        <p:nvSpPr>
          <p:cNvPr id="4" name="Google Shape;105;p16">
            <a:extLst>
              <a:ext uri="{FF2B5EF4-FFF2-40B4-BE49-F238E27FC236}">
                <a16:creationId xmlns:a16="http://schemas.microsoft.com/office/drawing/2014/main" id="{01A8A1C5-2A8B-4FDC-82EB-645814CEEA05}"/>
              </a:ext>
            </a:extLst>
          </p:cNvPr>
          <p:cNvSpPr/>
          <p:nvPr/>
        </p:nvSpPr>
        <p:spPr>
          <a:xfrm>
            <a:off x="3060569" y="2691996"/>
            <a:ext cx="6070862" cy="737004"/>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ООО   РОО   ОРО   ООР   РРО   РОР   ООР   РРР</a:t>
            </a:r>
          </a:p>
        </p:txBody>
      </p:sp>
      <p:cxnSp>
        <p:nvCxnSpPr>
          <p:cNvPr id="13" name="Google Shape;359;p44">
            <a:extLst>
              <a:ext uri="{FF2B5EF4-FFF2-40B4-BE49-F238E27FC236}">
                <a16:creationId xmlns:a16="http://schemas.microsoft.com/office/drawing/2014/main" id="{96C600D8-0B19-4D5B-884B-AC1C4E00C2EE}"/>
              </a:ext>
            </a:extLst>
          </p:cNvPr>
          <p:cNvCxnSpPr>
            <a:cxnSpLocks/>
          </p:cNvCxnSpPr>
          <p:nvPr/>
        </p:nvCxnSpPr>
        <p:spPr>
          <a:xfrm>
            <a:off x="3442549" y="3144772"/>
            <a:ext cx="0" cy="418559"/>
          </a:xfrm>
          <a:prstGeom prst="straightConnector1">
            <a:avLst/>
          </a:prstGeom>
          <a:noFill/>
          <a:ln w="28575" cap="flat" cmpd="sng">
            <a:solidFill>
              <a:schemeClr val="dk1"/>
            </a:solidFill>
            <a:prstDash val="solid"/>
            <a:round/>
            <a:headEnd type="none" w="sm" len="sm"/>
            <a:tailEnd type="triangle" w="lg" len="lg"/>
          </a:ln>
        </p:spPr>
      </p:cxnSp>
      <p:cxnSp>
        <p:nvCxnSpPr>
          <p:cNvPr id="14" name="Google Shape;359;p44">
            <a:extLst>
              <a:ext uri="{FF2B5EF4-FFF2-40B4-BE49-F238E27FC236}">
                <a16:creationId xmlns:a16="http://schemas.microsoft.com/office/drawing/2014/main" id="{7F6112D6-ADE6-4AD8-803B-597DB1EF4BF2}"/>
              </a:ext>
            </a:extLst>
          </p:cNvPr>
          <p:cNvCxnSpPr>
            <a:cxnSpLocks/>
          </p:cNvCxnSpPr>
          <p:nvPr/>
        </p:nvCxnSpPr>
        <p:spPr>
          <a:xfrm>
            <a:off x="8779691" y="3144774"/>
            <a:ext cx="0" cy="418559"/>
          </a:xfrm>
          <a:prstGeom prst="straightConnector1">
            <a:avLst/>
          </a:prstGeom>
          <a:noFill/>
          <a:ln w="28575" cap="flat" cmpd="sng">
            <a:solidFill>
              <a:schemeClr val="dk1"/>
            </a:solidFill>
            <a:prstDash val="solid"/>
            <a:round/>
            <a:headEnd type="none" w="sm" len="sm"/>
            <a:tailEnd type="triangle" w="lg" len="lg"/>
          </a:ln>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533F887-43AD-4C57-99FC-803B8F777972}"/>
                  </a:ext>
                </a:extLst>
              </p:cNvPr>
              <p:cNvSpPr txBox="1"/>
              <p:nvPr/>
            </p:nvSpPr>
            <p:spPr>
              <a:xfrm>
                <a:off x="3315111"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F533F887-43AD-4C57-99FC-803B8F777972}"/>
                  </a:ext>
                </a:extLst>
              </p:cNvPr>
              <p:cNvSpPr txBox="1">
                <a:spLocks noRot="1" noChangeAspect="1" noMove="1" noResize="1" noEditPoints="1" noAdjustHandles="1" noChangeArrowheads="1" noChangeShapeType="1" noTextEdit="1"/>
              </p:cNvSpPr>
              <p:nvPr/>
            </p:nvSpPr>
            <p:spPr>
              <a:xfrm>
                <a:off x="3315111" y="3879412"/>
                <a:ext cx="235641" cy="693844"/>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55CC6F9-EB0D-402E-B91B-4E0BCD083F2D}"/>
                  </a:ext>
                </a:extLst>
              </p:cNvPr>
              <p:cNvSpPr txBox="1"/>
              <p:nvPr/>
            </p:nvSpPr>
            <p:spPr>
              <a:xfrm>
                <a:off x="4944129"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3</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1" name="TextBox 20">
                <a:extLst>
                  <a:ext uri="{FF2B5EF4-FFF2-40B4-BE49-F238E27FC236}">
                    <a16:creationId xmlns:a16="http://schemas.microsoft.com/office/drawing/2014/main" id="{655CC6F9-EB0D-402E-B91B-4E0BCD083F2D}"/>
                  </a:ext>
                </a:extLst>
              </p:cNvPr>
              <p:cNvSpPr txBox="1">
                <a:spLocks noRot="1" noChangeAspect="1" noMove="1" noResize="1" noEditPoints="1" noAdjustHandles="1" noChangeArrowheads="1" noChangeShapeType="1" noTextEdit="1"/>
              </p:cNvSpPr>
              <p:nvPr/>
            </p:nvSpPr>
            <p:spPr>
              <a:xfrm>
                <a:off x="4944129" y="3879412"/>
                <a:ext cx="235641" cy="6938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0A6A231-B5EA-4AF2-B566-3477F9203733}"/>
                  </a:ext>
                </a:extLst>
              </p:cNvPr>
              <p:cNvSpPr txBox="1"/>
              <p:nvPr/>
            </p:nvSpPr>
            <p:spPr>
              <a:xfrm>
                <a:off x="8652253"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2" name="TextBox 21">
                <a:extLst>
                  <a:ext uri="{FF2B5EF4-FFF2-40B4-BE49-F238E27FC236}">
                    <a16:creationId xmlns:a16="http://schemas.microsoft.com/office/drawing/2014/main" id="{E0A6A231-B5EA-4AF2-B566-3477F9203733}"/>
                  </a:ext>
                </a:extLst>
              </p:cNvPr>
              <p:cNvSpPr txBox="1">
                <a:spLocks noRot="1" noChangeAspect="1" noMove="1" noResize="1" noEditPoints="1" noAdjustHandles="1" noChangeArrowheads="1" noChangeShapeType="1" noTextEdit="1"/>
              </p:cNvSpPr>
              <p:nvPr/>
            </p:nvSpPr>
            <p:spPr>
              <a:xfrm>
                <a:off x="8652253" y="3879412"/>
                <a:ext cx="235641" cy="693844"/>
              </a:xfrm>
              <a:prstGeom prst="rect">
                <a:avLst/>
              </a:prstGeom>
              <a:blipFill>
                <a:blip r:embed="rId5"/>
                <a:stretch>
                  <a:fillRect/>
                </a:stretch>
              </a:blipFill>
            </p:spPr>
            <p:txBody>
              <a:bodyPr/>
              <a:lstStyle/>
              <a:p>
                <a:r>
                  <a:rPr lang="ru-RU">
                    <a:noFill/>
                  </a:rPr>
                  <a:t> </a:t>
                </a:r>
              </a:p>
            </p:txBody>
          </p:sp>
        </mc:Fallback>
      </mc:AlternateContent>
      <p:sp>
        <p:nvSpPr>
          <p:cNvPr id="24" name="Правая фигурная скобка 23">
            <a:extLst>
              <a:ext uri="{FF2B5EF4-FFF2-40B4-BE49-F238E27FC236}">
                <a16:creationId xmlns:a16="http://schemas.microsoft.com/office/drawing/2014/main" id="{C7AF2E1C-F025-44DE-82F1-49BD73096BA2}"/>
              </a:ext>
            </a:extLst>
          </p:cNvPr>
          <p:cNvSpPr/>
          <p:nvPr/>
        </p:nvSpPr>
        <p:spPr>
          <a:xfrm rot="5400000">
            <a:off x="4973952" y="2240968"/>
            <a:ext cx="195230" cy="2180839"/>
          </a:xfrm>
          <a:prstGeom prst="rightBrace">
            <a:avLst>
              <a:gd name="adj1" fmla="val 14931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latin typeface="Myriad Pro" panose="020B0503030403020204" pitchFamily="34" charset="0"/>
            </a:endParaRPr>
          </a:p>
        </p:txBody>
      </p:sp>
      <p:sp>
        <p:nvSpPr>
          <p:cNvPr id="25" name="Правая фигурная скобка 24">
            <a:extLst>
              <a:ext uri="{FF2B5EF4-FFF2-40B4-BE49-F238E27FC236}">
                <a16:creationId xmlns:a16="http://schemas.microsoft.com/office/drawing/2014/main" id="{87359F59-A758-4560-9C7B-2651953EBE21}"/>
              </a:ext>
            </a:extLst>
          </p:cNvPr>
          <p:cNvSpPr/>
          <p:nvPr/>
        </p:nvSpPr>
        <p:spPr>
          <a:xfrm rot="5400000">
            <a:off x="7274162" y="2275214"/>
            <a:ext cx="195232" cy="2112343"/>
          </a:xfrm>
          <a:prstGeom prst="rightBrace">
            <a:avLst>
              <a:gd name="adj1" fmla="val 14931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65323AF-A4CC-4AB5-8730-A9809D4F456C}"/>
                  </a:ext>
                </a:extLst>
              </p:cNvPr>
              <p:cNvSpPr txBox="1"/>
              <p:nvPr/>
            </p:nvSpPr>
            <p:spPr>
              <a:xfrm>
                <a:off x="7244340" y="3879412"/>
                <a:ext cx="23564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3</m:t>
                          </m:r>
                        </m:num>
                        <m:den>
                          <m:r>
                            <a:rPr lang="ru-RU" sz="2400" i="1">
                              <a:latin typeface="Cambria Math" panose="02040503050406030204" pitchFamily="18" charset="0"/>
                            </a:rPr>
                            <m:t>8</m:t>
                          </m:r>
                        </m:den>
                      </m:f>
                    </m:oMath>
                  </m:oMathPara>
                </a14:m>
                <a:endParaRPr lang="ru-RU" sz="2400" dirty="0">
                  <a:latin typeface="Myriad Pro" panose="020B0503030403020204" pitchFamily="34" charset="0"/>
                </a:endParaRPr>
              </a:p>
            </p:txBody>
          </p:sp>
        </mc:Choice>
        <mc:Fallback xmlns="">
          <p:sp>
            <p:nvSpPr>
              <p:cNvPr id="26" name="TextBox 25">
                <a:extLst>
                  <a:ext uri="{FF2B5EF4-FFF2-40B4-BE49-F238E27FC236}">
                    <a16:creationId xmlns:a16="http://schemas.microsoft.com/office/drawing/2014/main" id="{A65323AF-A4CC-4AB5-8730-A9809D4F456C}"/>
                  </a:ext>
                </a:extLst>
              </p:cNvPr>
              <p:cNvSpPr txBox="1">
                <a:spLocks noRot="1" noChangeAspect="1" noMove="1" noResize="1" noEditPoints="1" noAdjustHandles="1" noChangeArrowheads="1" noChangeShapeType="1" noTextEdit="1"/>
              </p:cNvSpPr>
              <p:nvPr/>
            </p:nvSpPr>
            <p:spPr>
              <a:xfrm>
                <a:off x="7244340" y="3879412"/>
                <a:ext cx="235641" cy="693844"/>
              </a:xfrm>
              <a:prstGeom prst="rect">
                <a:avLst/>
              </a:prstGeom>
              <a:blipFill>
                <a:blip r:embed="rId6"/>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52090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105" name="Google Shape;105;p16"/>
          <p:cNvSpPr/>
          <p:nvPr/>
        </p:nvSpPr>
        <p:spPr>
          <a:xfrm>
            <a:off x="2869997" y="2803638"/>
            <a:ext cx="6452007" cy="1250725"/>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PT Sans"/>
                <a:sym typeface="PT Sans"/>
              </a:rPr>
              <a:t>Вероятность каждого события A находится от 0 до 1, то есть удовлетворяет неравенствам:</a:t>
            </a:r>
            <a:endParaRPr sz="2400" kern="0" dirty="0">
              <a:solidFill>
                <a:srgbClr val="000000"/>
              </a:solidFill>
              <a:latin typeface="Myriad Pro" panose="020B0503030403020204" pitchFamily="34" charset="0"/>
              <a:ea typeface="PT Sans"/>
              <a:cs typeface="PT Sans"/>
              <a:sym typeface="PT San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0975DC-F554-4258-AA0F-91A0F55E33AB}"/>
                  </a:ext>
                </a:extLst>
              </p:cNvPr>
              <p:cNvSpPr txBox="1"/>
              <p:nvPr/>
            </p:nvSpPr>
            <p:spPr>
              <a:xfrm>
                <a:off x="5155165" y="4054362"/>
                <a:ext cx="18816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)≤1</m:t>
                      </m:r>
                    </m:oMath>
                  </m:oMathPara>
                </a14:m>
                <a:endParaRPr lang="ru-RU" sz="2400" dirty="0">
                  <a:latin typeface="Myriad Pro" panose="020B0503030403020204" pitchFamily="34" charset="0"/>
                </a:endParaRPr>
              </a:p>
            </p:txBody>
          </p:sp>
        </mc:Choice>
        <mc:Fallback xmlns="">
          <p:sp>
            <p:nvSpPr>
              <p:cNvPr id="3" name="TextBox 2">
                <a:extLst>
                  <a:ext uri="{FF2B5EF4-FFF2-40B4-BE49-F238E27FC236}">
                    <a16:creationId xmlns:a16="http://schemas.microsoft.com/office/drawing/2014/main" id="{B10975DC-F554-4258-AA0F-91A0F55E33AB}"/>
                  </a:ext>
                </a:extLst>
              </p:cNvPr>
              <p:cNvSpPr txBox="1">
                <a:spLocks noRot="1" noChangeAspect="1" noMove="1" noResize="1" noEditPoints="1" noAdjustHandles="1" noChangeArrowheads="1" noChangeShapeType="1" noTextEdit="1"/>
              </p:cNvSpPr>
              <p:nvPr/>
            </p:nvSpPr>
            <p:spPr>
              <a:xfrm>
                <a:off x="5155165" y="4054362"/>
                <a:ext cx="1881669" cy="369332"/>
              </a:xfrm>
              <a:prstGeom prst="rect">
                <a:avLst/>
              </a:prstGeom>
              <a:blipFill>
                <a:blip r:embed="rId3"/>
                <a:stretch>
                  <a:fillRect l="-3247" r="-3247" b="-36066"/>
                </a:stretch>
              </a:blipFill>
            </p:spPr>
            <p:txBody>
              <a:bodyPr/>
              <a:lstStyle/>
              <a:p>
                <a:r>
                  <a:rPr lang="ru-RU">
                    <a:noFill/>
                  </a:rPr>
                  <a:t> </a:t>
                </a:r>
              </a:p>
            </p:txBody>
          </p:sp>
        </mc:Fallback>
      </mc:AlternateContent>
    </p:spTree>
    <p:extLst>
      <p:ext uri="{BB962C8B-B14F-4D97-AF65-F5344CB8AC3E}">
        <p14:creationId xmlns:p14="http://schemas.microsoft.com/office/powerpoint/2010/main" val="411363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A01AC7-CF32-4DBE-BA4C-31A07AEB75B2}"/>
              </a:ext>
            </a:extLst>
          </p:cNvPr>
          <p:cNvSpPr>
            <a:spLocks noGrp="1"/>
          </p:cNvSpPr>
          <p:nvPr>
            <p:ph type="title"/>
          </p:nvPr>
        </p:nvSpPr>
        <p:spPr/>
        <p:txBody>
          <a:bodyPr/>
          <a:lstStyle/>
          <a:p>
            <a:r>
              <a:rPr lang="ru-RU" dirty="0"/>
              <a:t>План вебинара</a:t>
            </a:r>
          </a:p>
        </p:txBody>
      </p:sp>
      <p:sp>
        <p:nvSpPr>
          <p:cNvPr id="3" name="Объект 2">
            <a:extLst>
              <a:ext uri="{FF2B5EF4-FFF2-40B4-BE49-F238E27FC236}">
                <a16:creationId xmlns:a16="http://schemas.microsoft.com/office/drawing/2014/main" id="{E2B8FB4F-849D-4427-A6CA-2880222B9519}"/>
              </a:ext>
            </a:extLst>
          </p:cNvPr>
          <p:cNvSpPr>
            <a:spLocks noGrp="1"/>
          </p:cNvSpPr>
          <p:nvPr>
            <p:ph idx="1"/>
          </p:nvPr>
        </p:nvSpPr>
        <p:spPr/>
        <p:txBody>
          <a:bodyPr/>
          <a:lstStyle/>
          <a:p>
            <a:r>
              <a:rPr lang="ru-RU" dirty="0"/>
              <a:t>Основные понятия, связанные с теорией вероятностей</a:t>
            </a:r>
          </a:p>
          <a:p>
            <a:r>
              <a:rPr lang="ru-RU" dirty="0"/>
              <a:t>Классическое определение вероятности</a:t>
            </a:r>
          </a:p>
          <a:p>
            <a:r>
              <a:rPr lang="ru-RU" dirty="0"/>
              <a:t>Условная вероятность</a:t>
            </a:r>
          </a:p>
          <a:p>
            <a:r>
              <a:rPr lang="ru-RU" dirty="0"/>
              <a:t>Полная вероятность</a:t>
            </a:r>
          </a:p>
          <a:p>
            <a:r>
              <a:rPr lang="ru-RU" dirty="0"/>
              <a:t>Формула Байеса</a:t>
            </a:r>
          </a:p>
          <a:p>
            <a:r>
              <a:rPr lang="ru-RU" dirty="0"/>
              <a:t>Распределения случайных величин</a:t>
            </a:r>
          </a:p>
          <a:p>
            <a:r>
              <a:rPr lang="ru-RU" dirty="0"/>
              <a:t>Вероятностные парадоксы</a:t>
            </a:r>
          </a:p>
        </p:txBody>
      </p:sp>
    </p:spTree>
    <p:extLst>
      <p:ext uri="{BB962C8B-B14F-4D97-AF65-F5344CB8AC3E}">
        <p14:creationId xmlns:p14="http://schemas.microsoft.com/office/powerpoint/2010/main" val="1900298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105" name="Google Shape;105;p16"/>
          <p:cNvSpPr/>
          <p:nvPr/>
        </p:nvSpPr>
        <p:spPr>
          <a:xfrm>
            <a:off x="2527955" y="3001601"/>
            <a:ext cx="7136091" cy="620689"/>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dirty="0">
                <a:latin typeface="Myriad Pro" panose="020B0503030403020204" pitchFamily="34" charset="0"/>
              </a:rPr>
              <a:t>Вероятность полного множества всех возможных исходов равна 1</a:t>
            </a:r>
            <a:endParaRPr sz="2400" kern="0" dirty="0">
              <a:solidFill>
                <a:srgbClr val="000000"/>
              </a:solidFill>
              <a:latin typeface="Myriad Pro" panose="020B0503030403020204" pitchFamily="34" charset="0"/>
              <a:ea typeface="PT Sans"/>
              <a:cs typeface="PT Sans"/>
              <a:sym typeface="PT Sans"/>
            </a:endParaRPr>
          </a:p>
        </p:txBody>
      </p:sp>
    </p:spTree>
    <p:extLst>
      <p:ext uri="{BB962C8B-B14F-4D97-AF65-F5344CB8AC3E}">
        <p14:creationId xmlns:p14="http://schemas.microsoft.com/office/powerpoint/2010/main" val="3015596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105" name="Google Shape;105;p16"/>
          <p:cNvSpPr/>
          <p:nvPr/>
        </p:nvSpPr>
        <p:spPr>
          <a:xfrm>
            <a:off x="2923414" y="2427300"/>
            <a:ext cx="6649972" cy="2308200"/>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PT Sans"/>
                <a:sym typeface="PT Sans"/>
              </a:rPr>
              <a:t>Если событие A включается («входит») в событие B, то есть наступление события A влечёт также наступление события B, то:</a:t>
            </a:r>
            <a:endParaRPr sz="2400" kern="0" dirty="0">
              <a:solidFill>
                <a:srgbClr val="000000"/>
              </a:solidFill>
              <a:latin typeface="Myriad Pro" panose="020B0503030403020204" pitchFamily="34" charset="0"/>
              <a:ea typeface="PT Sans"/>
              <a:cs typeface="PT Sans"/>
              <a:sym typeface="PT Sans"/>
            </a:endParaRPr>
          </a:p>
        </p:txBody>
      </p:sp>
      <p:sp>
        <p:nvSpPr>
          <p:cNvPr id="4" name="AutoShape 4" descr="{\mathbf  {P}}\{A\}\leqslant {\mathbf  {P}}\{B\};">
            <a:extLst>
              <a:ext uri="{FF2B5EF4-FFF2-40B4-BE49-F238E27FC236}">
                <a16:creationId xmlns:a16="http://schemas.microsoft.com/office/drawing/2014/main" id="{50B633B9-475A-479F-ABFB-A9F105C80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61C173-6ECF-4213-999F-2994231F3B8D}"/>
                  </a:ext>
                </a:extLst>
              </p:cNvPr>
              <p:cNvSpPr txBox="1"/>
              <p:nvPr/>
            </p:nvSpPr>
            <p:spPr>
              <a:xfrm>
                <a:off x="5007927" y="3897584"/>
                <a:ext cx="18713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oMath>
                  </m:oMathPara>
                </a14:m>
                <a:endParaRPr lang="ru-RU" sz="2400" dirty="0">
                  <a:latin typeface="Myriad Pro" panose="020B0503030403020204" pitchFamily="34" charset="0"/>
                </a:endParaRPr>
              </a:p>
            </p:txBody>
          </p:sp>
        </mc:Choice>
        <mc:Fallback xmlns="">
          <p:sp>
            <p:nvSpPr>
              <p:cNvPr id="2" name="TextBox 1">
                <a:extLst>
                  <a:ext uri="{FF2B5EF4-FFF2-40B4-BE49-F238E27FC236}">
                    <a16:creationId xmlns:a16="http://schemas.microsoft.com/office/drawing/2014/main" id="{6C61C173-6ECF-4213-999F-2994231F3B8D}"/>
                  </a:ext>
                </a:extLst>
              </p:cNvPr>
              <p:cNvSpPr txBox="1">
                <a:spLocks noRot="1" noChangeAspect="1" noMove="1" noResize="1" noEditPoints="1" noAdjustHandles="1" noChangeArrowheads="1" noChangeShapeType="1" noTextEdit="1"/>
              </p:cNvSpPr>
              <p:nvPr/>
            </p:nvSpPr>
            <p:spPr>
              <a:xfrm>
                <a:off x="5007927" y="3897584"/>
                <a:ext cx="1871346" cy="369332"/>
              </a:xfrm>
              <a:prstGeom prst="rect">
                <a:avLst/>
              </a:prstGeom>
              <a:blipFill>
                <a:blip r:embed="rId3"/>
                <a:stretch>
                  <a:fillRect l="-3268" r="-5229" b="-36066"/>
                </a:stretch>
              </a:blipFill>
            </p:spPr>
            <p:txBody>
              <a:bodyPr/>
              <a:lstStyle/>
              <a:p>
                <a:r>
                  <a:rPr lang="ru-RU">
                    <a:noFill/>
                  </a:rPr>
                  <a:t> </a:t>
                </a:r>
              </a:p>
            </p:txBody>
          </p:sp>
        </mc:Fallback>
      </mc:AlternateContent>
    </p:spTree>
    <p:extLst>
      <p:ext uri="{BB962C8B-B14F-4D97-AF65-F5344CB8AC3E}">
        <p14:creationId xmlns:p14="http://schemas.microsoft.com/office/powerpoint/2010/main" val="203765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105" name="Google Shape;105;p16"/>
          <p:cNvSpPr/>
          <p:nvPr/>
        </p:nvSpPr>
        <p:spPr>
          <a:xfrm>
            <a:off x="2935984" y="2897907"/>
            <a:ext cx="6320032" cy="1062189"/>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PT Sans"/>
                <a:sym typeface="PT Sans"/>
              </a:rPr>
              <a:t>Вероятность события противоположного событию </a:t>
            </a:r>
            <a:r>
              <a:rPr lang="en-US" sz="2400" kern="0" dirty="0">
                <a:solidFill>
                  <a:srgbClr val="000000"/>
                </a:solidFill>
                <a:latin typeface="Myriad Pro" panose="020B0503030403020204" pitchFamily="34" charset="0"/>
                <a:ea typeface="PT Sans"/>
                <a:cs typeface="PT Sans"/>
                <a:sym typeface="PT Sans"/>
              </a:rPr>
              <a:t>A, </a:t>
            </a:r>
            <a:r>
              <a:rPr lang="ru-RU" sz="2400" kern="0" dirty="0">
                <a:solidFill>
                  <a:srgbClr val="000000"/>
                </a:solidFill>
                <a:latin typeface="Myriad Pro" panose="020B0503030403020204" pitchFamily="34" charset="0"/>
                <a:ea typeface="PT Sans"/>
                <a:cs typeface="PT Sans"/>
                <a:sym typeface="PT Sans"/>
              </a:rPr>
              <a:t>равна:</a:t>
            </a:r>
            <a:endParaRPr sz="2400" kern="0" dirty="0">
              <a:solidFill>
                <a:srgbClr val="000000"/>
              </a:solidFill>
              <a:latin typeface="Myriad Pro" panose="020B0503030403020204" pitchFamily="34" charset="0"/>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40F4105B-1167-406D-8E25-43AF6E8BFC8B}"/>
                  </a:ext>
                </a:extLst>
              </p:cNvPr>
              <p:cNvSpPr/>
              <p:nvPr/>
            </p:nvSpPr>
            <p:spPr>
              <a:xfrm>
                <a:off x="4816476" y="3960094"/>
                <a:ext cx="2578719"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e>
                      </m:d>
                      <m:r>
                        <a:rPr lang="en-US" sz="2400" i="1">
                          <a:latin typeface="Cambria Math" panose="02040503050406030204" pitchFamily="18" charset="0"/>
                        </a:rPr>
                        <m:t>=1 −</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oMath>
                  </m:oMathPara>
                </a14:m>
                <a:endParaRPr lang="ru-RU" sz="2400" dirty="0">
                  <a:latin typeface="Myriad Pro" panose="020B0503030403020204" pitchFamily="34" charset="0"/>
                </a:endParaRPr>
              </a:p>
            </p:txBody>
          </p:sp>
        </mc:Choice>
        <mc:Fallback xmlns="">
          <p:sp>
            <p:nvSpPr>
              <p:cNvPr id="2" name="Прямоугольник 1">
                <a:extLst>
                  <a:ext uri="{FF2B5EF4-FFF2-40B4-BE49-F238E27FC236}">
                    <a16:creationId xmlns:a16="http://schemas.microsoft.com/office/drawing/2014/main" id="{40F4105B-1167-406D-8E25-43AF6E8BFC8B}"/>
                  </a:ext>
                </a:extLst>
              </p:cNvPr>
              <p:cNvSpPr>
                <a:spLocks noRot="1" noChangeAspect="1" noMove="1" noResize="1" noEditPoints="1" noAdjustHandles="1" noChangeArrowheads="1" noChangeShapeType="1" noTextEdit="1"/>
              </p:cNvSpPr>
              <p:nvPr/>
            </p:nvSpPr>
            <p:spPr>
              <a:xfrm>
                <a:off x="4816476" y="3960094"/>
                <a:ext cx="2578719" cy="462434"/>
              </a:xfrm>
              <a:prstGeom prst="rect">
                <a:avLst/>
              </a:prstGeom>
              <a:blipFill>
                <a:blip r:embed="rId3"/>
                <a:stretch>
                  <a:fillRect b="-20000"/>
                </a:stretch>
              </a:blipFill>
            </p:spPr>
            <p:txBody>
              <a:bodyPr/>
              <a:lstStyle/>
              <a:p>
                <a:r>
                  <a:rPr lang="ru-RU">
                    <a:noFill/>
                  </a:rPr>
                  <a:t> </a:t>
                </a:r>
              </a:p>
            </p:txBody>
          </p:sp>
        </mc:Fallback>
      </mc:AlternateContent>
    </p:spTree>
    <p:extLst>
      <p:ext uri="{BB962C8B-B14F-4D97-AF65-F5344CB8AC3E}">
        <p14:creationId xmlns:p14="http://schemas.microsoft.com/office/powerpoint/2010/main" val="261589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Совместные и несовместные события</a:t>
            </a:r>
            <a:endParaRPr sz="3200" b="1" dirty="0">
              <a:solidFill>
                <a:srgbClr val="0070C0"/>
              </a:solidFill>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6" name="Прямоугольник 5">
            <a:extLst>
              <a:ext uri="{FF2B5EF4-FFF2-40B4-BE49-F238E27FC236}">
                <a16:creationId xmlns:a16="http://schemas.microsoft.com/office/drawing/2014/main" id="{9FF52064-AE01-41C4-A437-EEEF3DBC04D2}"/>
              </a:ext>
            </a:extLst>
          </p:cNvPr>
          <p:cNvSpPr/>
          <p:nvPr/>
        </p:nvSpPr>
        <p:spPr>
          <a:xfrm>
            <a:off x="2070755" y="2828836"/>
            <a:ext cx="8050490" cy="1200329"/>
          </a:xfrm>
          <a:prstGeom prst="rect">
            <a:avLst/>
          </a:prstGeom>
        </p:spPr>
        <p:txBody>
          <a:bodyPr wrap="square">
            <a:spAutoFit/>
          </a:bodyPr>
          <a:lstStyle/>
          <a:p>
            <a:r>
              <a:rPr lang="ru-RU" sz="2400" dirty="0">
                <a:solidFill>
                  <a:srgbClr val="000000"/>
                </a:solidFill>
                <a:latin typeface="Myriad Pro" panose="020B0503030403020204" pitchFamily="34" charset="0"/>
              </a:rPr>
              <a:t>Два события называются совместными, если появление одного из них не исключает появления другого в одном и том же испытании</a:t>
            </a:r>
            <a:endParaRPr lang="ru-RU" sz="2400" dirty="0">
              <a:latin typeface="Myriad Pro" panose="020B0503030403020204" pitchFamily="34" charset="0"/>
            </a:endParaRPr>
          </a:p>
        </p:txBody>
      </p:sp>
    </p:spTree>
    <p:extLst>
      <p:ext uri="{BB962C8B-B14F-4D97-AF65-F5344CB8AC3E}">
        <p14:creationId xmlns:p14="http://schemas.microsoft.com/office/powerpoint/2010/main" val="159110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Совместные и несовместные события</a:t>
            </a:r>
            <a:endParaRPr sz="3200" b="1" dirty="0">
              <a:solidFill>
                <a:srgbClr val="0070C0"/>
              </a:solidFill>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6" name="Прямоугольник 5">
            <a:extLst>
              <a:ext uri="{FF2B5EF4-FFF2-40B4-BE49-F238E27FC236}">
                <a16:creationId xmlns:a16="http://schemas.microsoft.com/office/drawing/2014/main" id="{9FF52064-AE01-41C4-A437-EEEF3DBC04D2}"/>
              </a:ext>
            </a:extLst>
          </p:cNvPr>
          <p:cNvSpPr/>
          <p:nvPr/>
        </p:nvSpPr>
        <p:spPr>
          <a:xfrm>
            <a:off x="2273432" y="2828836"/>
            <a:ext cx="7645137" cy="1200329"/>
          </a:xfrm>
          <a:prstGeom prst="rect">
            <a:avLst/>
          </a:prstGeom>
        </p:spPr>
        <p:txBody>
          <a:bodyPr wrap="square">
            <a:spAutoFit/>
          </a:bodyPr>
          <a:lstStyle/>
          <a:p>
            <a:r>
              <a:rPr lang="ru-RU" sz="2400" dirty="0">
                <a:latin typeface="Myriad Pro" panose="020B0503030403020204" pitchFamily="34" charset="0"/>
              </a:rPr>
              <a:t>Случайные события А и В</a:t>
            </a:r>
            <a:r>
              <a:rPr lang="en-US" sz="2400" dirty="0">
                <a:latin typeface="Myriad Pro" panose="020B0503030403020204" pitchFamily="34" charset="0"/>
              </a:rPr>
              <a:t> </a:t>
            </a:r>
            <a:r>
              <a:rPr lang="ru-RU" sz="2400" dirty="0">
                <a:latin typeface="Myriad Pro" panose="020B0503030403020204" pitchFamily="34" charset="0"/>
              </a:rPr>
              <a:t>называются несовместными, если при данном испытании появление одного из них исключает появление другого события</a:t>
            </a:r>
          </a:p>
        </p:txBody>
      </p:sp>
    </p:spTree>
    <p:extLst>
      <p:ext uri="{BB962C8B-B14F-4D97-AF65-F5344CB8AC3E}">
        <p14:creationId xmlns:p14="http://schemas.microsoft.com/office/powerpoint/2010/main" val="229618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105" name="Google Shape;105;p16"/>
          <p:cNvSpPr/>
          <p:nvPr/>
        </p:nvSpPr>
        <p:spPr>
          <a:xfrm>
            <a:off x="2496299" y="2761217"/>
            <a:ext cx="7199402" cy="1335566"/>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PT Sans"/>
                <a:sym typeface="PT Sans"/>
              </a:rPr>
              <a:t>Вероятность наступления хотя бы одного из суммы произвольных (не обязательно несовместных) двух событий A и B равна:</a:t>
            </a:r>
            <a:endParaRPr sz="2400" kern="0" dirty="0">
              <a:solidFill>
                <a:srgbClr val="000000"/>
              </a:solidFill>
              <a:latin typeface="Myriad Pro" panose="020B0503030403020204" pitchFamily="34" charset="0"/>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28A62767-CEAA-43C5-8B90-838134361C6B}"/>
                  </a:ext>
                </a:extLst>
              </p:cNvPr>
              <p:cNvSpPr/>
              <p:nvPr/>
            </p:nvSpPr>
            <p:spPr>
              <a:xfrm>
                <a:off x="3692329" y="4096784"/>
                <a:ext cx="48073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d>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𝐴𝐵</m:t>
                      </m:r>
                      <m:r>
                        <a:rPr lang="en-US" sz="2400" i="1">
                          <a:latin typeface="Cambria Math" panose="02040503050406030204" pitchFamily="18" charset="0"/>
                        </a:rPr>
                        <m:t>)</m:t>
                      </m:r>
                    </m:oMath>
                  </m:oMathPara>
                </a14:m>
                <a:endParaRPr lang="ru-RU" sz="2400" dirty="0">
                  <a:latin typeface="Myriad Pro" panose="020B0503030403020204" pitchFamily="34" charset="0"/>
                </a:endParaRPr>
              </a:p>
            </p:txBody>
          </p:sp>
        </mc:Choice>
        <mc:Fallback xmlns="">
          <p:sp>
            <p:nvSpPr>
              <p:cNvPr id="6" name="Прямоугольник 5">
                <a:extLst>
                  <a:ext uri="{FF2B5EF4-FFF2-40B4-BE49-F238E27FC236}">
                    <a16:creationId xmlns:a16="http://schemas.microsoft.com/office/drawing/2014/main" id="{28A62767-CEAA-43C5-8B90-838134361C6B}"/>
                  </a:ext>
                </a:extLst>
              </p:cNvPr>
              <p:cNvSpPr>
                <a:spLocks noRot="1" noChangeAspect="1" noMove="1" noResize="1" noEditPoints="1" noAdjustHandles="1" noChangeArrowheads="1" noChangeShapeType="1" noTextEdit="1"/>
              </p:cNvSpPr>
              <p:nvPr/>
            </p:nvSpPr>
            <p:spPr>
              <a:xfrm>
                <a:off x="3692329" y="4096784"/>
                <a:ext cx="4807342" cy="461665"/>
              </a:xfrm>
              <a:prstGeom prst="rect">
                <a:avLst/>
              </a:prstGeom>
              <a:blipFill>
                <a:blip r:embed="rId3"/>
                <a:stretch>
                  <a:fillRect b="-18421"/>
                </a:stretch>
              </a:blipFill>
            </p:spPr>
            <p:txBody>
              <a:bodyPr/>
              <a:lstStyle/>
              <a:p>
                <a:r>
                  <a:rPr lang="ru-RU">
                    <a:noFill/>
                  </a:rPr>
                  <a:t> </a:t>
                </a:r>
              </a:p>
            </p:txBody>
          </p:sp>
        </mc:Fallback>
      </mc:AlternateContent>
    </p:spTree>
    <p:extLst>
      <p:ext uri="{BB962C8B-B14F-4D97-AF65-F5344CB8AC3E}">
        <p14:creationId xmlns:p14="http://schemas.microsoft.com/office/powerpoint/2010/main" val="2344282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7937"/>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pic>
        <p:nvPicPr>
          <p:cNvPr id="11266" name="Picture 2" descr="ÐÐ°ÑÑÐ¸Ð½ÐºÐ¸ Ð¿Ð¾ Ð·Ð°Ð¿ÑÐ¾ÑÑ Venn diagrams">
            <a:extLst>
              <a:ext uri="{FF2B5EF4-FFF2-40B4-BE49-F238E27FC236}">
                <a16:creationId xmlns:a16="http://schemas.microsoft.com/office/drawing/2014/main" id="{75474BB6-8BE9-4564-9214-EB3C8ADAB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4" y="1383417"/>
            <a:ext cx="5849485" cy="38955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CE5E76EF-4142-442E-B899-2503B7227F64}"/>
                  </a:ext>
                </a:extLst>
              </p:cNvPr>
              <p:cNvSpPr/>
              <p:nvPr/>
            </p:nvSpPr>
            <p:spPr>
              <a:xfrm>
                <a:off x="3624634" y="5279012"/>
                <a:ext cx="48073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d>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𝐴𝐵</m:t>
                      </m:r>
                      <m:r>
                        <a:rPr lang="en-US" sz="2400" i="1">
                          <a:latin typeface="Cambria Math" panose="02040503050406030204" pitchFamily="18" charset="0"/>
                        </a:rPr>
                        <m:t>)</m:t>
                      </m:r>
                    </m:oMath>
                  </m:oMathPara>
                </a14:m>
                <a:endParaRPr lang="ru-RU" sz="2400" dirty="0">
                  <a:latin typeface="Myriad Pro" panose="020B0503030403020204" pitchFamily="34" charset="0"/>
                </a:endParaRPr>
              </a:p>
            </p:txBody>
          </p:sp>
        </mc:Choice>
        <mc:Fallback xmlns="">
          <p:sp>
            <p:nvSpPr>
              <p:cNvPr id="6" name="Прямоугольник 5">
                <a:extLst>
                  <a:ext uri="{FF2B5EF4-FFF2-40B4-BE49-F238E27FC236}">
                    <a16:creationId xmlns:a16="http://schemas.microsoft.com/office/drawing/2014/main" id="{CE5E76EF-4142-442E-B899-2503B7227F64}"/>
                  </a:ext>
                </a:extLst>
              </p:cNvPr>
              <p:cNvSpPr>
                <a:spLocks noRot="1" noChangeAspect="1" noMove="1" noResize="1" noEditPoints="1" noAdjustHandles="1" noChangeArrowheads="1" noChangeShapeType="1" noTextEdit="1"/>
              </p:cNvSpPr>
              <p:nvPr/>
            </p:nvSpPr>
            <p:spPr>
              <a:xfrm>
                <a:off x="3624634" y="5279012"/>
                <a:ext cx="4807342" cy="461665"/>
              </a:xfrm>
              <a:prstGeom prst="rect">
                <a:avLst/>
              </a:prstGeom>
              <a:blipFill>
                <a:blip r:embed="rId4"/>
                <a:stretch>
                  <a:fillRect b="-18421"/>
                </a:stretch>
              </a:blipFill>
            </p:spPr>
            <p:txBody>
              <a:bodyPr/>
              <a:lstStyle/>
              <a:p>
                <a:r>
                  <a:rPr lang="ru-RU">
                    <a:noFill/>
                  </a:rPr>
                  <a:t> </a:t>
                </a:r>
              </a:p>
            </p:txBody>
          </p:sp>
        </mc:Fallback>
      </mc:AlternateContent>
    </p:spTree>
    <p:extLst>
      <p:ext uri="{BB962C8B-B14F-4D97-AF65-F5344CB8AC3E}">
        <p14:creationId xmlns:p14="http://schemas.microsoft.com/office/powerpoint/2010/main" val="4232626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7937"/>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Свойства вероятности</a:t>
            </a:r>
            <a:endParaRPr sz="3200" b="1" dirty="0">
              <a:solidFill>
                <a:srgbClr val="0070C0"/>
              </a:solidFill>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2" name="TextBox 1">
            <a:extLst>
              <a:ext uri="{FF2B5EF4-FFF2-40B4-BE49-F238E27FC236}">
                <a16:creationId xmlns:a16="http://schemas.microsoft.com/office/drawing/2014/main" id="{183FF313-EE04-4616-B06F-5EAF36B0811D}"/>
              </a:ext>
            </a:extLst>
          </p:cNvPr>
          <p:cNvSpPr txBox="1"/>
          <p:nvPr/>
        </p:nvSpPr>
        <p:spPr>
          <a:xfrm>
            <a:off x="2354132" y="1220031"/>
            <a:ext cx="7483736" cy="838985"/>
          </a:xfrm>
          <a:prstGeom prst="rect">
            <a:avLst/>
          </a:prstGeom>
          <a:noFill/>
        </p:spPr>
        <p:txBody>
          <a:bodyPr wrap="square" rtlCol="0">
            <a:spAutoFit/>
          </a:bodyPr>
          <a:lstStyle/>
          <a:p>
            <a:r>
              <a:rPr lang="ru-RU" sz="2400" dirty="0">
                <a:latin typeface="Myriad Pro" panose="020B0503030403020204" pitchFamily="34" charset="0"/>
              </a:rPr>
              <a:t>Задача: найти вероятность вытащить из колоды туз или карту черной масти</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FCBC2B-62B2-488B-BE0C-BF439390F15E}"/>
                  </a:ext>
                </a:extLst>
              </p:cNvPr>
              <p:cNvSpPr txBox="1"/>
              <p:nvPr/>
            </p:nvSpPr>
            <p:spPr>
              <a:xfrm>
                <a:off x="2354133" y="2658358"/>
                <a:ext cx="6553397" cy="2263505"/>
              </a:xfrm>
              <a:prstGeom prst="rect">
                <a:avLst/>
              </a:prstGeom>
              <a:noFill/>
            </p:spPr>
            <p:txBody>
              <a:bodyPr wrap="none" rtlCol="0">
                <a:spAutoFit/>
              </a:bodyPr>
              <a:lstStyle/>
              <a:p>
                <a:r>
                  <a:rPr lang="ru-RU" sz="2400" dirty="0">
                    <a:latin typeface="Myriad Pro" panose="020B0503030403020204" pitchFamily="34" charset="0"/>
                  </a:rPr>
                  <a:t>Решение: </a:t>
                </a:r>
              </a:p>
              <a:p>
                <a:endParaRPr lang="ru-RU" sz="2400" dirty="0">
                  <a:latin typeface="Myriad Pro" panose="020B0503030403020204" pitchFamily="34" charset="0"/>
                </a:endParaRPr>
              </a:p>
              <a:p>
                <a:r>
                  <a:rPr lang="ru-RU" sz="2400" dirty="0">
                    <a:latin typeface="Myriad Pro" panose="020B0503030403020204" pitchFamily="34" charset="0"/>
                  </a:rPr>
                  <a:t>Р(туз или черная масть) =</a:t>
                </a:r>
              </a:p>
              <a:p>
                <a:r>
                  <a:rPr lang="ru-RU" sz="2400" dirty="0">
                    <a:latin typeface="Myriad Pro" panose="020B0503030403020204" pitchFamily="34" charset="0"/>
                  </a:rPr>
                  <a:t>Р(туз) + Р(черная масть) – Р (туз черной масти)=</a:t>
                </a:r>
              </a:p>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4</m:t>
                          </m:r>
                        </m:num>
                        <m:den>
                          <m:r>
                            <a:rPr lang="ru-RU" sz="2400" i="1">
                              <a:latin typeface="Cambria Math" panose="02040503050406030204" pitchFamily="18" charset="0"/>
                            </a:rPr>
                            <m:t>52</m:t>
                          </m:r>
                        </m:den>
                      </m:f>
                      <m:r>
                        <a:rPr lang="ru-RU" sz="2400" i="1">
                          <a:latin typeface="Cambria Math" panose="02040503050406030204" pitchFamily="18" charset="0"/>
                        </a:rPr>
                        <m:t>+</m:t>
                      </m:r>
                      <m:f>
                        <m:fPr>
                          <m:ctrlPr>
                            <a:rPr lang="ru-RU" sz="2400" i="1">
                              <a:latin typeface="Cambria Math" panose="02040503050406030204" pitchFamily="18" charset="0"/>
                            </a:rPr>
                          </m:ctrlPr>
                        </m:fPr>
                        <m:num>
                          <m:r>
                            <a:rPr lang="ru-RU" sz="2400" i="1">
                              <a:latin typeface="Cambria Math" panose="02040503050406030204" pitchFamily="18" charset="0"/>
                            </a:rPr>
                            <m:t>26</m:t>
                          </m:r>
                        </m:num>
                        <m:den>
                          <m:r>
                            <a:rPr lang="ru-RU" sz="2400" i="1">
                              <a:latin typeface="Cambria Math" panose="02040503050406030204" pitchFamily="18" charset="0"/>
                            </a:rPr>
                            <m:t>52</m:t>
                          </m:r>
                        </m:den>
                      </m:f>
                      <m:r>
                        <a:rPr lang="ru-RU" sz="2400" i="1">
                          <a:latin typeface="Cambria Math" panose="02040503050406030204" pitchFamily="18" charset="0"/>
                        </a:rPr>
                        <m:t>−</m:t>
                      </m:r>
                      <m:f>
                        <m:fPr>
                          <m:ctrlPr>
                            <a:rPr lang="ru-RU" sz="2400" i="1">
                              <a:latin typeface="Cambria Math" panose="02040503050406030204" pitchFamily="18" charset="0"/>
                            </a:rPr>
                          </m:ctrlPr>
                        </m:fPr>
                        <m:num>
                          <m:r>
                            <a:rPr lang="ru-RU" sz="2400" i="1">
                              <a:latin typeface="Cambria Math" panose="02040503050406030204" pitchFamily="18" charset="0"/>
                            </a:rPr>
                            <m:t>2</m:t>
                          </m:r>
                        </m:num>
                        <m:den>
                          <m:r>
                            <a:rPr lang="ru-RU" sz="2400" i="1">
                              <a:latin typeface="Cambria Math" panose="02040503050406030204" pitchFamily="18" charset="0"/>
                            </a:rPr>
                            <m:t>52</m:t>
                          </m:r>
                        </m:den>
                      </m:f>
                      <m:r>
                        <a:rPr lang="ru-RU" sz="2400" i="1">
                          <a:latin typeface="Cambria Math" panose="02040503050406030204" pitchFamily="18" charset="0"/>
                        </a:rPr>
                        <m:t>=</m:t>
                      </m:r>
                      <m:f>
                        <m:fPr>
                          <m:ctrlPr>
                            <a:rPr lang="ru-RU" sz="2400" i="1">
                              <a:latin typeface="Cambria Math" panose="02040503050406030204" pitchFamily="18" charset="0"/>
                            </a:rPr>
                          </m:ctrlPr>
                        </m:fPr>
                        <m:num>
                          <m:r>
                            <a:rPr lang="ru-RU" sz="2400" i="1">
                              <a:latin typeface="Cambria Math" panose="02040503050406030204" pitchFamily="18" charset="0"/>
                            </a:rPr>
                            <m:t>28</m:t>
                          </m:r>
                        </m:num>
                        <m:den>
                          <m:r>
                            <a:rPr lang="ru-RU" sz="2400" i="1">
                              <a:latin typeface="Cambria Math" panose="02040503050406030204" pitchFamily="18" charset="0"/>
                            </a:rPr>
                            <m:t>52</m:t>
                          </m:r>
                        </m:den>
                      </m:f>
                      <m:r>
                        <a:rPr lang="ru-RU" sz="2400" i="1">
                          <a:latin typeface="Cambria Math" panose="02040503050406030204" pitchFamily="18" charset="0"/>
                        </a:rPr>
                        <m:t>=</m:t>
                      </m:r>
                      <m:f>
                        <m:fPr>
                          <m:ctrlPr>
                            <a:rPr lang="ru-RU" sz="2400" i="1">
                              <a:latin typeface="Cambria Math" panose="02040503050406030204" pitchFamily="18" charset="0"/>
                            </a:rPr>
                          </m:ctrlPr>
                        </m:fPr>
                        <m:num>
                          <m:r>
                            <a:rPr lang="ru-RU" sz="2400" i="1">
                              <a:latin typeface="Cambria Math" panose="02040503050406030204" pitchFamily="18" charset="0"/>
                            </a:rPr>
                            <m:t>7</m:t>
                          </m:r>
                        </m:num>
                        <m:den>
                          <m:r>
                            <a:rPr lang="ru-RU" sz="2400" i="1">
                              <a:latin typeface="Cambria Math" panose="02040503050406030204" pitchFamily="18" charset="0"/>
                            </a:rPr>
                            <m:t>13</m:t>
                          </m:r>
                        </m:den>
                      </m:f>
                    </m:oMath>
                  </m:oMathPara>
                </a14:m>
                <a:endParaRPr lang="ru-RU" sz="2400" dirty="0">
                  <a:latin typeface="Myriad Pro" panose="020B0503030403020204" pitchFamily="34" charset="0"/>
                </a:endParaRPr>
              </a:p>
            </p:txBody>
          </p:sp>
        </mc:Choice>
        <mc:Fallback xmlns="">
          <p:sp>
            <p:nvSpPr>
              <p:cNvPr id="5" name="TextBox 4">
                <a:extLst>
                  <a:ext uri="{FF2B5EF4-FFF2-40B4-BE49-F238E27FC236}">
                    <a16:creationId xmlns:a16="http://schemas.microsoft.com/office/drawing/2014/main" id="{A1FCBC2B-62B2-488B-BE0C-BF439390F15E}"/>
                  </a:ext>
                </a:extLst>
              </p:cNvPr>
              <p:cNvSpPr txBox="1">
                <a:spLocks noRot="1" noChangeAspect="1" noMove="1" noResize="1" noEditPoints="1" noAdjustHandles="1" noChangeArrowheads="1" noChangeShapeType="1" noTextEdit="1"/>
              </p:cNvSpPr>
              <p:nvPr/>
            </p:nvSpPr>
            <p:spPr>
              <a:xfrm>
                <a:off x="2354133" y="2658358"/>
                <a:ext cx="6553397" cy="2263505"/>
              </a:xfrm>
              <a:prstGeom prst="rect">
                <a:avLst/>
              </a:prstGeom>
              <a:blipFill>
                <a:blip r:embed="rId3"/>
                <a:stretch>
                  <a:fillRect l="-1395" t="-1887" r="-558"/>
                </a:stretch>
              </a:blipFill>
            </p:spPr>
            <p:txBody>
              <a:bodyPr/>
              <a:lstStyle/>
              <a:p>
                <a:r>
                  <a:rPr lang="ru-RU">
                    <a:noFill/>
                  </a:rPr>
                  <a:t> </a:t>
                </a:r>
              </a:p>
            </p:txBody>
          </p:sp>
        </mc:Fallback>
      </mc:AlternateContent>
    </p:spTree>
    <p:extLst>
      <p:ext uri="{BB962C8B-B14F-4D97-AF65-F5344CB8AC3E}">
        <p14:creationId xmlns:p14="http://schemas.microsoft.com/office/powerpoint/2010/main" val="428203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7937"/>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Независимость событий</a:t>
            </a:r>
            <a:endParaRPr sz="3200" b="1" dirty="0">
              <a:solidFill>
                <a:srgbClr val="0070C0"/>
              </a:solidFill>
              <a:ea typeface="PT Sans"/>
              <a:cs typeface="PT Sans"/>
              <a:sym typeface="PT Sans"/>
            </a:endParaRPr>
          </a:p>
        </p:txBody>
      </p:sp>
      <p:sp>
        <p:nvSpPr>
          <p:cNvPr id="105" name="Google Shape;105;p16"/>
          <p:cNvSpPr/>
          <p:nvPr/>
        </p:nvSpPr>
        <p:spPr>
          <a:xfrm>
            <a:off x="2738021" y="2935613"/>
            <a:ext cx="6715958" cy="986774"/>
          </a:xfrm>
          <a:prstGeom prst="rect">
            <a:avLst/>
          </a:prstGeom>
          <a:noFill/>
          <a:ln>
            <a:noFill/>
          </a:ln>
        </p:spPr>
        <p:txBody>
          <a:bodyPr spcFirstLastPara="1" wrap="square" lIns="91425" tIns="45700" rIns="91425" bIns="45700" anchor="t" anchorCtr="0">
            <a:noAutofit/>
          </a:bodyPr>
          <a:lstStyle/>
          <a:p>
            <a:pPr lvl="0">
              <a:buClr>
                <a:srgbClr val="000000"/>
              </a:buClr>
              <a:defRPr/>
            </a:pPr>
            <a:endParaRPr sz="2400" kern="0" dirty="0">
              <a:solidFill>
                <a:srgbClr val="000000"/>
              </a:solidFill>
              <a:latin typeface="Myriad Pro" panose="020B0503030403020204" pitchFamily="34" charset="0"/>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2" name="Прямоугольник 1">
            <a:extLst>
              <a:ext uri="{FF2B5EF4-FFF2-40B4-BE49-F238E27FC236}">
                <a16:creationId xmlns:a16="http://schemas.microsoft.com/office/drawing/2014/main" id="{D2BD733F-BBFF-418D-AF95-5AAC3BAD35D9}"/>
              </a:ext>
            </a:extLst>
          </p:cNvPr>
          <p:cNvSpPr/>
          <p:nvPr/>
        </p:nvSpPr>
        <p:spPr>
          <a:xfrm>
            <a:off x="2498656" y="2828836"/>
            <a:ext cx="7194688" cy="1200329"/>
          </a:xfrm>
          <a:prstGeom prst="rect">
            <a:avLst/>
          </a:prstGeom>
        </p:spPr>
        <p:txBody>
          <a:bodyPr wrap="square">
            <a:spAutoFit/>
          </a:bodyPr>
          <a:lstStyle/>
          <a:p>
            <a:r>
              <a:rPr lang="ru-RU" sz="2400" dirty="0">
                <a:latin typeface="Myriad Pro" panose="020B0503030403020204" pitchFamily="34" charset="0"/>
              </a:rPr>
              <a:t>Два случайных события называются независимыми, если наступление одного никак не влияет на вероятность наступления другого</a:t>
            </a:r>
          </a:p>
        </p:txBody>
      </p:sp>
    </p:spTree>
    <p:extLst>
      <p:ext uri="{BB962C8B-B14F-4D97-AF65-F5344CB8AC3E}">
        <p14:creationId xmlns:p14="http://schemas.microsoft.com/office/powerpoint/2010/main" val="2633995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Независимость событий</a:t>
            </a:r>
            <a:endParaRPr sz="3200" b="1" dirty="0">
              <a:solidFill>
                <a:srgbClr val="0070C0"/>
              </a:solidFill>
              <a:ea typeface="PT Sans"/>
              <a:cs typeface="PT Sans"/>
              <a:sym typeface="PT Sans"/>
            </a:endParaRPr>
          </a:p>
        </p:txBody>
      </p:sp>
      <p:sp>
        <p:nvSpPr>
          <p:cNvPr id="105" name="Google Shape;105;p16"/>
          <p:cNvSpPr/>
          <p:nvPr/>
        </p:nvSpPr>
        <p:spPr>
          <a:xfrm>
            <a:off x="2738020" y="2935613"/>
            <a:ext cx="6715958" cy="986774"/>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PT Sans"/>
                <a:sym typeface="PT Sans"/>
              </a:rPr>
              <a:t>События </a:t>
            </a:r>
            <a:r>
              <a:rPr lang="en-US" sz="2400" kern="0" dirty="0">
                <a:solidFill>
                  <a:srgbClr val="000000"/>
                </a:solidFill>
                <a:latin typeface="Myriad Pro" panose="020B0503030403020204" pitchFamily="34" charset="0"/>
                <a:ea typeface="PT Sans"/>
                <a:cs typeface="PT Sans"/>
                <a:sym typeface="PT Sans"/>
              </a:rPr>
              <a:t>A </a:t>
            </a:r>
            <a:r>
              <a:rPr lang="ru-RU" sz="2400" kern="0" dirty="0">
                <a:solidFill>
                  <a:srgbClr val="000000"/>
                </a:solidFill>
                <a:latin typeface="Myriad Pro" panose="020B0503030403020204" pitchFamily="34" charset="0"/>
                <a:ea typeface="PT Sans"/>
                <a:cs typeface="PT Sans"/>
                <a:sym typeface="PT Sans"/>
              </a:rPr>
              <a:t>и В называются независимыми, если:</a:t>
            </a:r>
            <a:endParaRPr sz="2400" kern="0" dirty="0">
              <a:solidFill>
                <a:srgbClr val="000000"/>
              </a:solidFill>
              <a:latin typeface="Myriad Pro" panose="020B0503030403020204" pitchFamily="34" charset="0"/>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73BD1C4D-565B-4570-BB48-AE91234A0FD5}"/>
                  </a:ext>
                </a:extLst>
              </p:cNvPr>
              <p:cNvSpPr/>
              <p:nvPr/>
            </p:nvSpPr>
            <p:spPr>
              <a:xfrm>
                <a:off x="4672694" y="3922388"/>
                <a:ext cx="28466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𝐴𝐵</m:t>
                          </m:r>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oMath>
                  </m:oMathPara>
                </a14:m>
                <a:endParaRPr lang="ru-RU" sz="2400" dirty="0">
                  <a:latin typeface="Myriad Pro" panose="020B0503030403020204" pitchFamily="34" charset="0"/>
                </a:endParaRPr>
              </a:p>
            </p:txBody>
          </p:sp>
        </mc:Choice>
        <mc:Fallback xmlns="">
          <p:sp>
            <p:nvSpPr>
              <p:cNvPr id="6" name="Прямоугольник 5">
                <a:extLst>
                  <a:ext uri="{FF2B5EF4-FFF2-40B4-BE49-F238E27FC236}">
                    <a16:creationId xmlns:a16="http://schemas.microsoft.com/office/drawing/2014/main" id="{73BD1C4D-565B-4570-BB48-AE91234A0FD5}"/>
                  </a:ext>
                </a:extLst>
              </p:cNvPr>
              <p:cNvSpPr>
                <a:spLocks noRot="1" noChangeAspect="1" noMove="1" noResize="1" noEditPoints="1" noAdjustHandles="1" noChangeArrowheads="1" noChangeShapeType="1" noTextEdit="1"/>
              </p:cNvSpPr>
              <p:nvPr/>
            </p:nvSpPr>
            <p:spPr>
              <a:xfrm>
                <a:off x="4672694" y="3922388"/>
                <a:ext cx="2846613" cy="461665"/>
              </a:xfrm>
              <a:prstGeom prst="rect">
                <a:avLst/>
              </a:prstGeom>
              <a:blipFill>
                <a:blip r:embed="rId3"/>
                <a:stretch>
                  <a:fillRect b="-18421"/>
                </a:stretch>
              </a:blipFill>
            </p:spPr>
            <p:txBody>
              <a:bodyPr/>
              <a:lstStyle/>
              <a:p>
                <a:r>
                  <a:rPr lang="ru-RU">
                    <a:noFill/>
                  </a:rPr>
                  <a:t> </a:t>
                </a:r>
              </a:p>
            </p:txBody>
          </p:sp>
        </mc:Fallback>
      </mc:AlternateContent>
    </p:spTree>
    <p:extLst>
      <p:ext uri="{BB962C8B-B14F-4D97-AF65-F5344CB8AC3E}">
        <p14:creationId xmlns:p14="http://schemas.microsoft.com/office/powerpoint/2010/main" val="336978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7075"/>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Понятие вероятности</a:t>
            </a:r>
            <a:endParaRPr b="1" dirty="0">
              <a:solidFill>
                <a:srgbClr val="0070C0"/>
              </a:solidFill>
              <a:ea typeface="PT Sans"/>
              <a:cs typeface="PT Sans"/>
              <a:sym typeface="PT Sans"/>
            </a:endParaRPr>
          </a:p>
        </p:txBody>
      </p:sp>
      <p:sp>
        <p:nvSpPr>
          <p:cNvPr id="105" name="Google Shape;105;p16"/>
          <p:cNvSpPr/>
          <p:nvPr/>
        </p:nvSpPr>
        <p:spPr>
          <a:xfrm>
            <a:off x="4505629" y="1750918"/>
            <a:ext cx="6534812" cy="2268820"/>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i="1" kern="0" dirty="0" err="1">
                <a:solidFill>
                  <a:srgbClr val="000000"/>
                </a:solidFill>
                <a:latin typeface="Myriad Pro" panose="020B0503030403020204" pitchFamily="34" charset="0"/>
                <a:ea typeface="PT Sans"/>
                <a:cs typeface="PT Sans"/>
                <a:sym typeface="PT Sans"/>
              </a:rPr>
              <a:t>Вероя́тность</a:t>
            </a:r>
            <a:r>
              <a:rPr lang="ru-RU" sz="2400" i="1" kern="0" dirty="0">
                <a:solidFill>
                  <a:srgbClr val="000000"/>
                </a:solidFill>
                <a:latin typeface="Myriad Pro" panose="020B0503030403020204" pitchFamily="34" charset="0"/>
                <a:ea typeface="PT Sans"/>
                <a:cs typeface="PT Sans"/>
                <a:sym typeface="PT Sans"/>
              </a:rPr>
              <a:t> — степень (относительная мера, количественная оценка) возможности наступления некоторого события </a:t>
            </a:r>
            <a:r>
              <a:rPr lang="en-US" sz="2400" kern="0" dirty="0">
                <a:solidFill>
                  <a:srgbClr val="000000"/>
                </a:solidFill>
                <a:latin typeface="Myriad Pro" panose="020B0503030403020204" pitchFamily="34" charset="0"/>
                <a:ea typeface="PT Sans"/>
                <a:cs typeface="PT Sans"/>
                <a:sym typeface="PT Sans"/>
              </a:rPr>
              <a:t>© Wiki</a:t>
            </a:r>
            <a:endParaRPr sz="2400" kern="0" dirty="0">
              <a:solidFill>
                <a:srgbClr val="000000"/>
              </a:solidFill>
              <a:latin typeface="Myriad Pro" panose="020B0503030403020204" pitchFamily="34" charset="0"/>
              <a:ea typeface="PT Sans"/>
              <a:cs typeface="PT Sans"/>
              <a:sym typeface="PT Sans"/>
            </a:endParaRPr>
          </a:p>
        </p:txBody>
      </p:sp>
      <p:pic>
        <p:nvPicPr>
          <p:cNvPr id="6" name="Picture 2" descr="ÐÐ°ÑÑÐ¸Ð½ÐºÐ¸ Ð¿Ð¾ Ð·Ð°Ð¿ÑÐ¾ÑÑ Ð¸Ð³ÑÐ°Ð»ÑÐ½ÑÐµ ÐºÐ°ÑÑÑ">
            <a:extLst>
              <a:ext uri="{FF2B5EF4-FFF2-40B4-BE49-F238E27FC236}">
                <a16:creationId xmlns:a16="http://schemas.microsoft.com/office/drawing/2014/main" id="{F69B7843-6F4D-4903-B661-141817EAD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72" y="1245767"/>
            <a:ext cx="2847728" cy="18595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ÐÐ°ÑÑÐ¸Ð½ÐºÐ¸ Ð¿Ð¾ Ð·Ð°Ð¿ÑÐ¾ÑÑ ÑÑÐ»ÐµÑÐºÐ° ÐºÐ°Ð·Ð¸Ð½Ð¾">
            <a:extLst>
              <a:ext uri="{FF2B5EF4-FFF2-40B4-BE49-F238E27FC236}">
                <a16:creationId xmlns:a16="http://schemas.microsoft.com/office/drawing/2014/main" id="{21981026-2455-4FA6-BE39-E7BB13AE8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959" y="4797543"/>
            <a:ext cx="2271059" cy="1743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ÐÐ°ÑÑÐ¸Ð½ÐºÐ¸ Ð¿Ð¾ Ð·Ð°Ð¿ÑÐ¾ÑÑ ÐºÑÐ±Ð¸ÐºÐ¸ Ð¸Ð³ÑÐ°Ð»ÑÐ½ÑÐµ">
            <a:extLst>
              <a:ext uri="{FF2B5EF4-FFF2-40B4-BE49-F238E27FC236}">
                <a16:creationId xmlns:a16="http://schemas.microsoft.com/office/drawing/2014/main" id="{3A71FE76-5057-4D94-82E9-434FA1C98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107" y="4540429"/>
            <a:ext cx="2685068" cy="134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86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7937"/>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Независимость событий</a:t>
            </a:r>
            <a:endParaRPr sz="3200" b="1" dirty="0">
              <a:solidFill>
                <a:srgbClr val="0070C0"/>
              </a:solidFill>
              <a:ea typeface="PT Sans"/>
              <a:cs typeface="PT Sans"/>
              <a:sym typeface="PT Sans"/>
            </a:endParaRPr>
          </a:p>
        </p:txBody>
      </p:sp>
      <p:sp>
        <p:nvSpPr>
          <p:cNvPr id="105" name="Google Shape;105;p16"/>
          <p:cNvSpPr/>
          <p:nvPr/>
        </p:nvSpPr>
        <p:spPr>
          <a:xfrm>
            <a:off x="2738021" y="2935613"/>
            <a:ext cx="6715958" cy="986774"/>
          </a:xfrm>
          <a:prstGeom prst="rect">
            <a:avLst/>
          </a:prstGeom>
          <a:noFill/>
          <a:ln>
            <a:noFill/>
          </a:ln>
        </p:spPr>
        <p:txBody>
          <a:bodyPr spcFirstLastPara="1" wrap="square" lIns="91425" tIns="45700" rIns="91425" bIns="45700" anchor="t" anchorCtr="0">
            <a:noAutofit/>
          </a:bodyPr>
          <a:lstStyle/>
          <a:p>
            <a:pPr lvl="0">
              <a:buClr>
                <a:srgbClr val="000000"/>
              </a:buClr>
              <a:defRPr/>
            </a:pPr>
            <a:endParaRPr sz="2400" kern="0" dirty="0">
              <a:solidFill>
                <a:srgbClr val="000000"/>
              </a:solidFill>
              <a:latin typeface="Myriad Pro" panose="020B0503030403020204" pitchFamily="34" charset="0"/>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pic>
        <p:nvPicPr>
          <p:cNvPr id="2050" name="Picture 2" descr="ÐÐ°ÑÑÐ¸Ð½ÐºÐ¸ Ð¿Ð¾ Ð·Ð°Ð¿ÑÐ¾ÑÑ ÑÑÐ±Ð»Ñ">
            <a:extLst>
              <a:ext uri="{FF2B5EF4-FFF2-40B4-BE49-F238E27FC236}">
                <a16:creationId xmlns:a16="http://schemas.microsoft.com/office/drawing/2014/main" id="{86B3C278-0C1D-4EF4-BB8D-6D7F34E6F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022" y="2350639"/>
            <a:ext cx="1529179" cy="15717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ÑÑÐ¸Ð½ÐºÐ¸ Ð¿Ð¾ Ð·Ð°Ð¿ÑÐ¾ÑÑ ÑÑÐ±Ð»Ñ">
            <a:extLst>
              <a:ext uri="{FF2B5EF4-FFF2-40B4-BE49-F238E27FC236}">
                <a16:creationId xmlns:a16="http://schemas.microsoft.com/office/drawing/2014/main" id="{4D7DE974-F0FC-4694-98B4-6B1D9655E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052" y="2435774"/>
            <a:ext cx="1529180" cy="15291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ÐÐ°ÑÑÐ¸Ð½ÐºÐ¸ Ð¿Ð¾ Ð·Ð°Ð¿ÑÐ¾ÑÑ ÑÑÐ±Ð»Ñ">
            <a:extLst>
              <a:ext uri="{FF2B5EF4-FFF2-40B4-BE49-F238E27FC236}">
                <a16:creationId xmlns:a16="http://schemas.microsoft.com/office/drawing/2014/main" id="{3C81FFEA-92E4-4D73-A181-89C4D4868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021" y="2393206"/>
            <a:ext cx="1529179" cy="1571748"/>
          </a:xfrm>
          <a:prstGeom prst="rect">
            <a:avLst/>
          </a:prstGeom>
          <a:noFill/>
          <a:extLst>
            <a:ext uri="{909E8E84-426E-40DD-AFC4-6F175D3DCCD1}">
              <a14:hiddenFill xmlns:a14="http://schemas.microsoft.com/office/drawing/2010/main">
                <a:solidFill>
                  <a:srgbClr val="FFFFFF"/>
                </a:solidFill>
              </a14:hiddenFill>
            </a:ext>
          </a:extLst>
        </p:spPr>
      </p:pic>
      <p:sp>
        <p:nvSpPr>
          <p:cNvPr id="12" name="CustomShape 4">
            <a:extLst>
              <a:ext uri="{FF2B5EF4-FFF2-40B4-BE49-F238E27FC236}">
                <a16:creationId xmlns:a16="http://schemas.microsoft.com/office/drawing/2014/main" id="{3DE6AC21-F0BA-41C4-8531-D1E0FB39782D}"/>
              </a:ext>
            </a:extLst>
          </p:cNvPr>
          <p:cNvSpPr/>
          <p:nvPr/>
        </p:nvSpPr>
        <p:spPr>
          <a:xfrm rot="16200000">
            <a:off x="4904105" y="2914985"/>
            <a:ext cx="263995" cy="443057"/>
          </a:xfrm>
          <a:prstGeom prst="downArrow">
            <a:avLst>
              <a:gd name="adj1" fmla="val 50000"/>
              <a:gd name="adj2" fmla="val 50000"/>
            </a:avLst>
          </a:prstGeom>
          <a:solidFill>
            <a:srgbClr val="0070C0"/>
          </a:solidFill>
          <a:ln w="12600">
            <a:noFill/>
            <a:miter/>
          </a:ln>
        </p:spPr>
        <p:style>
          <a:lnRef idx="0">
            <a:scrgbClr r="0" g="0" b="0"/>
          </a:lnRef>
          <a:fillRef idx="0">
            <a:scrgbClr r="0" g="0" b="0"/>
          </a:fillRef>
          <a:effectRef idx="0">
            <a:scrgbClr r="0" g="0" b="0"/>
          </a:effectRef>
          <a:fontRef idx="minor"/>
        </p:style>
        <p:txBody>
          <a:bodyPr/>
          <a:lstStyle/>
          <a:p>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FBF3F29-7F95-4827-BF04-2A90EEA4D606}"/>
                  </a:ext>
                </a:extLst>
              </p:cNvPr>
              <p:cNvSpPr txBox="1"/>
              <p:nvPr/>
            </p:nvSpPr>
            <p:spPr>
              <a:xfrm>
                <a:off x="3375171" y="4464795"/>
                <a:ext cx="23564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2</m:t>
                          </m:r>
                        </m:den>
                      </m:f>
                    </m:oMath>
                  </m:oMathPara>
                </a14:m>
                <a:endParaRPr lang="ru-RU" sz="2400" dirty="0">
                  <a:latin typeface="Myriad Pro" panose="020B0503030403020204" pitchFamily="34" charset="0"/>
                </a:endParaRPr>
              </a:p>
            </p:txBody>
          </p:sp>
        </mc:Choice>
        <mc:Fallback xmlns="">
          <p:sp>
            <p:nvSpPr>
              <p:cNvPr id="16" name="TextBox 15">
                <a:extLst>
                  <a:ext uri="{FF2B5EF4-FFF2-40B4-BE49-F238E27FC236}">
                    <a16:creationId xmlns:a16="http://schemas.microsoft.com/office/drawing/2014/main" id="{EFBF3F29-7F95-4827-BF04-2A90EEA4D606}"/>
                  </a:ext>
                </a:extLst>
              </p:cNvPr>
              <p:cNvSpPr txBox="1">
                <a:spLocks noRot="1" noChangeAspect="1" noMove="1" noResize="1" noEditPoints="1" noAdjustHandles="1" noChangeArrowheads="1" noChangeShapeType="1" noTextEdit="1"/>
              </p:cNvSpPr>
              <p:nvPr/>
            </p:nvSpPr>
            <p:spPr>
              <a:xfrm>
                <a:off x="3375171" y="4464795"/>
                <a:ext cx="235641" cy="691471"/>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347B24-760F-4109-B6BB-3FE846F3BB12}"/>
                  </a:ext>
                </a:extLst>
              </p:cNvPr>
              <p:cNvSpPr txBox="1"/>
              <p:nvPr/>
            </p:nvSpPr>
            <p:spPr>
              <a:xfrm>
                <a:off x="6261203" y="4464793"/>
                <a:ext cx="23564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2</m:t>
                          </m:r>
                        </m:den>
                      </m:f>
                    </m:oMath>
                  </m:oMathPara>
                </a14:m>
                <a:endParaRPr lang="ru-RU" sz="2400" dirty="0">
                  <a:latin typeface="Myriad Pro" panose="020B0503030403020204" pitchFamily="34" charset="0"/>
                </a:endParaRPr>
              </a:p>
            </p:txBody>
          </p:sp>
        </mc:Choice>
        <mc:Fallback xmlns="">
          <p:sp>
            <p:nvSpPr>
              <p:cNvPr id="17" name="TextBox 16">
                <a:extLst>
                  <a:ext uri="{FF2B5EF4-FFF2-40B4-BE49-F238E27FC236}">
                    <a16:creationId xmlns:a16="http://schemas.microsoft.com/office/drawing/2014/main" id="{04347B24-760F-4109-B6BB-3FE846F3BB12}"/>
                  </a:ext>
                </a:extLst>
              </p:cNvPr>
              <p:cNvSpPr txBox="1">
                <a:spLocks noRot="1" noChangeAspect="1" noMove="1" noResize="1" noEditPoints="1" noAdjustHandles="1" noChangeArrowheads="1" noChangeShapeType="1" noTextEdit="1"/>
              </p:cNvSpPr>
              <p:nvPr/>
            </p:nvSpPr>
            <p:spPr>
              <a:xfrm>
                <a:off x="6261203" y="4464793"/>
                <a:ext cx="235641" cy="691471"/>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BE9D8B5-85F2-44C0-B8C3-24C00A7A96B3}"/>
                  </a:ext>
                </a:extLst>
              </p:cNvPr>
              <p:cNvSpPr txBox="1"/>
              <p:nvPr/>
            </p:nvSpPr>
            <p:spPr>
              <a:xfrm>
                <a:off x="8080170" y="4464794"/>
                <a:ext cx="23564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1</m:t>
                          </m:r>
                        </m:num>
                        <m:den>
                          <m:r>
                            <a:rPr lang="ru-RU" sz="2400" i="1">
                              <a:latin typeface="Cambria Math" panose="02040503050406030204" pitchFamily="18" charset="0"/>
                            </a:rPr>
                            <m:t>2</m:t>
                          </m:r>
                        </m:den>
                      </m:f>
                    </m:oMath>
                  </m:oMathPara>
                </a14:m>
                <a:endParaRPr lang="ru-RU" sz="2400" dirty="0">
                  <a:latin typeface="Myriad Pro" panose="020B0503030403020204" pitchFamily="34" charset="0"/>
                </a:endParaRPr>
              </a:p>
            </p:txBody>
          </p:sp>
        </mc:Choice>
        <mc:Fallback xmlns="">
          <p:sp>
            <p:nvSpPr>
              <p:cNvPr id="18" name="TextBox 17">
                <a:extLst>
                  <a:ext uri="{FF2B5EF4-FFF2-40B4-BE49-F238E27FC236}">
                    <a16:creationId xmlns:a16="http://schemas.microsoft.com/office/drawing/2014/main" id="{1BE9D8B5-85F2-44C0-B8C3-24C00A7A96B3}"/>
                  </a:ext>
                </a:extLst>
              </p:cNvPr>
              <p:cNvSpPr txBox="1">
                <a:spLocks noRot="1" noChangeAspect="1" noMove="1" noResize="1" noEditPoints="1" noAdjustHandles="1" noChangeArrowheads="1" noChangeShapeType="1" noTextEdit="1"/>
              </p:cNvSpPr>
              <p:nvPr/>
            </p:nvSpPr>
            <p:spPr>
              <a:xfrm>
                <a:off x="8080170" y="4464794"/>
                <a:ext cx="235641" cy="691471"/>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0649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Независимость событий</a:t>
            </a:r>
            <a:endParaRPr sz="3200" b="1" dirty="0">
              <a:solidFill>
                <a:srgbClr val="0070C0"/>
              </a:solidFill>
              <a:ea typeface="PT Sans"/>
              <a:cs typeface="PT Sans"/>
              <a:sym typeface="PT Sans"/>
            </a:endParaRPr>
          </a:p>
        </p:txBody>
      </p:sp>
      <p:sp>
        <p:nvSpPr>
          <p:cNvPr id="105" name="Google Shape;105;p16"/>
          <p:cNvSpPr/>
          <p:nvPr/>
        </p:nvSpPr>
        <p:spPr>
          <a:xfrm>
            <a:off x="2738021" y="2935613"/>
            <a:ext cx="6715958" cy="986774"/>
          </a:xfrm>
          <a:prstGeom prst="rect">
            <a:avLst/>
          </a:prstGeom>
          <a:noFill/>
          <a:ln>
            <a:noFill/>
          </a:ln>
        </p:spPr>
        <p:txBody>
          <a:bodyPr spcFirstLastPara="1" wrap="square" lIns="91425" tIns="45700" rIns="91425" bIns="45700" anchor="t" anchorCtr="0">
            <a:noAutofit/>
          </a:bodyPr>
          <a:lstStyle/>
          <a:p>
            <a:pPr lvl="0">
              <a:buClr>
                <a:srgbClr val="000000"/>
              </a:buClr>
              <a:defRPr/>
            </a:pPr>
            <a:endParaRPr sz="2400" kern="0" dirty="0">
              <a:solidFill>
                <a:srgbClr val="000000"/>
              </a:solidFill>
              <a:latin typeface="Myriad Pro" panose="020B0503030403020204" pitchFamily="34" charset="0"/>
              <a:ea typeface="PT Sans"/>
              <a:cs typeface="PT Sans"/>
              <a:sym typeface="PT Sans"/>
            </a:endParaRPr>
          </a:p>
        </p:txBody>
      </p:sp>
      <p:sp>
        <p:nvSpPr>
          <p:cNvPr id="3" name="AutoShape 2" descr="{\bar  {A}}">
            <a:extLst>
              <a:ext uri="{FF2B5EF4-FFF2-40B4-BE49-F238E27FC236}">
                <a16:creationId xmlns:a16="http://schemas.microsoft.com/office/drawing/2014/main" id="{07BA5C72-4B77-447E-9377-EF8A854E8DE2}"/>
              </a:ext>
            </a:extLst>
          </p:cNvPr>
          <p:cNvSpPr>
            <a:spLocks noChangeAspect="1" noChangeArrowheads="1"/>
          </p:cNvSpPr>
          <p:nvPr/>
        </p:nvSpPr>
        <p:spPr bwMode="auto">
          <a:xfrm>
            <a:off x="2951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4" name="AutoShape 3" descr="A">
            <a:extLst>
              <a:ext uri="{FF2B5EF4-FFF2-40B4-BE49-F238E27FC236}">
                <a16:creationId xmlns:a16="http://schemas.microsoft.com/office/drawing/2014/main" id="{EFA47D89-CBDE-4DB7-953A-F2C857AB42F0}"/>
              </a:ext>
            </a:extLst>
          </p:cNvPr>
          <p:cNvSpPr>
            <a:spLocks noChangeAspect="1" noChangeArrowheads="1"/>
          </p:cNvSpPr>
          <p:nvPr/>
        </p:nvSpPr>
        <p:spPr bwMode="auto">
          <a:xfrm>
            <a:off x="4816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latin typeface="Myriad Pro" panose="020B0503030403020204" pitchFamily="34" charset="0"/>
            </a:endParaRPr>
          </a:p>
        </p:txBody>
      </p:sp>
      <p:sp>
        <p:nvSpPr>
          <p:cNvPr id="12" name="CustomShape 4">
            <a:extLst>
              <a:ext uri="{FF2B5EF4-FFF2-40B4-BE49-F238E27FC236}">
                <a16:creationId xmlns:a16="http://schemas.microsoft.com/office/drawing/2014/main" id="{3DE6AC21-F0BA-41C4-8531-D1E0FB39782D}"/>
              </a:ext>
            </a:extLst>
          </p:cNvPr>
          <p:cNvSpPr/>
          <p:nvPr/>
        </p:nvSpPr>
        <p:spPr>
          <a:xfrm rot="16200000">
            <a:off x="4818155" y="2739053"/>
            <a:ext cx="263995" cy="443057"/>
          </a:xfrm>
          <a:prstGeom prst="downArrow">
            <a:avLst>
              <a:gd name="adj1" fmla="val 50000"/>
              <a:gd name="adj2" fmla="val 50000"/>
            </a:avLst>
          </a:prstGeom>
          <a:solidFill>
            <a:srgbClr val="0070C0"/>
          </a:solidFill>
          <a:ln w="12600">
            <a:solidFill>
              <a:schemeClr val="accent1"/>
            </a:solidFill>
            <a:miter/>
          </a:ln>
        </p:spPr>
        <p:style>
          <a:lnRef idx="0">
            <a:scrgbClr r="0" g="0" b="0"/>
          </a:lnRef>
          <a:fillRef idx="0">
            <a:scrgbClr r="0" g="0" b="0"/>
          </a:fillRef>
          <a:effectRef idx="0">
            <a:scrgbClr r="0" g="0" b="0"/>
          </a:effectRef>
          <a:fontRef idx="minor"/>
        </p:style>
        <p:txBody>
          <a:bodyPr/>
          <a:lstStyle/>
          <a:p>
            <a:endParaRPr lang="ru-RU" dirty="0">
              <a:latin typeface="Myriad Pro" panose="020B0503030403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FBF3F29-7F95-4827-BF04-2A90EEA4D606}"/>
                  </a:ext>
                </a:extLst>
              </p:cNvPr>
              <p:cNvSpPr txBox="1"/>
              <p:nvPr/>
            </p:nvSpPr>
            <p:spPr>
              <a:xfrm>
                <a:off x="3375171" y="4464795"/>
                <a:ext cx="405559" cy="692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en-US" sz="2400" i="1">
                              <a:latin typeface="Cambria Math" panose="02040503050406030204" pitchFamily="18" charset="0"/>
                            </a:rPr>
                            <m:t>4</m:t>
                          </m:r>
                        </m:num>
                        <m:den>
                          <m:r>
                            <a:rPr lang="en-US" sz="2400" i="1">
                              <a:latin typeface="Cambria Math" panose="02040503050406030204" pitchFamily="18" charset="0"/>
                            </a:rPr>
                            <m:t>52</m:t>
                          </m:r>
                        </m:den>
                      </m:f>
                    </m:oMath>
                  </m:oMathPara>
                </a14:m>
                <a:endParaRPr lang="ru-RU" sz="2400" dirty="0">
                  <a:latin typeface="Myriad Pro" panose="020B0503030403020204" pitchFamily="34" charset="0"/>
                </a:endParaRPr>
              </a:p>
            </p:txBody>
          </p:sp>
        </mc:Choice>
        <mc:Fallback xmlns="">
          <p:sp>
            <p:nvSpPr>
              <p:cNvPr id="16" name="TextBox 15">
                <a:extLst>
                  <a:ext uri="{FF2B5EF4-FFF2-40B4-BE49-F238E27FC236}">
                    <a16:creationId xmlns:a16="http://schemas.microsoft.com/office/drawing/2014/main" id="{EFBF3F29-7F95-4827-BF04-2A90EEA4D606}"/>
                  </a:ext>
                </a:extLst>
              </p:cNvPr>
              <p:cNvSpPr txBox="1">
                <a:spLocks noRot="1" noChangeAspect="1" noMove="1" noResize="1" noEditPoints="1" noAdjustHandles="1" noChangeArrowheads="1" noChangeShapeType="1" noTextEdit="1"/>
              </p:cNvSpPr>
              <p:nvPr/>
            </p:nvSpPr>
            <p:spPr>
              <a:xfrm>
                <a:off x="3375171" y="4464795"/>
                <a:ext cx="405559" cy="692497"/>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347B24-760F-4109-B6BB-3FE846F3BB12}"/>
                  </a:ext>
                </a:extLst>
              </p:cNvPr>
              <p:cNvSpPr txBox="1"/>
              <p:nvPr/>
            </p:nvSpPr>
            <p:spPr>
              <a:xfrm>
                <a:off x="6261203" y="4464792"/>
                <a:ext cx="40555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51</m:t>
                          </m:r>
                        </m:den>
                      </m:f>
                    </m:oMath>
                  </m:oMathPara>
                </a14:m>
                <a:endParaRPr lang="ru-RU" sz="2400" dirty="0">
                  <a:latin typeface="Myriad Pro" panose="020B0503030403020204" pitchFamily="34" charset="0"/>
                </a:endParaRPr>
              </a:p>
            </p:txBody>
          </p:sp>
        </mc:Choice>
        <mc:Fallback xmlns="">
          <p:sp>
            <p:nvSpPr>
              <p:cNvPr id="17" name="TextBox 16">
                <a:extLst>
                  <a:ext uri="{FF2B5EF4-FFF2-40B4-BE49-F238E27FC236}">
                    <a16:creationId xmlns:a16="http://schemas.microsoft.com/office/drawing/2014/main" id="{04347B24-760F-4109-B6BB-3FE846F3BB12}"/>
                  </a:ext>
                </a:extLst>
              </p:cNvPr>
              <p:cNvSpPr txBox="1">
                <a:spLocks noRot="1" noChangeAspect="1" noMove="1" noResize="1" noEditPoints="1" noAdjustHandles="1" noChangeArrowheads="1" noChangeShapeType="1" noTextEdit="1"/>
              </p:cNvSpPr>
              <p:nvPr/>
            </p:nvSpPr>
            <p:spPr>
              <a:xfrm>
                <a:off x="6261203" y="4464792"/>
                <a:ext cx="405559" cy="6938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BE9D8B5-85F2-44C0-B8C3-24C00A7A96B3}"/>
                  </a:ext>
                </a:extLst>
              </p:cNvPr>
              <p:cNvSpPr txBox="1"/>
              <p:nvPr/>
            </p:nvSpPr>
            <p:spPr>
              <a:xfrm>
                <a:off x="8080170" y="4464794"/>
                <a:ext cx="405559" cy="692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ru-RU" sz="2400" i="1">
                              <a:latin typeface="Cambria Math" panose="02040503050406030204" pitchFamily="18" charset="0"/>
                            </a:rPr>
                          </m:ctrlPr>
                        </m:fPr>
                        <m:num>
                          <m:r>
                            <a:rPr lang="en-US" sz="2400" i="1">
                              <a:latin typeface="Cambria Math" panose="02040503050406030204" pitchFamily="18" charset="0"/>
                            </a:rPr>
                            <m:t>4</m:t>
                          </m:r>
                        </m:num>
                        <m:den>
                          <m:r>
                            <a:rPr lang="en-US" sz="2400" i="1">
                              <a:latin typeface="Cambria Math" panose="02040503050406030204" pitchFamily="18" charset="0"/>
                            </a:rPr>
                            <m:t>52</m:t>
                          </m:r>
                        </m:den>
                      </m:f>
                    </m:oMath>
                  </m:oMathPara>
                </a14:m>
                <a:endParaRPr lang="ru-RU" sz="2400" dirty="0">
                  <a:latin typeface="Myriad Pro" panose="020B0503030403020204" pitchFamily="34" charset="0"/>
                </a:endParaRPr>
              </a:p>
            </p:txBody>
          </p:sp>
        </mc:Choice>
        <mc:Fallback xmlns="">
          <p:sp>
            <p:nvSpPr>
              <p:cNvPr id="18" name="TextBox 17">
                <a:extLst>
                  <a:ext uri="{FF2B5EF4-FFF2-40B4-BE49-F238E27FC236}">
                    <a16:creationId xmlns:a16="http://schemas.microsoft.com/office/drawing/2014/main" id="{1BE9D8B5-85F2-44C0-B8C3-24C00A7A96B3}"/>
                  </a:ext>
                </a:extLst>
              </p:cNvPr>
              <p:cNvSpPr txBox="1">
                <a:spLocks noRot="1" noChangeAspect="1" noMove="1" noResize="1" noEditPoints="1" noAdjustHandles="1" noChangeArrowheads="1" noChangeShapeType="1" noTextEdit="1"/>
              </p:cNvSpPr>
              <p:nvPr/>
            </p:nvSpPr>
            <p:spPr>
              <a:xfrm>
                <a:off x="8080170" y="4464794"/>
                <a:ext cx="405559" cy="692497"/>
              </a:xfrm>
              <a:prstGeom prst="rect">
                <a:avLst/>
              </a:prstGeom>
              <a:blipFill>
                <a:blip r:embed="rId5"/>
                <a:stretch>
                  <a:fillRect/>
                </a:stretch>
              </a:blipFill>
            </p:spPr>
            <p:txBody>
              <a:bodyPr/>
              <a:lstStyle/>
              <a:p>
                <a:r>
                  <a:rPr lang="ru-RU">
                    <a:noFill/>
                  </a:rPr>
                  <a:t> </a:t>
                </a:r>
              </a:p>
            </p:txBody>
          </p:sp>
        </mc:Fallback>
      </mc:AlternateContent>
      <p:pic>
        <p:nvPicPr>
          <p:cNvPr id="5128" name="Picture 8" descr="ÐÐ°ÑÑÐ¸Ð½ÐºÐ¸ Ð¿Ð¾ Ð·Ð°Ð¿ÑÐ¾ÑÑ ace card">
            <a:extLst>
              <a:ext uri="{FF2B5EF4-FFF2-40B4-BE49-F238E27FC236}">
                <a16:creationId xmlns:a16="http://schemas.microsoft.com/office/drawing/2014/main" id="{DECA4622-91D7-4848-8F7D-47C6A98EC0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021" y="1956208"/>
            <a:ext cx="1383802" cy="20087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ÐÐ°ÑÑÐ¸Ð½ÐºÐ¸ Ð¿Ð¾ Ð·Ð°Ð¿ÑÐ¾ÑÑ ace card">
            <a:extLst>
              <a:ext uri="{FF2B5EF4-FFF2-40B4-BE49-F238E27FC236}">
                <a16:creationId xmlns:a16="http://schemas.microsoft.com/office/drawing/2014/main" id="{0A830311-6ACD-44CB-A9BD-3C290D90BC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6665" y="1896277"/>
            <a:ext cx="1383802" cy="207867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ÐÐ°ÑÑÐ¸Ð½ÐºÐ¸ Ð¿Ð¾ Ð·Ð°Ð¿ÑÐ¾ÑÑ queen card">
            <a:extLst>
              <a:ext uri="{FF2B5EF4-FFF2-40B4-BE49-F238E27FC236}">
                <a16:creationId xmlns:a16="http://schemas.microsoft.com/office/drawing/2014/main" id="{F01EC895-3202-406F-84A3-4882B9E7E7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517491" y="1895143"/>
            <a:ext cx="1380234" cy="207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90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Независимость событий</a:t>
            </a:r>
            <a:endParaRPr sz="3200" b="1" dirty="0">
              <a:solidFill>
                <a:srgbClr val="0070C0"/>
              </a:solidFill>
              <a:ea typeface="PT Sans"/>
              <a:cs typeface="PT Sans"/>
              <a:sym typeface="PT Sans"/>
            </a:endParaRPr>
          </a:p>
        </p:txBody>
      </p:sp>
      <p:pic>
        <p:nvPicPr>
          <p:cNvPr id="1026" name="Picture 2" descr="ÐÐ°ÑÑÐ¸Ð½ÐºÐ¸ Ð¿Ð¾ Ð·Ð°Ð¿ÑÐ¾ÑÑ Ð¼Ð¾Ð½ÐµÑÐ° ÑÑÐ±Ð»Ñ">
            <a:extLst>
              <a:ext uri="{FF2B5EF4-FFF2-40B4-BE49-F238E27FC236}">
                <a16:creationId xmlns:a16="http://schemas.microsoft.com/office/drawing/2014/main" id="{33B4F862-3A24-42C2-8467-F0AEE058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775" y="1589112"/>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5;p16">
            <a:extLst>
              <a:ext uri="{FF2B5EF4-FFF2-40B4-BE49-F238E27FC236}">
                <a16:creationId xmlns:a16="http://schemas.microsoft.com/office/drawing/2014/main" id="{01A8A1C5-2A8B-4FDC-82EB-645814CEEA05}"/>
              </a:ext>
            </a:extLst>
          </p:cNvPr>
          <p:cNvSpPr/>
          <p:nvPr/>
        </p:nvSpPr>
        <p:spPr>
          <a:xfrm>
            <a:off x="5549246" y="2166453"/>
            <a:ext cx="4722829" cy="2099137"/>
          </a:xfrm>
          <a:prstGeom prst="rect">
            <a:avLst/>
          </a:prstGeom>
          <a:noFill/>
          <a:ln>
            <a:noFill/>
          </a:ln>
        </p:spPr>
        <p:txBody>
          <a:bodyPr spcFirstLastPara="1" wrap="square" lIns="91425" tIns="45700" rIns="91425" bIns="45700" anchor="t" anchorCtr="0">
            <a:noAutofit/>
          </a:bodyPr>
          <a:lstStyle/>
          <a:p>
            <a:pPr lvl="0">
              <a:buClr>
                <a:srgbClr val="000000"/>
              </a:buCl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Монету подбрасывают трижды. Какова вероятность, что орел выпадет трижды?</a:t>
            </a:r>
          </a:p>
        </p:txBody>
      </p:sp>
    </p:spTree>
    <p:extLst>
      <p:ext uri="{BB962C8B-B14F-4D97-AF65-F5344CB8AC3E}">
        <p14:creationId xmlns:p14="http://schemas.microsoft.com/office/powerpoint/2010/main" val="101064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Независимость событий</a:t>
            </a:r>
            <a:endParaRPr sz="3200" b="1" dirty="0">
              <a:solidFill>
                <a:srgbClr val="0070C0"/>
              </a:solidFill>
              <a:ea typeface="PT Sans"/>
              <a:cs typeface="PT Sans"/>
              <a:sym typeface="PT Sans"/>
            </a:endParaRPr>
          </a:p>
        </p:txBody>
      </p:sp>
      <p:pic>
        <p:nvPicPr>
          <p:cNvPr id="1026" name="Picture 2" descr="ÐÐ°ÑÑÐ¸Ð½ÐºÐ¸ Ð¿Ð¾ Ð·Ð°Ð¿ÑÐ¾ÑÑ Ð¼Ð¾Ð½ÐµÑÐ° ÑÑÐ±Ð»Ñ">
            <a:extLst>
              <a:ext uri="{FF2B5EF4-FFF2-40B4-BE49-F238E27FC236}">
                <a16:creationId xmlns:a16="http://schemas.microsoft.com/office/drawing/2014/main" id="{33B4F862-3A24-42C2-8467-F0AEE058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775" y="1589112"/>
            <a:ext cx="2895600" cy="2895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Google Shape;105;p16">
                <a:extLst>
                  <a:ext uri="{FF2B5EF4-FFF2-40B4-BE49-F238E27FC236}">
                    <a16:creationId xmlns:a16="http://schemas.microsoft.com/office/drawing/2014/main" id="{01A8A1C5-2A8B-4FDC-82EB-645814CEEA05}"/>
                  </a:ext>
                </a:extLst>
              </p:cNvPr>
              <p:cNvSpPr/>
              <p:nvPr/>
            </p:nvSpPr>
            <p:spPr>
              <a:xfrm>
                <a:off x="5549246" y="2166453"/>
                <a:ext cx="4722829" cy="2099137"/>
              </a:xfrm>
              <a:prstGeom prst="rect">
                <a:avLst/>
              </a:prstGeom>
              <a:noFill/>
              <a:ln>
                <a:noFill/>
              </a:ln>
            </p:spPr>
            <p:txBody>
              <a:bodyPr spcFirstLastPara="1" wrap="square" lIns="91425" tIns="45700" rIns="91425" bIns="45700" anchor="t" anchorCtr="0">
                <a:noAutofit/>
              </a:bodyPr>
              <a:lstStyle/>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AngsanaUPC" panose="020B0502040204020203" pitchFamily="18" charset="-34"/>
                    <a:sym typeface="PT Sans"/>
                  </a:rPr>
                  <a:t>Независимые события</a:t>
                </a:r>
              </a:p>
              <a:p>
                <a:pPr marL="342900" indent="-342900">
                  <a:buClr>
                    <a:srgbClr val="000000"/>
                  </a:buClr>
                  <a:buFont typeface="Arial" panose="020B0604020202020204" pitchFamily="34" charset="0"/>
                  <a:buChar char="•"/>
                  <a:defRPr/>
                </a:pPr>
                <a:r>
                  <a:rPr lang="en-US" sz="2400" kern="0" dirty="0">
                    <a:solidFill>
                      <a:srgbClr val="000000"/>
                    </a:solidFill>
                    <a:latin typeface="Myriad Pro" panose="020B0503030403020204" pitchFamily="34" charset="0"/>
                    <a:ea typeface="PT Sans"/>
                    <a:cs typeface="AngsanaUPC" panose="020B0502040204020203" pitchFamily="18" charset="-34"/>
                    <a:sym typeface="PT Sans"/>
                  </a:rPr>
                  <a:t>P </a:t>
                </a:r>
                <a:r>
                  <a:rPr lang="en-US" sz="2800" kern="0" dirty="0">
                    <a:solidFill>
                      <a:srgbClr val="000000"/>
                    </a:solidFill>
                    <a:latin typeface="Myriad Pro" panose="020B0503030403020204" pitchFamily="34" charset="0"/>
                    <a:ea typeface="PT Sans"/>
                    <a:cs typeface="AngsanaUPC" panose="020B0502040204020203" pitchFamily="18" charset="-34"/>
                    <a:sym typeface="PT Sans"/>
                  </a:rPr>
                  <a:t>= </a:t>
                </a:r>
                <a14:m>
                  <m:oMath xmlns:m="http://schemas.openxmlformats.org/officeDocument/2006/math">
                    <m:f>
                      <m:fPr>
                        <m:ctrlPr>
                          <a:rPr lang="en-US" sz="2800" i="1" kern="0">
                            <a:solidFill>
                              <a:srgbClr val="000000"/>
                            </a:solidFill>
                            <a:latin typeface="Cambria Math" panose="02040503050406030204" pitchFamily="18" charset="0"/>
                            <a:cs typeface="AngsanaUPC" panose="020B0502040204020203" pitchFamily="18" charset="-34"/>
                            <a:sym typeface="PT Sans"/>
                          </a:rPr>
                        </m:ctrlPr>
                      </m:fPr>
                      <m:num>
                        <m:r>
                          <a:rPr lang="en-US" sz="2800" i="1" kern="0">
                            <a:solidFill>
                              <a:srgbClr val="000000"/>
                            </a:solidFill>
                            <a:latin typeface="Cambria Math" panose="02040503050406030204" pitchFamily="18" charset="0"/>
                            <a:cs typeface="AngsanaUPC" panose="020B0502040204020203" pitchFamily="18" charset="-34"/>
                            <a:sym typeface="PT Sans"/>
                          </a:rPr>
                          <m:t>1</m:t>
                        </m:r>
                      </m:num>
                      <m:den>
                        <m:r>
                          <a:rPr lang="en-US" sz="2800" i="1" kern="0">
                            <a:solidFill>
                              <a:srgbClr val="000000"/>
                            </a:solidFill>
                            <a:latin typeface="Cambria Math" panose="02040503050406030204" pitchFamily="18" charset="0"/>
                            <a:cs typeface="AngsanaUPC" panose="020B0502040204020203" pitchFamily="18" charset="-34"/>
                            <a:sym typeface="PT Sans"/>
                          </a:rPr>
                          <m:t>2</m:t>
                        </m:r>
                      </m:den>
                    </m:f>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m:t>
                    </m:r>
                    <m:f>
                      <m:fPr>
                        <m:ctrlP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ctrlPr>
                      </m:fPr>
                      <m:num>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1</m:t>
                        </m:r>
                      </m:num>
                      <m:den>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2</m:t>
                        </m:r>
                      </m:den>
                    </m:f>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m:t>
                    </m:r>
                    <m:f>
                      <m:fPr>
                        <m:ctrlP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ctrlPr>
                      </m:fPr>
                      <m:num>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1</m:t>
                        </m:r>
                      </m:num>
                      <m:den>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2</m:t>
                        </m:r>
                      </m:den>
                    </m:f>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m:t>
                    </m:r>
                    <m:f>
                      <m:fPr>
                        <m:ctrlP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ctrlPr>
                      </m:fPr>
                      <m:num>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1</m:t>
                        </m:r>
                      </m:num>
                      <m:den>
                        <m:r>
                          <a:rPr lang="en-US" sz="2800" i="1" kern="0">
                            <a:solidFill>
                              <a:srgbClr val="000000"/>
                            </a:solidFill>
                            <a:latin typeface="Cambria Math" panose="02040503050406030204" pitchFamily="18" charset="0"/>
                            <a:ea typeface="Cambria Math" panose="02040503050406030204" pitchFamily="18" charset="0"/>
                            <a:cs typeface="AngsanaUPC" panose="020B0502040204020203" pitchFamily="18" charset="-34"/>
                            <a:sym typeface="PT Sans"/>
                          </a:rPr>
                          <m:t>8</m:t>
                        </m:r>
                      </m:den>
                    </m:f>
                  </m:oMath>
                </a14:m>
                <a:endParaRPr lang="ru-RU" sz="2800" kern="0" dirty="0">
                  <a:solidFill>
                    <a:srgbClr val="000000"/>
                  </a:solidFill>
                  <a:latin typeface="Myriad Pro" panose="020B0503030403020204" pitchFamily="34" charset="0"/>
                  <a:ea typeface="PT Sans"/>
                  <a:cs typeface="AngsanaUPC" panose="020B0502040204020203" pitchFamily="18" charset="-34"/>
                  <a:sym typeface="PT Sans"/>
                </a:endParaRPr>
              </a:p>
            </p:txBody>
          </p:sp>
        </mc:Choice>
        <mc:Fallback xmlns="">
          <p:sp>
            <p:nvSpPr>
              <p:cNvPr id="4" name="Google Shape;105;p16">
                <a:extLst>
                  <a:ext uri="{FF2B5EF4-FFF2-40B4-BE49-F238E27FC236}">
                    <a16:creationId xmlns:a16="http://schemas.microsoft.com/office/drawing/2014/main" id="{01A8A1C5-2A8B-4FDC-82EB-645814CEEA05}"/>
                  </a:ext>
                </a:extLst>
              </p:cNvPr>
              <p:cNvSpPr>
                <a:spLocks noRot="1" noChangeAspect="1" noMove="1" noResize="1" noEditPoints="1" noAdjustHandles="1" noChangeArrowheads="1" noChangeShapeType="1" noTextEdit="1"/>
              </p:cNvSpPr>
              <p:nvPr/>
            </p:nvSpPr>
            <p:spPr>
              <a:xfrm>
                <a:off x="5549246" y="2166453"/>
                <a:ext cx="4722829" cy="2099137"/>
              </a:xfrm>
              <a:prstGeom prst="rect">
                <a:avLst/>
              </a:prstGeom>
              <a:blipFill>
                <a:blip r:embed="rId4"/>
                <a:stretch>
                  <a:fillRect l="-1677" t="-2029"/>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41777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Условная вероятность</a:t>
            </a:r>
            <a:endParaRPr sz="3200" b="1" dirty="0">
              <a:solidFill>
                <a:srgbClr val="0070C0"/>
              </a:solidFill>
              <a:ea typeface="PT Sans"/>
              <a:cs typeface="PT Sans"/>
              <a:sym typeface="PT Sans"/>
            </a:endParaRPr>
          </a:p>
        </p:txBody>
      </p:sp>
      <p:pic>
        <p:nvPicPr>
          <p:cNvPr id="2" name="Рисунок 1">
            <a:extLst>
              <a:ext uri="{FF2B5EF4-FFF2-40B4-BE49-F238E27FC236}">
                <a16:creationId xmlns:a16="http://schemas.microsoft.com/office/drawing/2014/main" id="{4D63A2D3-C1F4-4571-B6EC-A1BB8C5221EF}"/>
              </a:ext>
            </a:extLst>
          </p:cNvPr>
          <p:cNvPicPr>
            <a:picLocks noChangeAspect="1"/>
          </p:cNvPicPr>
          <p:nvPr/>
        </p:nvPicPr>
        <p:blipFill>
          <a:blip r:embed="rId3"/>
          <a:stretch>
            <a:fillRect/>
          </a:stretch>
        </p:blipFill>
        <p:spPr>
          <a:xfrm>
            <a:off x="3661588" y="1316354"/>
            <a:ext cx="3829189" cy="1426846"/>
          </a:xfrm>
          <a:prstGeom prst="rect">
            <a:avLst/>
          </a:prstGeom>
        </p:spPr>
      </p:pic>
      <p:sp>
        <p:nvSpPr>
          <p:cNvPr id="3" name="Прямоугольник 2">
            <a:extLst>
              <a:ext uri="{FF2B5EF4-FFF2-40B4-BE49-F238E27FC236}">
                <a16:creationId xmlns:a16="http://schemas.microsoft.com/office/drawing/2014/main" id="{A9B16C96-07F9-4259-A15D-26B81E0FA3F1}"/>
              </a:ext>
            </a:extLst>
          </p:cNvPr>
          <p:cNvSpPr/>
          <p:nvPr/>
        </p:nvSpPr>
        <p:spPr>
          <a:xfrm>
            <a:off x="390525" y="3514636"/>
            <a:ext cx="6096000" cy="1200329"/>
          </a:xfrm>
          <a:prstGeom prst="rect">
            <a:avLst/>
          </a:prstGeom>
        </p:spPr>
        <p:txBody>
          <a:bodyPr>
            <a:spAutoFit/>
          </a:bodyPr>
          <a:lstStyle/>
          <a:p>
            <a:r>
              <a:rPr lang="ru-RU" dirty="0"/>
              <a:t>Пример: Страховой компании известно, что в некоторой стране для мужчин вероятность дожить до 40 лет равна 0,8, а до 60 — 0,5. Какова вероятность для мужчины дожить до 60 лет, если известно, что он уже дожил до 40?</a:t>
            </a:r>
          </a:p>
        </p:txBody>
      </p:sp>
    </p:spTree>
    <p:extLst>
      <p:ext uri="{BB962C8B-B14F-4D97-AF65-F5344CB8AC3E}">
        <p14:creationId xmlns:p14="http://schemas.microsoft.com/office/powerpoint/2010/main" val="784713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Полная вероятность</a:t>
            </a:r>
            <a:endParaRPr sz="3200" b="1" dirty="0">
              <a:solidFill>
                <a:srgbClr val="0070C0"/>
              </a:solidFill>
              <a:ea typeface="PT Sans"/>
              <a:cs typeface="PT Sans"/>
              <a:sym typeface="PT Sans"/>
            </a:endParaRPr>
          </a:p>
        </p:txBody>
      </p:sp>
      <p:pic>
        <p:nvPicPr>
          <p:cNvPr id="4" name="Рисунок 3">
            <a:extLst>
              <a:ext uri="{FF2B5EF4-FFF2-40B4-BE49-F238E27FC236}">
                <a16:creationId xmlns:a16="http://schemas.microsoft.com/office/drawing/2014/main" id="{0D329806-CAB9-4553-B4F1-2EEBC80226E8}"/>
              </a:ext>
            </a:extLst>
          </p:cNvPr>
          <p:cNvPicPr>
            <a:picLocks noChangeAspect="1"/>
          </p:cNvPicPr>
          <p:nvPr/>
        </p:nvPicPr>
        <p:blipFill>
          <a:blip r:embed="rId3"/>
          <a:stretch>
            <a:fillRect/>
          </a:stretch>
        </p:blipFill>
        <p:spPr>
          <a:xfrm>
            <a:off x="3637187" y="1341754"/>
            <a:ext cx="4115528" cy="1340486"/>
          </a:xfrm>
          <a:prstGeom prst="rect">
            <a:avLst/>
          </a:prstGeom>
        </p:spPr>
      </p:pic>
      <p:sp>
        <p:nvSpPr>
          <p:cNvPr id="5" name="Прямоугольник 4">
            <a:extLst>
              <a:ext uri="{FF2B5EF4-FFF2-40B4-BE49-F238E27FC236}">
                <a16:creationId xmlns:a16="http://schemas.microsoft.com/office/drawing/2014/main" id="{A448F9BD-3992-4BE8-B41E-129B717FC28A}"/>
              </a:ext>
            </a:extLst>
          </p:cNvPr>
          <p:cNvSpPr/>
          <p:nvPr/>
        </p:nvSpPr>
        <p:spPr>
          <a:xfrm>
            <a:off x="589187" y="3021599"/>
            <a:ext cx="6096000" cy="1754326"/>
          </a:xfrm>
          <a:prstGeom prst="rect">
            <a:avLst/>
          </a:prstGeom>
        </p:spPr>
        <p:txBody>
          <a:bodyPr>
            <a:spAutoFit/>
          </a:bodyPr>
          <a:lstStyle/>
          <a:p>
            <a:r>
              <a:rPr lang="ru-RU" dirty="0"/>
              <a:t>Пример: Витрина магазина оформлена таким образом, что вероятность зайти в магазин для мужчины равна 0,6, а для женщины — 0,4. В то же время вероятность совершить покупку у зашедшего в магазин мужчины равна 0,2, а у зашедшей женщины — 0,7. Какова вероятность того, что зашедший в магазин покупатель совершит покупку? </a:t>
            </a:r>
          </a:p>
        </p:txBody>
      </p:sp>
    </p:spTree>
    <p:extLst>
      <p:ext uri="{BB962C8B-B14F-4D97-AF65-F5344CB8AC3E}">
        <p14:creationId xmlns:p14="http://schemas.microsoft.com/office/powerpoint/2010/main" val="286958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Полная вероятность</a:t>
            </a:r>
            <a:endParaRPr sz="3200" b="1" dirty="0">
              <a:solidFill>
                <a:srgbClr val="0070C0"/>
              </a:solidFill>
              <a:ea typeface="PT Sans"/>
              <a:cs typeface="PT Sans"/>
              <a:sym typeface="PT Sans"/>
            </a:endParaRPr>
          </a:p>
        </p:txBody>
      </p:sp>
      <p:pic>
        <p:nvPicPr>
          <p:cNvPr id="4" name="Рисунок 3">
            <a:extLst>
              <a:ext uri="{FF2B5EF4-FFF2-40B4-BE49-F238E27FC236}">
                <a16:creationId xmlns:a16="http://schemas.microsoft.com/office/drawing/2014/main" id="{0D329806-CAB9-4553-B4F1-2EEBC80226E8}"/>
              </a:ext>
            </a:extLst>
          </p:cNvPr>
          <p:cNvPicPr>
            <a:picLocks noChangeAspect="1"/>
          </p:cNvPicPr>
          <p:nvPr/>
        </p:nvPicPr>
        <p:blipFill>
          <a:blip r:embed="rId3"/>
          <a:stretch>
            <a:fillRect/>
          </a:stretch>
        </p:blipFill>
        <p:spPr>
          <a:xfrm>
            <a:off x="3637187" y="1341754"/>
            <a:ext cx="4115528" cy="1340486"/>
          </a:xfrm>
          <a:prstGeom prst="rect">
            <a:avLst/>
          </a:prstGeom>
        </p:spPr>
      </p:pic>
      <p:sp>
        <p:nvSpPr>
          <p:cNvPr id="5" name="Прямоугольник 4">
            <a:extLst>
              <a:ext uri="{FF2B5EF4-FFF2-40B4-BE49-F238E27FC236}">
                <a16:creationId xmlns:a16="http://schemas.microsoft.com/office/drawing/2014/main" id="{A448F9BD-3992-4BE8-B41E-129B717FC28A}"/>
              </a:ext>
            </a:extLst>
          </p:cNvPr>
          <p:cNvSpPr/>
          <p:nvPr/>
        </p:nvSpPr>
        <p:spPr>
          <a:xfrm>
            <a:off x="589187" y="3021599"/>
            <a:ext cx="6096000" cy="1754326"/>
          </a:xfrm>
          <a:prstGeom prst="rect">
            <a:avLst/>
          </a:prstGeom>
        </p:spPr>
        <p:txBody>
          <a:bodyPr>
            <a:spAutoFit/>
          </a:bodyPr>
          <a:lstStyle/>
          <a:p>
            <a:r>
              <a:rPr lang="ru-RU" dirty="0"/>
              <a:t>Пример: . Риэлтер считает, что вероятность выгодно продать квартиру в течение месяца при условии экономического роста в стране равна 0,8, а в ситуации экономического спада — 0,2. Вероятность экономического роста равна 0,7. Какова вероятность выгодно продать квартиру в течение месяца?</a:t>
            </a:r>
          </a:p>
        </p:txBody>
      </p:sp>
    </p:spTree>
    <p:extLst>
      <p:ext uri="{BB962C8B-B14F-4D97-AF65-F5344CB8AC3E}">
        <p14:creationId xmlns:p14="http://schemas.microsoft.com/office/powerpoint/2010/main" val="2456383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dirty="0">
                <a:solidFill>
                  <a:srgbClr val="0070C0"/>
                </a:solidFill>
                <a:ea typeface="PT Sans"/>
                <a:cs typeface="PT Sans"/>
              </a:rPr>
              <a:t>Формула Байеса</a:t>
            </a:r>
            <a:endParaRPr sz="3200" b="1" dirty="0">
              <a:solidFill>
                <a:srgbClr val="0070C0"/>
              </a:solidFill>
              <a:ea typeface="PT Sans"/>
              <a:cs typeface="PT Sans"/>
              <a:sym typeface="PT Sans"/>
            </a:endParaRPr>
          </a:p>
        </p:txBody>
      </p:sp>
      <p:pic>
        <p:nvPicPr>
          <p:cNvPr id="2" name="Рисунок 1">
            <a:extLst>
              <a:ext uri="{FF2B5EF4-FFF2-40B4-BE49-F238E27FC236}">
                <a16:creationId xmlns:a16="http://schemas.microsoft.com/office/drawing/2014/main" id="{F610D617-F71B-4FC9-9DEE-B4FC732200A9}"/>
              </a:ext>
            </a:extLst>
          </p:cNvPr>
          <p:cNvPicPr>
            <a:picLocks noChangeAspect="1"/>
          </p:cNvPicPr>
          <p:nvPr/>
        </p:nvPicPr>
        <p:blipFill>
          <a:blip r:embed="rId3"/>
          <a:stretch>
            <a:fillRect/>
          </a:stretch>
        </p:blipFill>
        <p:spPr>
          <a:xfrm>
            <a:off x="3733286" y="1166812"/>
            <a:ext cx="3677164" cy="1062038"/>
          </a:xfrm>
          <a:prstGeom prst="rect">
            <a:avLst/>
          </a:prstGeom>
        </p:spPr>
      </p:pic>
      <p:sp>
        <p:nvSpPr>
          <p:cNvPr id="6" name="Rectangle 1">
            <a:extLst>
              <a:ext uri="{FF2B5EF4-FFF2-40B4-BE49-F238E27FC236}">
                <a16:creationId xmlns:a16="http://schemas.microsoft.com/office/drawing/2014/main" id="{D153168A-6491-455C-AB63-1135E8F23D90}"/>
              </a:ext>
            </a:extLst>
          </p:cNvPr>
          <p:cNvSpPr>
            <a:spLocks noChangeArrowheads="1"/>
          </p:cNvSpPr>
          <p:nvPr/>
        </p:nvSpPr>
        <p:spPr bwMode="auto">
          <a:xfrm>
            <a:off x="485775" y="2982351"/>
            <a:ext cx="581439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222222"/>
                </a:solidFill>
                <a:effectLst/>
                <a:cs typeface="Arial" panose="020B0604020202020204" pitchFamily="34" charset="0"/>
              </a:rPr>
              <a:t>Пример: При рентгеновском обследовании вероятность обнаружить заболевание N у больного равна 0.95, вероятность принять здорового человека за больного равна 0.05. Доля больных по отношению ко всему населению равна 0.01. Найти вероятность того, что человек здоров, если он был признан больным при обследовании</a:t>
            </a:r>
            <a:r>
              <a:rPr kumimoji="0" lang="ru-RU" altLang="ru-RU"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3512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Случайный эксперимент</a:t>
            </a:r>
            <a:endParaRPr b="1" dirty="0">
              <a:solidFill>
                <a:srgbClr val="0070C0"/>
              </a:solidFill>
              <a:ea typeface="PT Sans"/>
              <a:cs typeface="PT Sans"/>
              <a:sym typeface="PT Sans"/>
            </a:endParaRPr>
          </a:p>
        </p:txBody>
      </p:sp>
      <p:sp>
        <p:nvSpPr>
          <p:cNvPr id="105" name="Google Shape;105;p16"/>
          <p:cNvSpPr/>
          <p:nvPr/>
        </p:nvSpPr>
        <p:spPr>
          <a:xfrm>
            <a:off x="2447317" y="2591535"/>
            <a:ext cx="7297366" cy="1674931"/>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Случайный эксперимент </a:t>
            </a:r>
            <a:r>
              <a:rPr lang="en-US" sz="2400" dirty="0">
                <a:latin typeface="Myriad Pro" panose="020B0503030403020204" pitchFamily="34" charset="0"/>
              </a:rPr>
              <a:t> </a:t>
            </a:r>
            <a:r>
              <a:rPr lang="ru-RU" sz="2400" dirty="0">
                <a:latin typeface="Myriad Pro" panose="020B0503030403020204" pitchFamily="34" charset="0"/>
              </a:rPr>
              <a:t>— это любой эксперимент, результат которого не определяется начальными условиями </a:t>
            </a:r>
            <a:endParaRPr sz="2400" kern="0" dirty="0">
              <a:solidFill>
                <a:srgbClr val="000000"/>
              </a:solidFill>
              <a:latin typeface="Myriad Pro" panose="020B0503030403020204" pitchFamily="34" charset="0"/>
              <a:ea typeface="PT Sans"/>
              <a:cs typeface="PT Sans"/>
              <a:sym typeface="PT Sans"/>
            </a:endParaRPr>
          </a:p>
        </p:txBody>
      </p:sp>
    </p:spTree>
    <p:extLst>
      <p:ext uri="{BB962C8B-B14F-4D97-AF65-F5344CB8AC3E}">
        <p14:creationId xmlns:p14="http://schemas.microsoft.com/office/powerpoint/2010/main" val="350728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Случайный эксперимент</a:t>
            </a:r>
            <a:endParaRPr b="1" dirty="0">
              <a:solidFill>
                <a:srgbClr val="0070C0"/>
              </a:solidFill>
              <a:ea typeface="PT Sans"/>
              <a:cs typeface="PT Sans"/>
              <a:sym typeface="PT Sans"/>
            </a:endParaRPr>
          </a:p>
        </p:txBody>
      </p:sp>
      <p:sp>
        <p:nvSpPr>
          <p:cNvPr id="105" name="Google Shape;105;p16"/>
          <p:cNvSpPr/>
          <p:nvPr/>
        </p:nvSpPr>
        <p:spPr>
          <a:xfrm>
            <a:off x="2447317" y="1477233"/>
            <a:ext cx="7297366" cy="3903534"/>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Примеры случайных экспериментов:</a:t>
            </a:r>
          </a:p>
          <a:p>
            <a:pPr lvl="0">
              <a:buClr>
                <a:srgbClr val="000000"/>
              </a:buClr>
              <a:defRPr/>
            </a:pPr>
            <a:endParaRPr lang="ru-RU" sz="2400" kern="0" dirty="0">
              <a:solidFill>
                <a:srgbClr val="000000"/>
              </a:solidFill>
              <a:latin typeface="Myriad Pro" panose="020B0503030403020204" pitchFamily="34" charset="0"/>
              <a:ea typeface="PT Sans"/>
              <a:cs typeface="PT Sans"/>
              <a:sym typeface="PT Sans"/>
            </a:endParaRP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Подбрасывание игральной кости</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Вытаскивание карты из колоды</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Подсчет числа людей, находящихся в помещении</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Выстрел по мишени</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Сдача студентом экзамена</a:t>
            </a:r>
            <a:endParaRPr lang="en-US" sz="2400" kern="0" dirty="0">
              <a:solidFill>
                <a:srgbClr val="000000"/>
              </a:solidFill>
              <a:latin typeface="Myriad Pro" panose="020B0503030403020204" pitchFamily="34" charset="0"/>
              <a:ea typeface="PT Sans"/>
              <a:cs typeface="PT Sans"/>
              <a:sym typeface="PT Sans"/>
            </a:endParaRP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Запуск случайной песни из </a:t>
            </a:r>
            <a:r>
              <a:rPr lang="ru-RU" sz="2400" kern="0" dirty="0" err="1">
                <a:solidFill>
                  <a:srgbClr val="000000"/>
                </a:solidFill>
                <a:latin typeface="Myriad Pro" panose="020B0503030403020204" pitchFamily="34" charset="0"/>
                <a:ea typeface="PT Sans"/>
                <a:cs typeface="PT Sans"/>
                <a:sym typeface="PT Sans"/>
              </a:rPr>
              <a:t>плей</a:t>
            </a:r>
            <a:r>
              <a:rPr lang="ru-RU" sz="2400" kern="0" dirty="0">
                <a:solidFill>
                  <a:srgbClr val="000000"/>
                </a:solidFill>
                <a:latin typeface="Myriad Pro" panose="020B0503030403020204" pitchFamily="34" charset="0"/>
                <a:ea typeface="PT Sans"/>
                <a:cs typeface="PT Sans"/>
                <a:sym typeface="PT Sans"/>
              </a:rPr>
              <a:t>-листа</a:t>
            </a:r>
            <a:endParaRPr sz="2400" kern="0" dirty="0">
              <a:solidFill>
                <a:srgbClr val="000000"/>
              </a:solidFill>
              <a:latin typeface="Myriad Pro" panose="020B0503030403020204" pitchFamily="34" charset="0"/>
              <a:ea typeface="PT Sans"/>
              <a:cs typeface="PT Sans"/>
              <a:sym typeface="PT Sans"/>
            </a:endParaRPr>
          </a:p>
        </p:txBody>
      </p:sp>
    </p:spTree>
    <p:extLst>
      <p:ext uri="{BB962C8B-B14F-4D97-AF65-F5344CB8AC3E}">
        <p14:creationId xmlns:p14="http://schemas.microsoft.com/office/powerpoint/2010/main" val="359903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Элементарный исход</a:t>
            </a:r>
            <a:endParaRPr b="1" dirty="0">
              <a:solidFill>
                <a:srgbClr val="0070C0"/>
              </a:solidFill>
              <a:ea typeface="PT Sans"/>
              <a:cs typeface="PT Sans"/>
              <a:sym typeface="PT Sans"/>
            </a:endParaRPr>
          </a:p>
        </p:txBody>
      </p:sp>
      <p:sp>
        <p:nvSpPr>
          <p:cNvPr id="105" name="Google Shape;105;p16"/>
          <p:cNvSpPr/>
          <p:nvPr/>
        </p:nvSpPr>
        <p:spPr>
          <a:xfrm>
            <a:off x="2743753" y="2591535"/>
            <a:ext cx="6704495" cy="1674931"/>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Элементарный исход — это любой возможный исход случайного эксперимента</a:t>
            </a:r>
            <a:endParaRPr sz="2400" kern="0" dirty="0">
              <a:solidFill>
                <a:srgbClr val="000000"/>
              </a:solidFill>
              <a:latin typeface="Myriad Pro" panose="020B0503030403020204" pitchFamily="34" charset="0"/>
              <a:ea typeface="PT Sans"/>
              <a:cs typeface="PT Sans"/>
              <a:sym typeface="PT Sans"/>
            </a:endParaRPr>
          </a:p>
        </p:txBody>
      </p:sp>
    </p:spTree>
    <p:extLst>
      <p:ext uri="{BB962C8B-B14F-4D97-AF65-F5344CB8AC3E}">
        <p14:creationId xmlns:p14="http://schemas.microsoft.com/office/powerpoint/2010/main" val="250206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Элементарный исход</a:t>
            </a:r>
            <a:endParaRPr b="1" dirty="0">
              <a:solidFill>
                <a:srgbClr val="0070C0"/>
              </a:solidFill>
              <a:ea typeface="PT Sans"/>
              <a:cs typeface="PT Sans"/>
              <a:sym typeface="PT Sans"/>
            </a:endParaRPr>
          </a:p>
        </p:txBody>
      </p:sp>
      <p:sp>
        <p:nvSpPr>
          <p:cNvPr id="4" name="Google Shape;105;p16">
            <a:extLst>
              <a:ext uri="{FF2B5EF4-FFF2-40B4-BE49-F238E27FC236}">
                <a16:creationId xmlns:a16="http://schemas.microsoft.com/office/drawing/2014/main" id="{1A0366E5-4876-4D15-956D-DDD61A7082D2}"/>
              </a:ext>
            </a:extLst>
          </p:cNvPr>
          <p:cNvSpPr/>
          <p:nvPr/>
        </p:nvSpPr>
        <p:spPr>
          <a:xfrm>
            <a:off x="2447317" y="2192701"/>
            <a:ext cx="7297366" cy="2472598"/>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Примеры элементарных исходов:</a:t>
            </a:r>
          </a:p>
          <a:p>
            <a:pPr lvl="0">
              <a:buClr>
                <a:srgbClr val="000000"/>
              </a:buClr>
              <a:defRPr/>
            </a:pPr>
            <a:endParaRPr lang="ru-RU" sz="2400" kern="0" dirty="0">
              <a:solidFill>
                <a:srgbClr val="000000"/>
              </a:solidFill>
              <a:latin typeface="Myriad Pro" panose="020B0503030403020204" pitchFamily="34" charset="0"/>
              <a:ea typeface="PT Sans"/>
              <a:cs typeface="PT Sans"/>
              <a:sym typeface="PT Sans"/>
            </a:endParaRP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Подбрасывание игральной кости: выпадение на верхней грани цифр 1,2,3,4,5,6</a:t>
            </a:r>
          </a:p>
          <a:p>
            <a:pPr marL="342900" indent="-342900">
              <a:buClr>
                <a:srgbClr val="000000"/>
              </a:buClr>
              <a:buFont typeface="Arial" panose="020B0604020202020204" pitchFamily="34" charset="0"/>
              <a:buChar char="•"/>
              <a:defRPr/>
            </a:pPr>
            <a:r>
              <a:rPr lang="ru-RU" sz="2400" kern="0" dirty="0">
                <a:solidFill>
                  <a:srgbClr val="000000"/>
                </a:solidFill>
                <a:latin typeface="Myriad Pro" panose="020B0503030403020204" pitchFamily="34" charset="0"/>
                <a:ea typeface="PT Sans"/>
                <a:cs typeface="PT Sans"/>
                <a:sym typeface="PT Sans"/>
              </a:rPr>
              <a:t>Бросание монеты: выпадение орла или решки</a:t>
            </a:r>
          </a:p>
        </p:txBody>
      </p:sp>
    </p:spTree>
    <p:extLst>
      <p:ext uri="{BB962C8B-B14F-4D97-AF65-F5344CB8AC3E}">
        <p14:creationId xmlns:p14="http://schemas.microsoft.com/office/powerpoint/2010/main" val="63393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Пространство элементарных исходов</a:t>
            </a:r>
            <a:endParaRPr b="1" dirty="0">
              <a:solidFill>
                <a:srgbClr val="0070C0"/>
              </a:solidFill>
              <a:ea typeface="PT Sans"/>
              <a:cs typeface="PT Sans"/>
              <a:sym typeface="PT Sans"/>
            </a:endParaRPr>
          </a:p>
        </p:txBody>
      </p:sp>
      <p:sp>
        <p:nvSpPr>
          <p:cNvPr id="105" name="Google Shape;105;p16"/>
          <p:cNvSpPr/>
          <p:nvPr/>
        </p:nvSpPr>
        <p:spPr>
          <a:xfrm>
            <a:off x="2099036" y="2567968"/>
            <a:ext cx="7993929" cy="1722065"/>
          </a:xfrm>
          <a:prstGeom prst="rect">
            <a:avLst/>
          </a:prstGeom>
          <a:noFill/>
          <a:ln>
            <a:noFill/>
          </a:ln>
        </p:spPr>
        <p:txBody>
          <a:bodyPr spcFirstLastPara="1" wrap="square" lIns="91425" tIns="45700" rIns="91425" bIns="45700" anchor="t" anchorCtr="0">
            <a:noAutofit/>
          </a:bodyPr>
          <a:lstStyle/>
          <a:p>
            <a:pPr lvl="0">
              <a:buClr>
                <a:srgbClr val="000000"/>
              </a:buClr>
              <a:defRPr/>
            </a:pPr>
            <a:endParaRPr lang="ru-RU" sz="2400" i="1" kern="0" dirty="0">
              <a:solidFill>
                <a:srgbClr val="000000"/>
              </a:solidFill>
              <a:latin typeface="Myriad Pro" panose="020B0503030403020204" pitchFamily="34" charset="0"/>
              <a:ea typeface="PT Sans"/>
              <a:cs typeface="PT Sans"/>
              <a:sym typeface="PT Sans"/>
            </a:endParaRPr>
          </a:p>
          <a:p>
            <a:pPr lvl="0">
              <a:buClr>
                <a:srgbClr val="000000"/>
              </a:buClr>
              <a:defRPr/>
            </a:pPr>
            <a:r>
              <a:rPr lang="ru-RU" sz="2400" dirty="0">
                <a:latin typeface="Myriad Pro" panose="020B0503030403020204" pitchFamily="34" charset="0"/>
              </a:rPr>
              <a:t>Пространство элементарных исходов — множество всех возможных элементарных исходов эксперимента</a:t>
            </a:r>
            <a:endParaRPr sz="2400" kern="0" dirty="0">
              <a:solidFill>
                <a:srgbClr val="000000"/>
              </a:solidFill>
              <a:latin typeface="Myriad Pro" panose="020B0503030403020204" pitchFamily="34" charset="0"/>
              <a:ea typeface="PT Sans"/>
              <a:cs typeface="PT Sans"/>
              <a:sym typeface="PT Sans"/>
            </a:endParaRPr>
          </a:p>
        </p:txBody>
      </p:sp>
    </p:spTree>
    <p:extLst>
      <p:ext uri="{BB962C8B-B14F-4D97-AF65-F5344CB8AC3E}">
        <p14:creationId xmlns:p14="http://schemas.microsoft.com/office/powerpoint/2010/main" val="269788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9144000" cy="620688"/>
          </a:xfrm>
          <a:prstGeom prst="rect">
            <a:avLst/>
          </a:prstGeom>
          <a:noFill/>
          <a:ln>
            <a:noFill/>
          </a:ln>
        </p:spPr>
        <p:txBody>
          <a:bodyPr spcFirstLastPara="1" vert="horz" wrap="square" lIns="91425" tIns="45700" rIns="91425" bIns="45700" rtlCol="0" anchor="t" anchorCtr="0">
            <a:noAutofit/>
          </a:bodyPr>
          <a:lstStyle/>
          <a:p>
            <a:pPr>
              <a:spcBef>
                <a:spcPts val="0"/>
              </a:spcBef>
              <a:buClr>
                <a:srgbClr val="953734"/>
              </a:buClr>
              <a:buSzPts val="3200"/>
            </a:pPr>
            <a:r>
              <a:rPr lang="ru-RU" b="1" dirty="0">
                <a:solidFill>
                  <a:srgbClr val="0070C0"/>
                </a:solidFill>
                <a:ea typeface="PT Sans"/>
                <a:cs typeface="PT Sans"/>
                <a:sym typeface="PT Sans"/>
              </a:rPr>
              <a:t>Пространство элементарных исходов</a:t>
            </a:r>
            <a:endParaRPr b="1" dirty="0">
              <a:solidFill>
                <a:srgbClr val="0070C0"/>
              </a:solidFill>
              <a:ea typeface="PT Sans"/>
              <a:cs typeface="PT Sans"/>
              <a:sym typeface="PT Sans"/>
            </a:endParaRPr>
          </a:p>
        </p:txBody>
      </p:sp>
      <p:graphicFrame>
        <p:nvGraphicFramePr>
          <p:cNvPr id="2" name="Таблица 1">
            <a:extLst>
              <a:ext uri="{FF2B5EF4-FFF2-40B4-BE49-F238E27FC236}">
                <a16:creationId xmlns:a16="http://schemas.microsoft.com/office/drawing/2014/main" id="{E0B19124-E708-44D8-AA05-B4C8C14D8178}"/>
              </a:ext>
            </a:extLst>
          </p:cNvPr>
          <p:cNvGraphicFramePr>
            <a:graphicFrameLocks noGrp="1"/>
          </p:cNvGraphicFramePr>
          <p:nvPr>
            <p:extLst>
              <p:ext uri="{D42A27DB-BD31-4B8C-83A1-F6EECF244321}">
                <p14:modId xmlns:p14="http://schemas.microsoft.com/office/powerpoint/2010/main" val="3721723330"/>
              </p:ext>
            </p:extLst>
          </p:nvPr>
        </p:nvGraphicFramePr>
        <p:xfrm>
          <a:off x="2548379" y="2028596"/>
          <a:ext cx="7337196" cy="1981200"/>
        </p:xfrm>
        <a:graphic>
          <a:graphicData uri="http://schemas.openxmlformats.org/drawingml/2006/table">
            <a:tbl>
              <a:tblPr firstRow="1" bandRow="1">
                <a:tableStyleId>{5C22544A-7EE6-4342-B048-85BDC9FD1C3A}</a:tableStyleId>
              </a:tblPr>
              <a:tblGrid>
                <a:gridCol w="3668598">
                  <a:extLst>
                    <a:ext uri="{9D8B030D-6E8A-4147-A177-3AD203B41FA5}">
                      <a16:colId xmlns:a16="http://schemas.microsoft.com/office/drawing/2014/main" val="1977655798"/>
                    </a:ext>
                  </a:extLst>
                </a:gridCol>
                <a:gridCol w="3668598">
                  <a:extLst>
                    <a:ext uri="{9D8B030D-6E8A-4147-A177-3AD203B41FA5}">
                      <a16:colId xmlns:a16="http://schemas.microsoft.com/office/drawing/2014/main" val="1574845092"/>
                    </a:ext>
                  </a:extLst>
                </a:gridCol>
              </a:tblGrid>
              <a:tr h="370840">
                <a:tc>
                  <a:txBody>
                    <a:bodyPr/>
                    <a:lstStyle/>
                    <a:p>
                      <a:pPr algn="ctr"/>
                      <a:r>
                        <a:rPr lang="ru-RU" sz="2000" dirty="0">
                          <a:solidFill>
                            <a:schemeClr val="tx1"/>
                          </a:solidFill>
                          <a:latin typeface="Myriad Pro" panose="020B0503030403020204" pitchFamily="34" charset="0"/>
                        </a:rPr>
                        <a:t>Случайный эксперимент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Пространство исходов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8974683"/>
                  </a:ext>
                </a:extLst>
              </a:tr>
              <a:tr h="370840">
                <a:tc>
                  <a:txBody>
                    <a:bodyPr/>
                    <a:lstStyle/>
                    <a:p>
                      <a:pPr algn="ctr"/>
                      <a:r>
                        <a:rPr lang="ru-RU" sz="2000" dirty="0">
                          <a:solidFill>
                            <a:schemeClr val="tx1"/>
                          </a:solidFill>
                          <a:latin typeface="Myriad Pro" panose="020B0503030403020204" pitchFamily="34" charset="0"/>
                        </a:rPr>
                        <a:t>Подбрасывание монеты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Орел, решка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13562"/>
                  </a:ext>
                </a:extLst>
              </a:tr>
              <a:tr h="370840">
                <a:tc>
                  <a:txBody>
                    <a:bodyPr/>
                    <a:lstStyle/>
                    <a:p>
                      <a:pPr algn="ctr"/>
                      <a:r>
                        <a:rPr lang="ru-RU" sz="2000" dirty="0">
                          <a:solidFill>
                            <a:schemeClr val="tx1"/>
                          </a:solidFill>
                          <a:latin typeface="Myriad Pro" panose="020B0503030403020204" pitchFamily="34" charset="0"/>
                        </a:rPr>
                        <a:t>Подбрасывание кубика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1,2,3,4,5,6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7488779"/>
                  </a:ext>
                </a:extLst>
              </a:tr>
              <a:tr h="370840">
                <a:tc>
                  <a:txBody>
                    <a:bodyPr/>
                    <a:lstStyle/>
                    <a:p>
                      <a:pPr algn="ctr"/>
                      <a:r>
                        <a:rPr lang="ru-RU" sz="2000" dirty="0">
                          <a:solidFill>
                            <a:schemeClr val="tx1"/>
                          </a:solidFill>
                          <a:latin typeface="Myriad Pro" panose="020B0503030403020204" pitchFamily="34" charset="0"/>
                        </a:rPr>
                        <a:t>Оценка на экзамене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2,3,4,5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144464"/>
                  </a:ext>
                </a:extLst>
              </a:tr>
              <a:tr h="370840">
                <a:tc>
                  <a:txBody>
                    <a:bodyPr/>
                    <a:lstStyle/>
                    <a:p>
                      <a:pPr algn="ctr"/>
                      <a:r>
                        <a:rPr lang="ru-RU" sz="2000" dirty="0">
                          <a:solidFill>
                            <a:schemeClr val="tx1"/>
                          </a:solidFill>
                          <a:latin typeface="Myriad Pro" panose="020B0503030403020204" pitchFamily="34" charset="0"/>
                        </a:rPr>
                        <a:t>Подбрасывание двух монет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000" dirty="0">
                          <a:solidFill>
                            <a:schemeClr val="tx1"/>
                          </a:solidFill>
                          <a:latin typeface="Myriad Pro" panose="020B0503030403020204" pitchFamily="34" charset="0"/>
                        </a:rPr>
                        <a:t>ОО, О</a:t>
                      </a:r>
                      <a:r>
                        <a:rPr lang="en-US" sz="2000" dirty="0">
                          <a:solidFill>
                            <a:schemeClr val="tx1"/>
                          </a:solidFill>
                          <a:latin typeface="Myriad Pro" panose="020B0503030403020204" pitchFamily="34" charset="0"/>
                        </a:rPr>
                        <a:t>P</a:t>
                      </a:r>
                      <a:r>
                        <a:rPr lang="ru-RU" sz="2000" dirty="0">
                          <a:solidFill>
                            <a:schemeClr val="tx1"/>
                          </a:solidFill>
                          <a:latin typeface="Myriad Pro" panose="020B0503030403020204" pitchFamily="34" charset="0"/>
                        </a:rPr>
                        <a:t>, РО, РР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2284648"/>
                  </a:ext>
                </a:extLst>
              </a:tr>
            </a:tbl>
          </a:graphicData>
        </a:graphic>
      </p:graphicFrame>
    </p:spTree>
    <p:extLst>
      <p:ext uri="{BB962C8B-B14F-4D97-AF65-F5344CB8AC3E}">
        <p14:creationId xmlns:p14="http://schemas.microsoft.com/office/powerpoint/2010/main" val="55576374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890</Words>
  <Application>Microsoft Office PowerPoint</Application>
  <PresentationFormat>Широкоэкранный</PresentationFormat>
  <Paragraphs>202</Paragraphs>
  <Slides>37</Slides>
  <Notes>36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Cambria Math</vt:lpstr>
      <vt:lpstr>Arial</vt:lpstr>
      <vt:lpstr>Calibri</vt:lpstr>
      <vt:lpstr>Myriad Pro</vt:lpstr>
      <vt:lpstr>Calibri Light</vt:lpstr>
      <vt:lpstr>Тема Office</vt:lpstr>
      <vt:lpstr>Введение в теорию вероятностей</vt:lpstr>
      <vt:lpstr>План вебинара</vt:lpstr>
      <vt:lpstr>Понятие вероятности</vt:lpstr>
      <vt:lpstr>Случайный эксперимент</vt:lpstr>
      <vt:lpstr>Случайный эксперимент</vt:lpstr>
      <vt:lpstr>Элементарный исход</vt:lpstr>
      <vt:lpstr>Элементарный исход</vt:lpstr>
      <vt:lpstr>Пространство элементарных исходов</vt:lpstr>
      <vt:lpstr>Пространство элементарных исходов</vt:lpstr>
      <vt:lpstr>Пространство элементарных исходов</vt:lpstr>
      <vt:lpstr>Случайное событие</vt:lpstr>
      <vt:lpstr>Случайное событие</vt:lpstr>
      <vt:lpstr>Вычисление вероятности</vt:lpstr>
      <vt:lpstr>Вычисление вероятности</vt:lpstr>
      <vt:lpstr>Вычисление вероятности: пример</vt:lpstr>
      <vt:lpstr>Вычисление вероятности: пример</vt:lpstr>
      <vt:lpstr>Вычисление вероятности: пример</vt:lpstr>
      <vt:lpstr>Вычисление вероятности: пример</vt:lpstr>
      <vt:lpstr>Свойства вероятности</vt:lpstr>
      <vt:lpstr>Свойства вероятности</vt:lpstr>
      <vt:lpstr>Свойства вероятности</vt:lpstr>
      <vt:lpstr>Свойства вероятности</vt:lpstr>
      <vt:lpstr>Совместные и несовместные события</vt:lpstr>
      <vt:lpstr>Совместные и несовместные события</vt:lpstr>
      <vt:lpstr>Свойства вероятности</vt:lpstr>
      <vt:lpstr>Свойства вероятности</vt:lpstr>
      <vt:lpstr>Свойства вероятности</vt:lpstr>
      <vt:lpstr>Независимость событий</vt:lpstr>
      <vt:lpstr>Независимость событий</vt:lpstr>
      <vt:lpstr>Независимость событий</vt:lpstr>
      <vt:lpstr>Независимость событий</vt:lpstr>
      <vt:lpstr>Независимость событий</vt:lpstr>
      <vt:lpstr>Независимость событий</vt:lpstr>
      <vt:lpstr>Условная вероятность</vt:lpstr>
      <vt:lpstr>Полная вероятность</vt:lpstr>
      <vt:lpstr>Полная вероятность</vt:lpstr>
      <vt:lpstr>Формула Байеса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теорию вероятностей</dc:title>
  <dc:creator>Маргарита Бурова</dc:creator>
  <cp:lastModifiedBy>Маргарита Бурова</cp:lastModifiedBy>
  <cp:revision>5</cp:revision>
  <dcterms:created xsi:type="dcterms:W3CDTF">2020-05-16T06:12:51Z</dcterms:created>
  <dcterms:modified xsi:type="dcterms:W3CDTF">2020-05-19T08:08:54Z</dcterms:modified>
</cp:coreProperties>
</file>