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80" r:id="rId1"/>
  </p:sldMasterIdLst>
  <p:notesMasterIdLst>
    <p:notesMasterId r:id="rId13"/>
  </p:notesMasterIdLst>
  <p:sldIdLst>
    <p:sldId id="256" r:id="rId2"/>
    <p:sldId id="360" r:id="rId3"/>
    <p:sldId id="364" r:id="rId4"/>
    <p:sldId id="365" r:id="rId5"/>
    <p:sldId id="367" r:id="rId6"/>
    <p:sldId id="368" r:id="rId7"/>
    <p:sldId id="369" r:id="rId8"/>
    <p:sldId id="370" r:id="rId9"/>
    <p:sldId id="373" r:id="rId10"/>
    <p:sldId id="374" r:id="rId11"/>
    <p:sldId id="37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Функция" id="{3A1377C9-F285-D64E-A11F-8F623D04A785}">
          <p14:sldIdLst>
            <p14:sldId id="256"/>
          </p14:sldIdLst>
        </p14:section>
        <p14:section name="Оптимизация" id="{B091BA36-35B5-3245-ACC9-8A66B76E9045}">
          <p14:sldIdLst>
            <p14:sldId id="360"/>
            <p14:sldId id="364"/>
            <p14:sldId id="365"/>
            <p14:sldId id="367"/>
            <p14:sldId id="368"/>
            <p14:sldId id="369"/>
            <p14:sldId id="370"/>
            <p14:sldId id="373"/>
            <p14:sldId id="374"/>
            <p14:sldId id="3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537"/>
    <p:restoredTop sz="94666"/>
  </p:normalViewPr>
  <p:slideViewPr>
    <p:cSldViewPr snapToGrid="0" snapToObjects="1">
      <p:cViewPr varScale="1">
        <p:scale>
          <a:sx n="90" d="100"/>
          <a:sy n="90" d="100"/>
        </p:scale>
        <p:origin x="224" y="4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3A096A-760A-8048-9FAC-8656EDED9302}" type="datetimeFigureOut">
              <a:rPr lang="ru-RU" smtClean="0"/>
              <a:t>25.01.2020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7C5708-FC9D-C441-AA8D-5298B1219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3014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DD423-DE3F-3243-A9F2-49F62BDBD8FB}" type="datetime1">
              <a:rPr lang="ru-RU" smtClean="0"/>
              <a:t>25.01.2020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Вебинар по математике и статистике для </a:t>
            </a:r>
            <a:r>
              <a:rPr lang="en-US"/>
              <a:t>Data Science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59A8-7D8B-8640-A5E1-FE4E695A7D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9018343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A68D-4397-9A47-8332-B54F259972BF}" type="datetime1">
              <a:rPr lang="ru-RU" smtClean="0"/>
              <a:t>25.01.2020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Вебинар по математике и статистике для </a:t>
            </a:r>
            <a:r>
              <a:rPr lang="en-US"/>
              <a:t>Data Science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59A8-7D8B-8640-A5E1-FE4E695A7D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0184835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40A4A-00A9-3F42-9531-F35C06AEB125}" type="datetime1">
              <a:rPr lang="ru-RU" smtClean="0"/>
              <a:t>25.01.2020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Вебинар по математике и статистике для </a:t>
            </a:r>
            <a:r>
              <a:rPr lang="en-US"/>
              <a:t>Data Science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59A8-7D8B-8640-A5E1-FE4E695A7D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7673318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F630A-440B-4048-B95C-396D00818459}" type="datetime1">
              <a:rPr lang="ru-RU" smtClean="0"/>
              <a:t>25.01.2020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Вебинар по математике и статистике для </a:t>
            </a:r>
            <a:r>
              <a:rPr lang="en-US"/>
              <a:t>Data Science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59A8-7D8B-8640-A5E1-FE4E695A7D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6395605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D727-43D4-DE43-B587-B31FC0983BBD}" type="datetime1">
              <a:rPr lang="ru-RU" smtClean="0"/>
              <a:t>25.01.2020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Вебинар по математике и статистике для </a:t>
            </a:r>
            <a:r>
              <a:rPr lang="en-US"/>
              <a:t>Data Science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59A8-7D8B-8640-A5E1-FE4E695A7D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3874173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DF3A-9276-4B49-9BC5-B6176BADCB3B}" type="datetime1">
              <a:rPr lang="ru-RU" smtClean="0"/>
              <a:t>25.01.2020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Вебинар по математике и статистике для </a:t>
            </a:r>
            <a:r>
              <a:rPr lang="en-US"/>
              <a:t>Data Science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59A8-7D8B-8640-A5E1-FE4E695A7D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521381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AE29-99F1-D14A-B016-B25B0E7E38A4}" type="datetime1">
              <a:rPr lang="ru-RU" smtClean="0"/>
              <a:t>25.01.2020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Вебинар по математике и статистике для </a:t>
            </a:r>
            <a:r>
              <a:rPr lang="en-US"/>
              <a:t>Data Science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59A8-7D8B-8640-A5E1-FE4E695A7D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2792809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8583-C9FD-3B4F-9A78-11DDA1DD611C}" type="datetime1">
              <a:rPr lang="ru-RU" smtClean="0"/>
              <a:t>25.01.2020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Вебинар по математике и статистике для </a:t>
            </a:r>
            <a:r>
              <a:rPr lang="en-US"/>
              <a:t>Data Science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59A8-7D8B-8640-A5E1-FE4E695A7D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0847924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4F23-32AE-674E-8EBE-2FCA06709FDC}" type="datetime1">
              <a:rPr lang="ru-RU" smtClean="0"/>
              <a:t>25.01.2020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Вебинар по математике и статистике для </a:t>
            </a:r>
            <a:r>
              <a:rPr lang="en-US"/>
              <a:t>Data Science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59A8-7D8B-8640-A5E1-FE4E695A7D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6805211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B24B-56DC-9B4D-9013-20BE93552FBA}" type="datetime1">
              <a:rPr lang="ru-RU" smtClean="0"/>
              <a:t>25.01.2020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Вебинар по математике и статистике для </a:t>
            </a:r>
            <a:r>
              <a:rPr lang="en-US"/>
              <a:t>Data Science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59A8-7D8B-8640-A5E1-FE4E695A7D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572994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FB95-6A84-BC47-8E4E-9BD893420C95}" type="datetime1">
              <a:rPr lang="ru-RU" smtClean="0"/>
              <a:t>25.01.2020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Вебинар по математике и статистике для </a:t>
            </a:r>
            <a:r>
              <a:rPr lang="en-US"/>
              <a:t>Data Science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59A8-7D8B-8640-A5E1-FE4E695A7D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938274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AF54-658A-AA4F-B214-0F51B3EC5145}" type="datetime1">
              <a:rPr lang="ru-RU" smtClean="0"/>
              <a:t>25.01.2020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Вебинар по математике и статистике для </a:t>
            </a:r>
            <a:r>
              <a:rPr lang="en-US"/>
              <a:t>Data Science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59A8-7D8B-8640-A5E1-FE4E695A7D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508450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D8817-C076-254E-86A9-90F3EB73C631}" type="datetime1">
              <a:rPr lang="ru-RU" smtClean="0"/>
              <a:t>25.01.2020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Вебинар по математике и статистике для </a:t>
            </a:r>
            <a:r>
              <a:rPr lang="en-US"/>
              <a:t>Data Science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59A8-7D8B-8640-A5E1-FE4E695A7D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6254536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9C769-64FF-E240-9368-622B5FFF7B60}" type="datetime1">
              <a:rPr lang="ru-RU" smtClean="0"/>
              <a:t>25.01.2020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Вебинар по математике и статистике для </a:t>
            </a:r>
            <a:r>
              <a:rPr lang="en-US"/>
              <a:t>Data Science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59A8-7D8B-8640-A5E1-FE4E695A7D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22291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E1082-EE1B-3E42-BC63-54265D07B2B1}" type="datetime1">
              <a:rPr lang="ru-RU" smtClean="0"/>
              <a:t>25.01.2020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Вебинар по математике и статистике для </a:t>
            </a:r>
            <a:r>
              <a:rPr lang="en-US"/>
              <a:t>Data Science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59A8-7D8B-8640-A5E1-FE4E695A7D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1020634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2EA93-0395-864E-957C-8BA121463FD4}" type="datetime1">
              <a:rPr lang="ru-RU" smtClean="0"/>
              <a:t>25.01.2020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Вебинар по математике и статистике для </a:t>
            </a:r>
            <a:r>
              <a:rPr lang="en-US"/>
              <a:t>Data Science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59A8-7D8B-8640-A5E1-FE4E695A7D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7630182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59BAC69-67C5-A044-93FB-061BD5E7F2E0}" type="datetime1">
              <a:rPr lang="ru-RU" smtClean="0"/>
              <a:t>25.01.2020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r>
              <a:rPr lang="ru-RU"/>
              <a:t>Вебинар по математике и статистике для </a:t>
            </a:r>
            <a:r>
              <a:rPr lang="en-US"/>
              <a:t>Data Science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EA959A8-7D8B-8640-A5E1-FE4E695A7D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3336625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3390156-D638-1C42-A503-B2351B94CBF2}" type="datetime1">
              <a:rPr lang="ru-RU" smtClean="0"/>
              <a:t>25.01.2020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ru-RU"/>
              <a:t>Вебинар по математике и статистике для </a:t>
            </a:r>
            <a:r>
              <a:rPr lang="en-US"/>
              <a:t>Data Science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EA959A8-7D8B-8640-A5E1-FE4E695A7D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21809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  <p:sldLayoutId id="2147484092" r:id="rId12"/>
    <p:sldLayoutId id="2147484093" r:id="rId13"/>
    <p:sldLayoutId id="2147484094" r:id="rId14"/>
    <p:sldLayoutId id="2147484095" r:id="rId15"/>
    <p:sldLayoutId id="2147484096" r:id="rId16"/>
    <p:sldLayoutId id="2147484097" r:id="rId17"/>
  </p:sldLayoutIdLst>
  <p:transition spd="slow">
    <p:push dir="u"/>
  </p:transition>
  <p:hf hd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4A2E0-4237-CD49-8D39-0A5FF046D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Модуль 4</a:t>
            </a:r>
            <a:br>
              <a:rPr lang="ru-RU" dirty="0"/>
            </a:br>
            <a:r>
              <a:rPr lang="ru-RU" dirty="0">
                <a:effectLst/>
              </a:rPr>
              <a:t>Оптимизация</a:t>
            </a:r>
            <a:endParaRPr lang="ru-RU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5FCB5B1-A725-8F48-B5B4-75359B4480E7}"/>
              </a:ext>
            </a:extLst>
          </p:cNvPr>
          <p:cNvSpPr txBox="1">
            <a:spLocks/>
          </p:cNvSpPr>
          <p:nvPr/>
        </p:nvSpPr>
        <p:spPr>
          <a:xfrm>
            <a:off x="2296259" y="4223756"/>
            <a:ext cx="7585728" cy="11141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ru-RU" dirty="0"/>
              <a:t>задача оптимизации</a:t>
            </a:r>
            <a:br>
              <a:rPr lang="ru-RU" dirty="0"/>
            </a:br>
            <a:r>
              <a:rPr lang="ru-RU" dirty="0"/>
              <a:t>метод </a:t>
            </a:r>
            <a:r>
              <a:rPr lang="ru-RU" dirty="0" err="1"/>
              <a:t>лагранжа</a:t>
            </a:r>
            <a:br>
              <a:rPr lang="ru-RU" dirty="0"/>
            </a:br>
            <a:r>
              <a:rPr lang="ru-RU" dirty="0"/>
              <a:t>линейное программирование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408605570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8313A-34DF-344F-A476-91589246F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341612"/>
            <a:ext cx="10293654" cy="829235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effectLst/>
              </a:rPr>
              <a:t>Метод </a:t>
            </a:r>
            <a:r>
              <a:rPr lang="ru-RU" b="1" dirty="0" err="1">
                <a:effectLst/>
              </a:rPr>
              <a:t>лагранжа</a:t>
            </a:r>
            <a:r>
              <a:rPr lang="en-US" b="1" dirty="0">
                <a:effectLst/>
              </a:rPr>
              <a:t>. </a:t>
            </a:r>
            <a:r>
              <a:rPr lang="ru-RU" b="1" dirty="0">
                <a:effectLst/>
              </a:rPr>
              <a:t>Ограничения типа неравенства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7DABDB-46AC-9C47-B77D-BAED2E377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2" y="6154813"/>
            <a:ext cx="7543800" cy="365125"/>
          </a:xfrm>
        </p:spPr>
        <p:txBody>
          <a:bodyPr/>
          <a:lstStyle/>
          <a:p>
            <a:r>
              <a:rPr lang="ru-RU" dirty="0" err="1"/>
              <a:t>Вебинар</a:t>
            </a:r>
            <a:r>
              <a:rPr lang="ru-RU" dirty="0"/>
              <a:t> по математике и статистике для </a:t>
            </a:r>
            <a:r>
              <a:rPr lang="en-US" dirty="0"/>
              <a:t>Data Science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11B08-D8DE-EF40-AA3E-77868C868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22193" y="6154812"/>
            <a:ext cx="551167" cy="365125"/>
          </a:xfrm>
        </p:spPr>
        <p:txBody>
          <a:bodyPr/>
          <a:lstStyle/>
          <a:p>
            <a:fld id="{DEA959A8-7D8B-8640-A5E1-FE4E695A7D13}" type="slidenum">
              <a:rPr lang="ru-RU" smtClean="0"/>
              <a:t>10</a:t>
            </a:fld>
            <a:endParaRPr lang="ru-RU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DDFA8A-1795-DE48-93D9-42E8742C5AF3}"/>
              </a:ext>
            </a:extLst>
          </p:cNvPr>
          <p:cNvSpPr/>
          <p:nvPr/>
        </p:nvSpPr>
        <p:spPr>
          <a:xfrm>
            <a:off x="771525" y="1170846"/>
            <a:ext cx="10544175" cy="50633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E97C7A-EC31-604B-9FAC-A342C21A0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462" y="3181350"/>
            <a:ext cx="2349500" cy="2438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017EE0-83B7-394C-919E-588CF0D7A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3987" y="2398637"/>
            <a:ext cx="2108200" cy="1485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AEFEEFD-66AE-A046-9967-83D9C017FA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3987" y="3926372"/>
            <a:ext cx="1333500" cy="787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8763C16-C30C-AD4D-AEA7-8ED7E26F51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0012" y="4756438"/>
            <a:ext cx="2133600" cy="14351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777A277-36D7-2F44-98D6-5D37BB542B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3987" y="1648931"/>
            <a:ext cx="6870700" cy="558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056E4F6-B533-6E4E-92E8-A74676CA0C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6705" y="2233571"/>
            <a:ext cx="2476500" cy="10541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360EE2C-BF91-AA4C-A891-6E566AEC69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8805" y="1425458"/>
            <a:ext cx="1892300" cy="800100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9B7B2C6-C6C4-344E-A26B-6423299C5CAE}"/>
              </a:ext>
            </a:extLst>
          </p:cNvPr>
          <p:cNvCxnSpPr/>
          <p:nvPr/>
        </p:nvCxnSpPr>
        <p:spPr>
          <a:xfrm>
            <a:off x="2514600" y="1928331"/>
            <a:ext cx="0" cy="305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BCBD0E3-4807-F741-AA6B-C2189155934A}"/>
              </a:ext>
            </a:extLst>
          </p:cNvPr>
          <p:cNvCxnSpPr>
            <a:cxnSpLocks/>
          </p:cNvCxnSpPr>
          <p:nvPr/>
        </p:nvCxnSpPr>
        <p:spPr>
          <a:xfrm flipV="1">
            <a:off x="3286125" y="2080951"/>
            <a:ext cx="623887" cy="317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67D9308-721B-084E-ADEC-19F8EB3FD4DC}"/>
              </a:ext>
            </a:extLst>
          </p:cNvPr>
          <p:cNvCxnSpPr/>
          <p:nvPr/>
        </p:nvCxnSpPr>
        <p:spPr>
          <a:xfrm flipH="1">
            <a:off x="6363567" y="2233570"/>
            <a:ext cx="1188244" cy="895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7418C1C-3AF9-4E4F-BD3E-6B8AA546AE84}"/>
              </a:ext>
            </a:extLst>
          </p:cNvPr>
          <p:cNvCxnSpPr>
            <a:endCxn id="6" idx="1"/>
          </p:cNvCxnSpPr>
          <p:nvPr/>
        </p:nvCxnSpPr>
        <p:spPr>
          <a:xfrm>
            <a:off x="6429375" y="4400550"/>
            <a:ext cx="1081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75516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8313A-34DF-344F-A476-91589246F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341612"/>
            <a:ext cx="10293654" cy="829235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effectLst/>
              </a:rPr>
              <a:t>Линейное программирование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7DABDB-46AC-9C47-B77D-BAED2E377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err="1"/>
              <a:t>Вебинар</a:t>
            </a:r>
            <a:r>
              <a:rPr lang="ru-RU" dirty="0"/>
              <a:t> по математике и статистике для </a:t>
            </a:r>
            <a:r>
              <a:rPr lang="en-US" dirty="0"/>
              <a:t>Data Science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11B08-D8DE-EF40-AA3E-77868C868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59A8-7D8B-8640-A5E1-FE4E695A7D13}" type="slidenum">
              <a:rPr lang="ru-RU" smtClean="0"/>
              <a:t>11</a:t>
            </a:fld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DDFA8A-1795-DE48-93D9-42E8742C5AF3}"/>
              </a:ext>
            </a:extLst>
          </p:cNvPr>
          <p:cNvSpPr/>
          <p:nvPr/>
        </p:nvSpPr>
        <p:spPr>
          <a:xfrm>
            <a:off x="6000750" y="1170847"/>
            <a:ext cx="5314950" cy="47124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AA0AD1-C3A0-9249-BF88-2DA7868E7624}"/>
              </a:ext>
            </a:extLst>
          </p:cNvPr>
          <p:cNvSpPr txBox="1"/>
          <p:nvPr/>
        </p:nvSpPr>
        <p:spPr>
          <a:xfrm>
            <a:off x="479938" y="1446146"/>
            <a:ext cx="5263637" cy="14773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b="1"/>
              <a:t>Задача линейного программирования</a:t>
            </a:r>
            <a:r>
              <a:rPr lang="ru-RU"/>
              <a:t> — это задача оптимизации, в которой целевая функция и функции–ограничения линейны, а все переменные неотрицательны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27AFF5-6AFC-FC4C-88EF-FFFF8B9F338A}"/>
              </a:ext>
            </a:extLst>
          </p:cNvPr>
          <p:cNvSpPr txBox="1"/>
          <p:nvPr/>
        </p:nvSpPr>
        <p:spPr>
          <a:xfrm>
            <a:off x="479938" y="3435872"/>
            <a:ext cx="5263637" cy="14773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b="1" dirty="0"/>
              <a:t>Целочисленным линейным программированием</a:t>
            </a:r>
            <a:r>
              <a:rPr lang="ru-RU" dirty="0"/>
              <a:t> (ЦЛП) называется вариация задачи линейного программирования, когда все переменные — целые числа.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BECBB0-5C54-DC43-890A-BAEBE4B65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7012" y="2959622"/>
            <a:ext cx="12700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74041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8313A-34DF-344F-A476-91589246F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181" y="341612"/>
            <a:ext cx="9905998" cy="829235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effectLst/>
              </a:rPr>
              <a:t>Оптимизация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7DABDB-46AC-9C47-B77D-BAED2E377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err="1"/>
              <a:t>Вебинар</a:t>
            </a:r>
            <a:r>
              <a:rPr lang="ru-RU" dirty="0"/>
              <a:t> по математике и статистике для </a:t>
            </a:r>
            <a:r>
              <a:rPr lang="en-US" dirty="0"/>
              <a:t>Data Science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11B08-D8DE-EF40-AA3E-77868C868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59A8-7D8B-8640-A5E1-FE4E695A7D13}" type="slidenum">
              <a:rPr lang="ru-RU" smtClean="0"/>
              <a:t>2</a:t>
            </a:fld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DDFA8A-1795-DE48-93D9-42E8742C5AF3}"/>
              </a:ext>
            </a:extLst>
          </p:cNvPr>
          <p:cNvSpPr/>
          <p:nvPr/>
        </p:nvSpPr>
        <p:spPr>
          <a:xfrm>
            <a:off x="5172074" y="1170847"/>
            <a:ext cx="5929641" cy="47124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A0A1AC-877C-1647-AD3F-033AAE23B88F}"/>
              </a:ext>
            </a:extLst>
          </p:cNvPr>
          <p:cNvSpPr txBox="1"/>
          <p:nvPr/>
        </p:nvSpPr>
        <p:spPr>
          <a:xfrm>
            <a:off x="638180" y="2431809"/>
            <a:ext cx="45338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Ищем экстремумы</a:t>
            </a:r>
            <a:r>
              <a:rPr lang="en-US" dirty="0"/>
              <a:t>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Локальные и глобальные.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Условные и безусловные.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4C3523-0655-FC4D-B9EC-E4148B3C1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489" y="3671536"/>
            <a:ext cx="850900" cy="50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B2E54E-BEEC-7E48-A5DC-43FEE12D1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5810" y="3690586"/>
            <a:ext cx="838200" cy="469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8F6F399-A129-524C-A60D-2763F0293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4412" y="2560892"/>
            <a:ext cx="1320800" cy="4064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324FF17-2280-2245-9823-0661997DB1EC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6823939" y="3100388"/>
            <a:ext cx="425450" cy="571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B1F476C-1E8E-4F41-8685-F08587617190}"/>
              </a:ext>
            </a:extLst>
          </p:cNvPr>
          <p:cNvCxnSpPr>
            <a:cxnSpLocks/>
          </p:cNvCxnSpPr>
          <p:nvPr/>
        </p:nvCxnSpPr>
        <p:spPr>
          <a:xfrm>
            <a:off x="8685212" y="3096843"/>
            <a:ext cx="558801" cy="527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1718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8313A-34DF-344F-A476-91589246F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181" y="341612"/>
            <a:ext cx="9905998" cy="829235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effectLst/>
              </a:rPr>
              <a:t>стационарные точки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7DABDB-46AC-9C47-B77D-BAED2E377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err="1"/>
              <a:t>Вебинар</a:t>
            </a:r>
            <a:r>
              <a:rPr lang="ru-RU" dirty="0"/>
              <a:t> по математике и статистике для </a:t>
            </a:r>
            <a:r>
              <a:rPr lang="en-US" dirty="0"/>
              <a:t>Data Science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11B08-D8DE-EF40-AA3E-77868C868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59A8-7D8B-8640-A5E1-FE4E695A7D13}" type="slidenum">
              <a:rPr lang="ru-RU" smtClean="0"/>
              <a:t>3</a:t>
            </a:fld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32F4D2-6ACA-F04F-A147-85C65528655B}"/>
              </a:ext>
            </a:extLst>
          </p:cNvPr>
          <p:cNvSpPr txBox="1"/>
          <p:nvPr/>
        </p:nvSpPr>
        <p:spPr>
          <a:xfrm>
            <a:off x="598184" y="1648998"/>
            <a:ext cx="48501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Если</a:t>
            </a:r>
            <a:r>
              <a:rPr lang="en-US" dirty="0"/>
              <a:t> f′(x)&gt;0</a:t>
            </a:r>
            <a:r>
              <a:rPr lang="ru-RU" dirty="0"/>
              <a:t>, то функция локально возрастает.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Если</a:t>
            </a:r>
            <a:r>
              <a:rPr lang="en-US" dirty="0"/>
              <a:t> f′(x)&lt;0</a:t>
            </a:r>
            <a:r>
              <a:rPr lang="ru-RU" dirty="0"/>
              <a:t>, то функция локально убывает.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Чем больше производная, тем быстрее растет функция.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Нулевая производная означает отсутствие изменения функции.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Может существовать единственный глобальный экстремум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 точке перегиба производная обнуляется, но не меняет знак.</a:t>
            </a:r>
          </a:p>
          <a:p>
            <a:endParaRPr lang="ru-R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063DA0-BA9C-3549-BB9B-78B63301947B}"/>
              </a:ext>
            </a:extLst>
          </p:cNvPr>
          <p:cNvSpPr/>
          <p:nvPr/>
        </p:nvSpPr>
        <p:spPr>
          <a:xfrm>
            <a:off x="5195424" y="1648997"/>
            <a:ext cx="6619084" cy="36933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431A52-EABE-A149-9681-2C7404EBC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958" y="2082800"/>
            <a:ext cx="3175000" cy="3035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057928-216F-594C-AE6A-539BA7FF9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029" y="2149456"/>
            <a:ext cx="251460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54233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8313A-34DF-344F-A476-91589246F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181" y="341612"/>
            <a:ext cx="9905998" cy="829235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effectLst/>
              </a:rPr>
              <a:t>Оптимизация. функция многих переменных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7DABDB-46AC-9C47-B77D-BAED2E377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2" y="6160274"/>
            <a:ext cx="7543800" cy="365125"/>
          </a:xfrm>
        </p:spPr>
        <p:txBody>
          <a:bodyPr/>
          <a:lstStyle/>
          <a:p>
            <a:r>
              <a:rPr lang="ru-RU" dirty="0" err="1"/>
              <a:t>Вебинар</a:t>
            </a:r>
            <a:r>
              <a:rPr lang="ru-RU" dirty="0"/>
              <a:t> по математике и статистике для </a:t>
            </a:r>
            <a:r>
              <a:rPr lang="en-US" dirty="0"/>
              <a:t>Data Science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11B08-D8DE-EF40-AA3E-77868C868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59A8-7D8B-8640-A5E1-FE4E695A7D13}" type="slidenum">
              <a:rPr lang="ru-RU" smtClean="0"/>
              <a:t>4</a:t>
            </a:fld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DDFA8A-1795-DE48-93D9-42E8742C5AF3}"/>
              </a:ext>
            </a:extLst>
          </p:cNvPr>
          <p:cNvSpPr/>
          <p:nvPr/>
        </p:nvSpPr>
        <p:spPr>
          <a:xfrm>
            <a:off x="5729288" y="1170847"/>
            <a:ext cx="5800725" cy="24126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E78C9D-9A16-1945-854C-B8C0E796F6B9}"/>
                  </a:ext>
                </a:extLst>
              </p:cNvPr>
              <p:cNvSpPr txBox="1"/>
              <p:nvPr/>
            </p:nvSpPr>
            <p:spPr>
              <a:xfrm>
                <a:off x="800101" y="1362430"/>
                <a:ext cx="5029200" cy="4606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ru-RU" dirty="0"/>
                  <a:t>Найти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𝑔𝑟𝑎𝑑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ru-RU" dirty="0"/>
                  <a:t>Решить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𝑔𝑟𝑎𝑑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ru-RU" dirty="0"/>
                  <a:t>Если матрица Гессе положительно или неотрицательно определена, то имеем строгий или нестрогий минимум.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ru-RU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ru-RU" dirty="0"/>
                  <a:t>Если матрица Гессе отрицательно (</a:t>
                </a:r>
                <a:r>
                  <a:rPr lang="ru-RU" dirty="0" err="1"/>
                  <a:t>неположительно</a:t>
                </a:r>
                <a:r>
                  <a:rPr lang="ru-RU" dirty="0"/>
                  <a:t>) определена, то имеем строгий (нестрогий) максимум.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ru-RU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ru-RU" dirty="0"/>
                  <a:t>В противном случае имеем точку перегиба.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E78C9D-9A16-1945-854C-B8C0E796F6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1" y="1362430"/>
                <a:ext cx="5029200" cy="4606261"/>
              </a:xfrm>
              <a:prstGeom prst="rect">
                <a:avLst/>
              </a:prstGeom>
              <a:blipFill>
                <a:blip r:embed="rId2"/>
                <a:stretch>
                  <a:fillRect l="-756" b="-109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75CCAE00-9548-094B-AD3E-372534CC0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1062" y="1362430"/>
            <a:ext cx="5448300" cy="21082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4F764E0-1D37-FE47-A2C0-0C5047E42A01}"/>
              </a:ext>
            </a:extLst>
          </p:cNvPr>
          <p:cNvSpPr txBox="1"/>
          <p:nvPr/>
        </p:nvSpPr>
        <p:spPr>
          <a:xfrm>
            <a:off x="5729288" y="3851950"/>
            <a:ext cx="5800725" cy="25853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/>
              <a:t>Матрица будет</a:t>
            </a:r>
            <a:r>
              <a:rPr lang="en-US" dirty="0"/>
              <a:t>: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положительно определённой</a:t>
            </a:r>
            <a:r>
              <a:rPr lang="ru-RU" dirty="0"/>
              <a:t>, если все её собственные значения положительны,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отрицательно определённой</a:t>
            </a:r>
            <a:r>
              <a:rPr lang="ru-RU" dirty="0"/>
              <a:t>, если все её собственные значения отрицательны,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положительно полуопределённой</a:t>
            </a:r>
            <a:r>
              <a:rPr lang="ru-RU" dirty="0"/>
              <a:t>, если все её собственные значения неотрицательны,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отрицательно полуопределённой</a:t>
            </a:r>
            <a:r>
              <a:rPr lang="ru-RU" dirty="0"/>
              <a:t>, если все её собственные значения </a:t>
            </a:r>
            <a:r>
              <a:rPr lang="ru-RU" dirty="0" err="1"/>
              <a:t>неположительны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562768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8313A-34DF-344F-A476-91589246F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181" y="341612"/>
            <a:ext cx="9905998" cy="829235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effectLst/>
              </a:rPr>
              <a:t>Оптимизация. функция многих переменных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7DABDB-46AC-9C47-B77D-BAED2E377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err="1"/>
              <a:t>Вебинар</a:t>
            </a:r>
            <a:r>
              <a:rPr lang="ru-RU" dirty="0"/>
              <a:t> по математике и статистике для </a:t>
            </a:r>
            <a:r>
              <a:rPr lang="en-US" dirty="0"/>
              <a:t>Data Science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11B08-D8DE-EF40-AA3E-77868C868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59A8-7D8B-8640-A5E1-FE4E695A7D13}" type="slidenum">
              <a:rPr lang="ru-RU" smtClean="0"/>
              <a:t>5</a:t>
            </a:fld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DDFA8A-1795-DE48-93D9-42E8742C5AF3}"/>
              </a:ext>
            </a:extLst>
          </p:cNvPr>
          <p:cNvSpPr/>
          <p:nvPr/>
        </p:nvSpPr>
        <p:spPr>
          <a:xfrm>
            <a:off x="1014414" y="1170847"/>
            <a:ext cx="10515600" cy="47124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3CB13CF-0170-1C4C-B5A7-3DAFFB660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181" y="1390650"/>
            <a:ext cx="4457700" cy="41275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519CBA4-F5F7-874E-B7FB-6FDA363677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27"/>
          <a:stretch/>
        </p:blipFill>
        <p:spPr>
          <a:xfrm>
            <a:off x="6112180" y="1453242"/>
            <a:ext cx="4775200" cy="378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17619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8313A-34DF-344F-A476-91589246F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181" y="341612"/>
            <a:ext cx="9905998" cy="829235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effectLst/>
              </a:rPr>
              <a:t>Оптимизация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7DABDB-46AC-9C47-B77D-BAED2E377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err="1"/>
              <a:t>Вебинар</a:t>
            </a:r>
            <a:r>
              <a:rPr lang="ru-RU" dirty="0"/>
              <a:t> по математике и статистике для </a:t>
            </a:r>
            <a:r>
              <a:rPr lang="en-US" dirty="0"/>
              <a:t>Data Science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11B08-D8DE-EF40-AA3E-77868C868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59A8-7D8B-8640-A5E1-FE4E695A7D13}" type="slidenum">
              <a:rPr lang="ru-RU" smtClean="0"/>
              <a:t>6</a:t>
            </a:fld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DDFA8A-1795-DE48-93D9-42E8742C5AF3}"/>
              </a:ext>
            </a:extLst>
          </p:cNvPr>
          <p:cNvSpPr/>
          <p:nvPr/>
        </p:nvSpPr>
        <p:spPr>
          <a:xfrm>
            <a:off x="5172074" y="1170847"/>
            <a:ext cx="5929641" cy="47124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A0A1AC-877C-1647-AD3F-033AAE23B88F}"/>
              </a:ext>
            </a:extLst>
          </p:cNvPr>
          <p:cNvSpPr txBox="1"/>
          <p:nvPr/>
        </p:nvSpPr>
        <p:spPr>
          <a:xfrm>
            <a:off x="638180" y="2431809"/>
            <a:ext cx="45338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Накладываем дополнительное условие на </a:t>
            </a:r>
            <a:r>
              <a:rPr lang="en-US" b="1" i="1" dirty="0"/>
              <a:t>x</a:t>
            </a:r>
            <a:r>
              <a:rPr lang="en-US" dirty="0"/>
              <a:t>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Задачу на нахождение максимума можно свести к задаче на нахождение минимума, т.к. максимум функции соответствует минимуму функции со знаком </a:t>
            </a:r>
            <a:r>
              <a:rPr lang="ru-RU" i="1" dirty="0"/>
              <a:t>минус</a:t>
            </a:r>
            <a:endParaRPr lang="ru-R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A4B92F-2BB0-F34D-AC1F-EE0B4B07D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644" y="2163447"/>
            <a:ext cx="1460500" cy="1054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7E4E192-2B46-6C47-82BB-3ABDF1E58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744" y="4118611"/>
            <a:ext cx="31623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09586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8313A-34DF-344F-A476-91589246F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181" y="341612"/>
            <a:ext cx="9905998" cy="829235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effectLst/>
              </a:rPr>
              <a:t>Метод </a:t>
            </a:r>
            <a:r>
              <a:rPr lang="ru-RU" b="1" dirty="0" err="1">
                <a:effectLst/>
              </a:rPr>
              <a:t>лагранжа</a:t>
            </a:r>
            <a:r>
              <a:rPr lang="en-US" b="1" dirty="0">
                <a:effectLst/>
              </a:rPr>
              <a:t>. </a:t>
            </a:r>
            <a:r>
              <a:rPr lang="ru-RU" b="1" dirty="0">
                <a:effectLst/>
              </a:rPr>
              <a:t>Ограничения типа равенства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7DABDB-46AC-9C47-B77D-BAED2E377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err="1"/>
              <a:t>Вебинар</a:t>
            </a:r>
            <a:r>
              <a:rPr lang="ru-RU" dirty="0"/>
              <a:t> по математике и статистике для </a:t>
            </a:r>
            <a:r>
              <a:rPr lang="en-US" dirty="0"/>
              <a:t>Data Science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11B08-D8DE-EF40-AA3E-77868C868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59A8-7D8B-8640-A5E1-FE4E695A7D13}" type="slidenum">
              <a:rPr lang="ru-RU" smtClean="0"/>
              <a:t>7</a:t>
            </a:fld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DDFA8A-1795-DE48-93D9-42E8742C5AF3}"/>
              </a:ext>
            </a:extLst>
          </p:cNvPr>
          <p:cNvSpPr/>
          <p:nvPr/>
        </p:nvSpPr>
        <p:spPr>
          <a:xfrm>
            <a:off x="6657975" y="1170847"/>
            <a:ext cx="4443740" cy="47124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A0A1AC-877C-1647-AD3F-033AAE23B88F}"/>
              </a:ext>
            </a:extLst>
          </p:cNvPr>
          <p:cNvSpPr txBox="1"/>
          <p:nvPr/>
        </p:nvSpPr>
        <p:spPr>
          <a:xfrm>
            <a:off x="333354" y="1337988"/>
            <a:ext cx="62246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Задача оптимизации с ограничением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Составляется </a:t>
            </a:r>
            <a:r>
              <a:rPr lang="ru-RU" b="1" dirty="0"/>
              <a:t>функция Лагранжа </a:t>
            </a:r>
            <a:r>
              <a:rPr lang="ru-RU" dirty="0"/>
              <a:t>и вычисляются частные производные построенной функции Лагранжа по </a:t>
            </a:r>
            <a:r>
              <a:rPr lang="en-US" b="1" i="1" dirty="0"/>
              <a:t>x</a:t>
            </a:r>
            <a:r>
              <a:rPr lang="en-US" dirty="0"/>
              <a:t> </a:t>
            </a:r>
            <a:r>
              <a:rPr lang="ru-RU" dirty="0"/>
              <a:t>и дополнительной переменной </a:t>
            </a:r>
            <a:r>
              <a:rPr lang="el-GR" b="1" i="1" dirty="0"/>
              <a:t>λ</a:t>
            </a:r>
            <a:r>
              <a:rPr lang="el-GR" dirty="0"/>
              <a:t>, </a:t>
            </a:r>
            <a:r>
              <a:rPr lang="ru-RU" dirty="0"/>
              <a:t>далее знакомым образом находятся точки, в которых производные равны нулю, и точки экстремума.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Задача условной оптимизации сводится к задаче безусловной оптимизации.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 Необходимое условие выполнения метода: функции </a:t>
            </a:r>
            <a:r>
              <a:rPr lang="en-US" b="1" i="1" dirty="0"/>
              <a:t>f(x)</a:t>
            </a:r>
            <a:r>
              <a:rPr lang="en-US" dirty="0"/>
              <a:t> </a:t>
            </a:r>
            <a:r>
              <a:rPr lang="ru-RU" dirty="0"/>
              <a:t>и </a:t>
            </a:r>
            <a:r>
              <a:rPr lang="el-GR" b="1" i="1" dirty="0"/>
              <a:t>φ</a:t>
            </a:r>
            <a:r>
              <a:rPr lang="en-US" baseline="-25000" dirty="0" err="1"/>
              <a:t>i</a:t>
            </a:r>
            <a:r>
              <a:rPr lang="en-US" b="1" i="1" dirty="0"/>
              <a:t>(x)</a:t>
            </a:r>
            <a:r>
              <a:rPr lang="en-US" dirty="0"/>
              <a:t> </a:t>
            </a:r>
            <a:r>
              <a:rPr lang="ru-RU" dirty="0"/>
              <a:t>и их производные непрерывны и дифференцируемы во всех исследуемых точках.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A0DDD9-0AA8-2548-A6AA-CC690CB28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9595" y="2275422"/>
            <a:ext cx="1460500" cy="660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A354A0-3EAA-8948-B847-EE60CB502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745" y="4040397"/>
            <a:ext cx="36322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53155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8313A-34DF-344F-A476-91589246F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181" y="341612"/>
            <a:ext cx="9905998" cy="829235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effectLst/>
              </a:rPr>
              <a:t>Метод </a:t>
            </a:r>
            <a:r>
              <a:rPr lang="ru-RU" b="1" dirty="0" err="1">
                <a:effectLst/>
              </a:rPr>
              <a:t>лагранжа</a:t>
            </a:r>
            <a:endParaRPr lang="ru-RU" b="1" dirty="0">
              <a:effectLst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7DABDB-46AC-9C47-B77D-BAED2E377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err="1"/>
              <a:t>Вебинар</a:t>
            </a:r>
            <a:r>
              <a:rPr lang="ru-RU" dirty="0"/>
              <a:t> по математике и статистике для </a:t>
            </a:r>
            <a:r>
              <a:rPr lang="en-US" dirty="0"/>
              <a:t>Data Science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11B08-D8DE-EF40-AA3E-77868C868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59A8-7D8B-8640-A5E1-FE4E695A7D13}" type="slidenum">
              <a:rPr lang="ru-RU" smtClean="0"/>
              <a:t>8</a:t>
            </a:fld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DDFA8A-1795-DE48-93D9-42E8742C5AF3}"/>
              </a:ext>
            </a:extLst>
          </p:cNvPr>
          <p:cNvSpPr/>
          <p:nvPr/>
        </p:nvSpPr>
        <p:spPr>
          <a:xfrm>
            <a:off x="1141411" y="1170847"/>
            <a:ext cx="9960303" cy="47124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585D13-A35F-D941-A918-B4791F98A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4882" y="4254354"/>
            <a:ext cx="2781300" cy="1219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95912E-F400-1B40-AC63-751ADBB7E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765" y="4080597"/>
            <a:ext cx="6591300" cy="14097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515D4AF-F8E6-1240-BBE4-0620226084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3695" y="1884220"/>
            <a:ext cx="1485900" cy="1244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869FDE2-CDD1-3045-8BBF-B9D531E568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9595" y="1325420"/>
            <a:ext cx="3314700" cy="23622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69302FC-B6AB-9545-9123-4ED172B9CE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1891" y="2214420"/>
            <a:ext cx="4165600" cy="5842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05E79E3-16E3-324B-BEAE-3E31893BEC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51091" y="1439446"/>
            <a:ext cx="1727200" cy="59690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C0293F3-1C68-014D-AF3A-8AFFB4F2F51A}"/>
              </a:ext>
            </a:extLst>
          </p:cNvPr>
          <p:cNvCxnSpPr>
            <a:stCxn id="20" idx="2"/>
          </p:cNvCxnSpPr>
          <p:nvPr/>
        </p:nvCxnSpPr>
        <p:spPr>
          <a:xfrm>
            <a:off x="3414691" y="2036346"/>
            <a:ext cx="0" cy="306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7C0A2DC-664E-7B4E-8F8D-2D4407209245}"/>
              </a:ext>
            </a:extLst>
          </p:cNvPr>
          <p:cNvCxnSpPr/>
          <p:nvPr/>
        </p:nvCxnSpPr>
        <p:spPr>
          <a:xfrm>
            <a:off x="5497491" y="2506520"/>
            <a:ext cx="362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AE3B99B-14AB-4B4D-A5ED-39D91F838D4A}"/>
              </a:ext>
            </a:extLst>
          </p:cNvPr>
          <p:cNvCxnSpPr>
            <a:endCxn id="16" idx="3"/>
          </p:cNvCxnSpPr>
          <p:nvPr/>
        </p:nvCxnSpPr>
        <p:spPr>
          <a:xfrm>
            <a:off x="8685212" y="2506520"/>
            <a:ext cx="4890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727C86AD-7B54-8143-85AB-2833F2202741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43263" y="2916240"/>
            <a:ext cx="6060432" cy="1063479"/>
          </a:xfrm>
          <a:prstGeom prst="bentConnector3">
            <a:avLst>
              <a:gd name="adj1" fmla="val 30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97DC7B3-5C9A-2E4D-A3A9-5D0E94BFCF80}"/>
              </a:ext>
            </a:extLst>
          </p:cNvPr>
          <p:cNvCxnSpPr>
            <a:cxnSpLocks/>
          </p:cNvCxnSpPr>
          <p:nvPr/>
        </p:nvCxnSpPr>
        <p:spPr>
          <a:xfrm>
            <a:off x="7799448" y="4891663"/>
            <a:ext cx="265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66616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8313A-34DF-344F-A476-91589246F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341612"/>
            <a:ext cx="10293654" cy="829235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effectLst/>
              </a:rPr>
              <a:t>Метод </a:t>
            </a:r>
            <a:r>
              <a:rPr lang="ru-RU" b="1" dirty="0" err="1">
                <a:effectLst/>
              </a:rPr>
              <a:t>лагранжа</a:t>
            </a:r>
            <a:r>
              <a:rPr lang="en-US" b="1" dirty="0">
                <a:effectLst/>
              </a:rPr>
              <a:t>. </a:t>
            </a:r>
            <a:r>
              <a:rPr lang="ru-RU" b="1" dirty="0">
                <a:effectLst/>
              </a:rPr>
              <a:t>Ограничения типа неравенства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7DABDB-46AC-9C47-B77D-BAED2E377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err="1"/>
              <a:t>Вебинар</a:t>
            </a:r>
            <a:r>
              <a:rPr lang="ru-RU" dirty="0"/>
              <a:t> по математике и статистике для </a:t>
            </a:r>
            <a:r>
              <a:rPr lang="en-US" dirty="0"/>
              <a:t>Data Science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11B08-D8DE-EF40-AA3E-77868C868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59A8-7D8B-8640-A5E1-FE4E695A7D13}" type="slidenum">
              <a:rPr lang="ru-RU" smtClean="0"/>
              <a:t>9</a:t>
            </a:fld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DDFA8A-1795-DE48-93D9-42E8742C5AF3}"/>
              </a:ext>
            </a:extLst>
          </p:cNvPr>
          <p:cNvSpPr/>
          <p:nvPr/>
        </p:nvSpPr>
        <p:spPr>
          <a:xfrm>
            <a:off x="6000750" y="1170847"/>
            <a:ext cx="5314950" cy="47124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A0A1AC-877C-1647-AD3F-033AAE23B88F}"/>
              </a:ext>
            </a:extLst>
          </p:cNvPr>
          <p:cNvSpPr txBox="1"/>
          <p:nvPr/>
        </p:nvSpPr>
        <p:spPr>
          <a:xfrm>
            <a:off x="404791" y="2848632"/>
            <a:ext cx="52175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Ограничения в виде неравенства можно свести к ограничениям равенства с помощью дополнительной переменной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D06FA9-6357-8D4B-B4B7-21AFDBD0E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612" y="3206296"/>
            <a:ext cx="50292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410358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13116</TotalTime>
  <Words>253</Words>
  <Application>Microsoft Macintosh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Cambria Math</vt:lpstr>
      <vt:lpstr>Century Gothic</vt:lpstr>
      <vt:lpstr>Mesh</vt:lpstr>
      <vt:lpstr>Модуль 4 Оптимизация</vt:lpstr>
      <vt:lpstr>Оптимизация</vt:lpstr>
      <vt:lpstr>стационарные точки</vt:lpstr>
      <vt:lpstr>Оптимизация. функция многих переменных</vt:lpstr>
      <vt:lpstr>Оптимизация. функция многих переменных</vt:lpstr>
      <vt:lpstr>Оптимизация</vt:lpstr>
      <vt:lpstr>Метод лагранжа. Ограничения типа равенства</vt:lpstr>
      <vt:lpstr>Метод лагранжа</vt:lpstr>
      <vt:lpstr>Метод лагранжа. Ограничения типа неравенства</vt:lpstr>
      <vt:lpstr>Метод лагранжа. Ограничения типа неравенства</vt:lpstr>
      <vt:lpstr>Линейное программирование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Lobanov Gleb</dc:creator>
  <cp:lastModifiedBy>Lobanov Gleb</cp:lastModifiedBy>
  <cp:revision>114</cp:revision>
  <cp:lastPrinted>2019-12-07T09:29:50Z</cp:lastPrinted>
  <dcterms:created xsi:type="dcterms:W3CDTF">2019-12-06T21:43:17Z</dcterms:created>
  <dcterms:modified xsi:type="dcterms:W3CDTF">2020-01-25T09:23:31Z</dcterms:modified>
</cp:coreProperties>
</file>