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985">
          <p15:clr>
            <a:srgbClr val="A4A3A4"/>
          </p15:clr>
        </p15:guide>
        <p15:guide id="3" pos="5400">
          <p15:clr>
            <a:srgbClr val="9AA0A6"/>
          </p15:clr>
        </p15:guide>
        <p15:guide id="4" orient="horz" pos="216">
          <p15:clr>
            <a:srgbClr val="9AA0A6"/>
          </p15:clr>
        </p15:guide>
        <p15:guide id="5" orient="horz" pos="3024">
          <p15:clr>
            <a:srgbClr val="9AA0A6"/>
          </p15:clr>
        </p15:guide>
        <p15:guide id="6" pos="4320">
          <p15:clr>
            <a:srgbClr val="9AA0A6"/>
          </p15:clr>
        </p15:guide>
        <p15:guide id="7" pos="360">
          <p15:clr>
            <a:srgbClr val="9AA0A6"/>
          </p15:clr>
        </p15:guide>
        <p15:guide id="8" orient="horz" pos="576">
          <p15:clr>
            <a:srgbClr val="9AA0A6"/>
          </p15:clr>
        </p15:guide>
        <p15:guide id="9" orient="horz" pos="288">
          <p15:clr>
            <a:srgbClr val="9AA0A6"/>
          </p15:clr>
        </p15:guide>
        <p15:guide id="10" orient="horz" pos="7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985" orient="horz"/>
        <p:guide pos="5400"/>
        <p:guide pos="216" orient="horz"/>
        <p:guide pos="3024" orient="horz"/>
        <p:guide pos="4320"/>
        <p:guide pos="360"/>
        <p:guide pos="576" orient="horz"/>
        <p:guide pos="288" orient="horz"/>
        <p:guide pos="7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9386ff9b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b9386ff9b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b9386ff9b0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386ff9b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b9386ff9b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b9386ff9b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97f8c3e6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b97f8c3e6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b97f8c3e6d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97f8c3e6d_1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b97f8c3e6d_1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5850837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c45850837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Если с последней мы ничего сделать не можем, то на первые два слагаемых мы можем как-то влиять.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В идеале, конечно же, хотелось бы свести на нет оба этих слагаемых (левый верхний квадрат рисунка), но на практике часто приходится балансировать между смещенными и нестабильными оценками (высокая дисперсия).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62" name="Google Shape;62;p12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2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70" name="Google Shape;70;p13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3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2">
  <p:cSld name="CUSTOM_6_2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">
  <p:cSld name="CUSTOM_6_2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2">
  <p:cSld name="CUSTOM_6_2_2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 1">
  <p:cSld name="CUSTOM_6_2_2_1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">
  <p:cSld name="CUSTOM_6_2_2_1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33" name="Google Shape;33;p7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40" name="Google Shape;40;p8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eptune.ai/blog/cross-validation-in-machine-learning-how-to-do-it-righ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hyperlink" Target="https://docs.google.com/forms/d/e/1FAIpQLSd_SSu4nyIgK9ZzXN1JPWDdxMIRk60PiLPN-fIUGKsWZBfasw/viewf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572000" y="3903675"/>
            <a:ext cx="4034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Виктория Тюфякова</a:t>
            </a:r>
            <a:endParaRPr b="1" i="0" sz="1200" u="none" cap="none" strike="noStrike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-RU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scientist, ментор курса DST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30937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571500" y="1848188"/>
            <a:ext cx="43116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b="0" i="0" sz="30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9" name="Google Shape;109;p22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560348" y="414519"/>
            <a:ext cx="436849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Регуляризация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560348" y="1098519"/>
            <a:ext cx="68245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 означает явное ограничение модели для предотвращения переобучения.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411" y="1312344"/>
            <a:ext cx="3116400" cy="744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560348" y="2655407"/>
            <a:ext cx="64439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Наиболее распространенными являются L1 и L2-регуляризаторы: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/>
          </a:blip>
          <a:srcRect b="49814" l="0" r="10104" t="0"/>
          <a:stretch/>
        </p:blipFill>
        <p:spPr>
          <a:xfrm>
            <a:off x="2924700" y="3891000"/>
            <a:ext cx="2961751" cy="102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560348" y="1958951"/>
            <a:ext cx="824685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Коэффициент </a:t>
            </a:r>
            <a:r>
              <a:rPr b="1" i="0" lang="ru-RU" sz="13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 называется параметром регуляризации и контролирует баланс между подгонкой под обучающую выборку и штрафом за излишнюю сложность. Значение параметра подбирается перебором под каждую задачу.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1738366" y="4296904"/>
            <a:ext cx="5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738379" y="3274114"/>
            <a:ext cx="5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5660" t="49814"/>
          <a:stretch/>
        </p:blipFill>
        <p:spPr>
          <a:xfrm>
            <a:off x="2924699" y="2917025"/>
            <a:ext cx="3108100" cy="102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6296025" y="3252200"/>
            <a:ext cx="208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Lasso-регуляризация</a:t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6296025" y="4212300"/>
            <a:ext cx="208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Ridge-регуляризация</a:t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73675" y="202325"/>
            <a:ext cx="5606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2400"/>
              <a:t>Гребневая регрессия</a:t>
            </a:r>
            <a:endParaRPr sz="2400"/>
          </a:p>
        </p:txBody>
      </p:sp>
      <p:sp>
        <p:nvSpPr>
          <p:cNvPr id="214" name="Google Shape;214;p32"/>
          <p:cNvSpPr/>
          <p:nvPr/>
        </p:nvSpPr>
        <p:spPr>
          <a:xfrm>
            <a:off x="0" y="2074127"/>
            <a:ext cx="3757961" cy="30693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86700" y="778061"/>
            <a:ext cx="8457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В гребневой регрессии коэффициенты </a:t>
            </a:r>
            <a:r>
              <a:rPr b="1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(w) </a:t>
            </a: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выбираются не только с точки зрения того, насколько хорошо они позволяют предсказывать на обучающих данных, но  они еще подгоняются в соответствии с дополнительным ограничением -  все элементы </a:t>
            </a:r>
            <a:r>
              <a:rPr b="1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 должны быть близки к нулю. </a:t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Это означает, что каждый признак должен иметь как можно меньшее влияние на результат (то есть каждый признак должен иметь небольшой регрессионный коэффициент) и в то же время он должен по-прежнему обладать хорошей прогнозной силой. </a:t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Регуляризация, использующаяся в гребневой регрессии, известна как L2 регуляризация.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-9668" l="-1402" r="-20534" t="-13512"/>
          <a:stretch/>
        </p:blipFill>
        <p:spPr>
          <a:xfrm>
            <a:off x="1437270" y="2208812"/>
            <a:ext cx="7506008" cy="280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73675" y="202325"/>
            <a:ext cx="5606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2400"/>
              <a:t>Лассо регрессия</a:t>
            </a:r>
            <a:endParaRPr sz="2400"/>
          </a:p>
        </p:txBody>
      </p:sp>
      <p:sp>
        <p:nvSpPr>
          <p:cNvPr id="223" name="Google Shape;223;p33"/>
          <p:cNvSpPr/>
          <p:nvPr/>
        </p:nvSpPr>
        <p:spPr>
          <a:xfrm>
            <a:off x="0" y="2074127"/>
            <a:ext cx="3757961" cy="30693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055" y="2490974"/>
            <a:ext cx="6108078" cy="195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734775" y="751925"/>
            <a:ext cx="845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Как и гребневая регрессия, лассо также сжимает коэффициенты до близких к нулю значений, но несколько иным способом, называемым L1 регуляризацией.</a:t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L1 регуляризации заключается в том, что при использовании лассо некоторые коэффициенты становятся равны точно нулю. </a:t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Получается, что некоторые признаки полностью исключаются из модели.</a:t>
            </a:r>
            <a:endParaRPr b="0" i="0" sz="1100" u="none" cap="none" strike="noStrike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Это можно рассматривать как один из видов автоматического отбора признаков.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23" y="1215483"/>
            <a:ext cx="8619029" cy="275879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>
            <p:ph type="title"/>
          </p:nvPr>
        </p:nvSpPr>
        <p:spPr>
          <a:xfrm>
            <a:off x="439625" y="457200"/>
            <a:ext cx="8225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Модель регрессии с двумя  регуляризаторами L1 и L2 в пропорции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571499" y="347612"/>
            <a:ext cx="6621038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линейной регрессии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571499" y="1031612"/>
            <a:ext cx="71339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Линейные модели очень быстро обучаются, а также быстро прогнозируют. </a:t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Они масштабируются на очень большие наборы данных, а также хорошо работают с разреженными данными.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Как правило, линейные модели хорошо работают, когда количество признаков превышает количество наблюдений. </a:t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Кроме того, они часто используются на очень больших наборах данных, просто потому, что не представляется возможным обучить другие модели.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Также у них мало параметров</a:t>
            </a: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благодаря чему удается контролировать риск переобучения и использовать их для работы с зашумленными данными и с небольшими выборками</a:t>
            </a: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Подходят для поиска простых взаимосвязей в данных</a:t>
            </a: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006397" y="571066"/>
            <a:ext cx="4000500" cy="4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Кросс - валидация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087" y="1048214"/>
            <a:ext cx="7595826" cy="2408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/>
          <p:nvPr/>
        </p:nvSpPr>
        <p:spPr>
          <a:xfrm>
            <a:off x="1006397" y="3585610"/>
            <a:ext cx="7125629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Важно помнить, что кросс-валидация не является способом построения модели, которую можно применить к новым данным. Перекрестная проверка не возвращает модель.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вызове cross_val_score строится несколько внутренних моделей, однако цель перекрестной проверки заключается только в том, чтобы оценить обобщающую способность данного алгоритма, обучив на определенном наборе данных.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/>
          <p:nvPr/>
        </p:nvSpPr>
        <p:spPr>
          <a:xfrm>
            <a:off x="576075" y="954008"/>
            <a:ext cx="182069" cy="253792"/>
          </a:xfrm>
          <a:custGeom>
            <a:rect b="b" l="l" r="r" t="t"/>
            <a:pathLst>
              <a:path extrusionOk="0" h="176" w="128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1130810" y="954008"/>
            <a:ext cx="182069" cy="253792"/>
          </a:xfrm>
          <a:custGeom>
            <a:rect b="b" l="l" r="r" t="t"/>
            <a:pathLst>
              <a:path extrusionOk="0" h="176" w="128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1669194" y="954008"/>
            <a:ext cx="248276" cy="253792"/>
          </a:xfrm>
          <a:custGeom>
            <a:rect b="b" l="l" r="r" t="t"/>
            <a:pathLst>
              <a:path extrusionOk="0" h="176" w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2214892" y="954008"/>
            <a:ext cx="248276" cy="253792"/>
          </a:xfrm>
          <a:custGeom>
            <a:rect b="b" l="l" r="r" t="t"/>
            <a:pathLst>
              <a:path extrusionOk="0" h="176" w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2757327" y="959347"/>
            <a:ext cx="248276" cy="182070"/>
          </a:xfrm>
          <a:custGeom>
            <a:rect b="b" l="l" r="r" t="t"/>
            <a:pathLst>
              <a:path extrusionOk="0" h="128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3299742" y="957821"/>
            <a:ext cx="253791" cy="198620"/>
          </a:xfrm>
          <a:custGeom>
            <a:rect b="b" l="l" r="r" t="t"/>
            <a:pathLst>
              <a:path extrusionOk="0" h="136" w="17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3883611" y="957059"/>
            <a:ext cx="253791" cy="209654"/>
          </a:xfrm>
          <a:custGeom>
            <a:rect b="b" l="l" r="r" t="t"/>
            <a:pathLst>
              <a:path extrusionOk="0" h="144" w="176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4348484" y="955534"/>
            <a:ext cx="253791" cy="231723"/>
          </a:xfrm>
          <a:custGeom>
            <a:rect b="b" l="l" r="r" t="t"/>
            <a:pathLst>
              <a:path extrusionOk="0" h="160" w="176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4891283" y="955534"/>
            <a:ext cx="253791" cy="231723"/>
          </a:xfrm>
          <a:custGeom>
            <a:rect b="b" l="l" r="r" t="t"/>
            <a:pathLst>
              <a:path extrusionOk="0" h="160" w="176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571499" y="1657108"/>
            <a:ext cx="248276" cy="209654"/>
          </a:xfrm>
          <a:custGeom>
            <a:rect b="b" l="l" r="r" t="t"/>
            <a:pathLst>
              <a:path extrusionOk="0" h="144" w="176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1126235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1669195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2214894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779391" y="1654058"/>
            <a:ext cx="204138" cy="253792"/>
          </a:xfrm>
          <a:custGeom>
            <a:rect b="b" l="l" r="r" t="t"/>
            <a:pathLst>
              <a:path extrusionOk="0" h="176" w="144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3324569" y="1654058"/>
            <a:ext cx="204138" cy="253792"/>
          </a:xfrm>
          <a:custGeom>
            <a:rect b="b" l="l" r="r" t="t"/>
            <a:pathLst>
              <a:path extrusionOk="0" h="176" w="144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3883600" y="1654058"/>
            <a:ext cx="253791" cy="253792"/>
          </a:xfrm>
          <a:custGeom>
            <a:rect b="b" l="l" r="r" t="t"/>
            <a:pathLst>
              <a:path extrusionOk="0" h="176" w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4348486" y="1654058"/>
            <a:ext cx="253791" cy="253792"/>
          </a:xfrm>
          <a:custGeom>
            <a:rect b="b" l="l" r="r" t="t"/>
            <a:pathLst>
              <a:path extrusionOk="0" h="176" w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891309" y="1656346"/>
            <a:ext cx="253791" cy="220689"/>
          </a:xfrm>
          <a:custGeom>
            <a:rect b="b" l="l" r="r" t="t"/>
            <a:pathLst>
              <a:path extrusionOk="0" h="152" w="176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582535" y="2354108"/>
            <a:ext cx="226206" cy="253791"/>
          </a:xfrm>
          <a:custGeom>
            <a:rect b="b" l="l" r="r" t="t"/>
            <a:pathLst>
              <a:path extrusionOk="0" h="176" w="160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1126219" y="2354108"/>
            <a:ext cx="248276" cy="253792"/>
          </a:xfrm>
          <a:custGeom>
            <a:rect b="b" l="l" r="r" t="t"/>
            <a:pathLst>
              <a:path extrusionOk="0" h="176" w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1680229" y="2354108"/>
            <a:ext cx="226206" cy="253791"/>
          </a:xfrm>
          <a:custGeom>
            <a:rect b="b" l="l" r="r" t="t"/>
            <a:pathLst>
              <a:path extrusionOk="0" h="176" w="160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2212138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3299742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3883608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571499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1126235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1669195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2214894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2776342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3302500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3883600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4348486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4891309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5434133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571499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112623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166919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2214894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2776342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3302500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3883600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4348486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4891309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5434133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571499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112623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166919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2214894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2779391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3324569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3886650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4351536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4894358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5437184" y="4454258"/>
            <a:ext cx="209653" cy="253791"/>
          </a:xfrm>
          <a:custGeom>
            <a:rect b="b" l="l" r="r" t="t"/>
            <a:pathLst>
              <a:path extrusionOk="0" h="176" w="144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2748564" y="2346401"/>
            <a:ext cx="303833" cy="269206"/>
          </a:xfrm>
          <a:custGeom>
            <a:rect b="b" l="l" r="r" t="t"/>
            <a:pathLst>
              <a:path extrusionOk="0" h="75" w="85">
                <a:moveTo>
                  <a:pt x="81" y="41"/>
                </a:moveTo>
                <a:cubicBezTo>
                  <a:pt x="85" y="37"/>
                  <a:pt x="84" y="29"/>
                  <a:pt x="76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8" y="25"/>
                  <a:pt x="59" y="18"/>
                  <a:pt x="59" y="17"/>
                </a:cubicBezTo>
                <a:cubicBezTo>
                  <a:pt x="59" y="11"/>
                  <a:pt x="55" y="4"/>
                  <a:pt x="55" y="3"/>
                </a:cubicBezTo>
                <a:cubicBezTo>
                  <a:pt x="54" y="2"/>
                  <a:pt x="50" y="0"/>
                  <a:pt x="47" y="1"/>
                </a:cubicBezTo>
                <a:cubicBezTo>
                  <a:pt x="42" y="2"/>
                  <a:pt x="42" y="5"/>
                  <a:pt x="42" y="6"/>
                </a:cubicBezTo>
                <a:cubicBezTo>
                  <a:pt x="42" y="6"/>
                  <a:pt x="42" y="14"/>
                  <a:pt x="42" y="16"/>
                </a:cubicBezTo>
                <a:cubicBezTo>
                  <a:pt x="40" y="21"/>
                  <a:pt x="32" y="34"/>
                  <a:pt x="30" y="35"/>
                </a:cubicBezTo>
                <a:cubicBezTo>
                  <a:pt x="29" y="34"/>
                  <a:pt x="29" y="34"/>
                  <a:pt x="28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6"/>
                  <a:pt x="0" y="38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4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7" y="75"/>
                  <a:pt x="29" y="73"/>
                  <a:pt x="29" y="71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30" y="70"/>
                  <a:pt x="30" y="70"/>
                </a:cubicBezTo>
                <a:cubicBezTo>
                  <a:pt x="31" y="71"/>
                  <a:pt x="33" y="72"/>
                  <a:pt x="35" y="72"/>
                </a:cubicBezTo>
                <a:cubicBezTo>
                  <a:pt x="68" y="72"/>
                  <a:pt x="68" y="72"/>
                  <a:pt x="68" y="72"/>
                </a:cubicBezTo>
                <a:cubicBezTo>
                  <a:pt x="80" y="72"/>
                  <a:pt x="79" y="61"/>
                  <a:pt x="78" y="60"/>
                </a:cubicBezTo>
                <a:cubicBezTo>
                  <a:pt x="80" y="58"/>
                  <a:pt x="81" y="54"/>
                  <a:pt x="79" y="51"/>
                </a:cubicBezTo>
                <a:cubicBezTo>
                  <a:pt x="81" y="49"/>
                  <a:pt x="83" y="45"/>
                  <a:pt x="81" y="41"/>
                </a:cubicBezTo>
                <a:close/>
                <a:moveTo>
                  <a:pt x="25" y="71"/>
                </a:moveTo>
                <a:cubicBezTo>
                  <a:pt x="3" y="71"/>
                  <a:pt x="3" y="71"/>
                  <a:pt x="3" y="71"/>
                </a:cubicBezTo>
                <a:cubicBezTo>
                  <a:pt x="3" y="38"/>
                  <a:pt x="3" y="38"/>
                  <a:pt x="3" y="38"/>
                </a:cubicBezTo>
                <a:cubicBezTo>
                  <a:pt x="25" y="38"/>
                  <a:pt x="25" y="38"/>
                  <a:pt x="25" y="38"/>
                </a:cubicBezTo>
                <a:lnTo>
                  <a:pt x="25" y="71"/>
                </a:lnTo>
                <a:close/>
                <a:moveTo>
                  <a:pt x="75" y="41"/>
                </a:moveTo>
                <a:cubicBezTo>
                  <a:pt x="75" y="42"/>
                  <a:pt x="75" y="42"/>
                  <a:pt x="75" y="42"/>
                </a:cubicBezTo>
                <a:cubicBezTo>
                  <a:pt x="81" y="43"/>
                  <a:pt x="78" y="50"/>
                  <a:pt x="74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9" y="52"/>
                  <a:pt x="76" y="59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6" y="61"/>
                  <a:pt x="75" y="69"/>
                  <a:pt x="68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3" y="69"/>
                  <a:pt x="31" y="66"/>
                  <a:pt x="29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8" y="40"/>
                  <a:pt x="28" y="40"/>
                  <a:pt x="28" y="40"/>
                </a:cubicBezTo>
                <a:cubicBezTo>
                  <a:pt x="30" y="39"/>
                  <a:pt x="32" y="38"/>
                  <a:pt x="33" y="36"/>
                </a:cubicBezTo>
                <a:cubicBezTo>
                  <a:pt x="36" y="34"/>
                  <a:pt x="45" y="18"/>
                  <a:pt x="45" y="16"/>
                </a:cubicBezTo>
                <a:cubicBezTo>
                  <a:pt x="45" y="14"/>
                  <a:pt x="45" y="6"/>
                  <a:pt x="45" y="6"/>
                </a:cubicBezTo>
                <a:cubicBezTo>
                  <a:pt x="45" y="6"/>
                  <a:pt x="47" y="3"/>
                  <a:pt x="51" y="5"/>
                </a:cubicBezTo>
                <a:cubicBezTo>
                  <a:pt x="51" y="5"/>
                  <a:pt x="55" y="12"/>
                  <a:pt x="55" y="17"/>
                </a:cubicBezTo>
                <a:cubicBezTo>
                  <a:pt x="55" y="17"/>
                  <a:pt x="54" y="29"/>
                  <a:pt x="53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81" y="32"/>
                  <a:pt x="80" y="40"/>
                  <a:pt x="75" y="41"/>
                </a:cubicBezTo>
                <a:close/>
                <a:moveTo>
                  <a:pt x="75" y="41"/>
                </a:moveTo>
                <a:cubicBezTo>
                  <a:pt x="75" y="41"/>
                  <a:pt x="75" y="41"/>
                  <a:pt x="75" y="4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4753207" y="2227022"/>
            <a:ext cx="4000500" cy="4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Практическая часть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/>
          <p:nvPr/>
        </p:nvSpPr>
        <p:spPr>
          <a:xfrm>
            <a:off x="571499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12623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166919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2214894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2776342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3302500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3883600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4348486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4891309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434133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571499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112623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166919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2214894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2779391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324569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3886650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351536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4894358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5437184" y="4454258"/>
            <a:ext cx="209653" cy="253791"/>
          </a:xfrm>
          <a:custGeom>
            <a:rect b="b" l="l" r="r" t="t"/>
            <a:pathLst>
              <a:path extrusionOk="0" h="176" w="144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640182" y="521397"/>
            <a:ext cx="400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Полезные источники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640176" y="1269000"/>
            <a:ext cx="820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b="0" i="0" lang="ru-RU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Андреас Мюллер, Сара Гвидо - Введение в машинное обучение с помощью Python;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b="0" i="0" lang="ru-RU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 in Machine Learning: How to Do It Right:</a:t>
            </a:r>
            <a:endParaRPr b="0" i="0" sz="2700" u="none" cap="none" strike="noStrike">
              <a:solidFill>
                <a:srgbClr val="373F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7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https://neptune.ai/blog/cross-validation-in-machine-learning-how-to-do-it-right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/>
        </p:nvSpPr>
        <p:spPr>
          <a:xfrm>
            <a:off x="571500" y="548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Обратная связь 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пройдите по QR-коду или ссылке</a:t>
            </a:r>
            <a:endParaRPr b="0" i="0" sz="11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заполнение займет 2-3 минуты :)</a:t>
            </a:r>
            <a:endParaRPr b="0" i="0" sz="11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438" y="1396350"/>
            <a:ext cx="1866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 txBox="1"/>
          <p:nvPr/>
        </p:nvSpPr>
        <p:spPr>
          <a:xfrm>
            <a:off x="5829463" y="3346950"/>
            <a:ext cx="18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 на анкету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849575" y="4028350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Укажите в соответствующих полях анкеты: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Ведущая вебинара: 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Виктория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Тема вебинара: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Регрессия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571500" y="1563150"/>
            <a:ext cx="40005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Ваш подзаголовок</a:t>
            </a:r>
            <a:endParaRPr b="1" i="0" sz="14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Немного вашего текста немного вашего текста и еще немного текста немного вашего текста и еще немного текста немного вашего текста и еще немного текста и еще Немного вашего текста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571500" y="592939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Название слайда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можно в две строки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модуля/презентации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4">
            <a:alphaModFix/>
          </a:blip>
          <a:srcRect b="0" l="30937" r="0" t="0"/>
          <a:stretch/>
        </p:blipFill>
        <p:spPr>
          <a:xfrm>
            <a:off x="6014441" y="3411644"/>
            <a:ext cx="3129559" cy="289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344758" y="129578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Знакомство:</a:t>
            </a:r>
            <a:endParaRPr b="1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000" y="3411650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571500" y="592939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Структура вебинара: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571499" y="1276939"/>
            <a:ext cx="516022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(~90 минут)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Повторение и углубление теории модуля ML-4 (30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  регрессии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Кросс-валидация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Практическая работа (40 - 50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Q&amp;A сессия по теме вебинара (10 - 20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30937" r="0" t="0"/>
          <a:stretch/>
        </p:blipFill>
        <p:spPr>
          <a:xfrm>
            <a:off x="4873083" y="-1"/>
            <a:ext cx="4270917" cy="364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426625" y="572400"/>
            <a:ext cx="3612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Классическое машинное обучение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8" y="0"/>
            <a:ext cx="5112817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7497875" y="579700"/>
            <a:ext cx="1551900" cy="98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467979" y="457209"/>
            <a:ext cx="7951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Задач</a:t>
            </a:r>
            <a:r>
              <a:rPr lang="ru-RU" sz="24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</a:t>
            </a: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регрессии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50725" y="810858"/>
            <a:ext cx="79860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Задача регрессии —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зависимостей  между определяющими переменными и целевой переменнои, если она является непрерывным числом. 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Задача линейной регрессии —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нахождение такои зависимости, если она линейная.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 регрессии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состоит в том, чтобы спрогнозировать непрерывное число или вещественное число (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number).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00" y="2437325"/>
            <a:ext cx="4025525" cy="2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582651" y="339446"/>
            <a:ext cx="4546910" cy="388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3372" y="806674"/>
            <a:ext cx="2595121" cy="101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>
            <a:off x="582650" y="1770225"/>
            <a:ext cx="8483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Здесь </a:t>
            </a: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обозначают признаки (в данном примере число характеристик равно </a:t>
            </a: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для отдельной точки данных, </a:t>
            </a: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w1-wj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параметры модели, оцениваемые в ходе обучения, и  </a:t>
            </a: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a(x)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прогноз, выдаваемый моделью.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Вес </a:t>
            </a: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𝑤0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называется свободным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коэффициентом или сдвигом (bias).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85" y="2446443"/>
            <a:ext cx="2839380" cy="26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4174875" y="2507475"/>
            <a:ext cx="489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Построим простейшую модель зависимости веса от роста человека: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9550" y="3080225"/>
            <a:ext cx="3192300" cy="12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571499" y="324648"/>
            <a:ext cx="5896207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Обучение линейной регрессии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571500" y="1008648"/>
            <a:ext cx="75373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Чаще всего линейная регрессия обучается с использованием среднеквадратичной ошибки.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этом случае получаем задачу оптимизации: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059" y="1245372"/>
            <a:ext cx="2325138" cy="7952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680088" y="2193711"/>
            <a:ext cx="35514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Метод наименьших квадратов (МНK)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1586" y="2594584"/>
            <a:ext cx="20288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5480046" y="2193712"/>
            <a:ext cx="1946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6751" y="2456232"/>
            <a:ext cx="2821801" cy="52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3718312" y="2886332"/>
            <a:ext cx="483867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Основное свойство антиградиента — он указывает в сторону наискорейшего убывания функции в данной точке.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Метод наименьших квадратов в Excel — использование функции ТЕНДЕНЦИЯ |  Exceltip" id="166" name="Google Shape;16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0504" y="3048039"/>
            <a:ext cx="2550988" cy="200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Общий взгляд на машинное обучение: классификация текста с помощью нейронных  сетей и TensorFlow" id="167" name="Google Shape;16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7826" y="3460913"/>
            <a:ext cx="2821801" cy="1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560347" y="414519"/>
            <a:ext cx="5795847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Метрики для задач регрессии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458593" y="1098519"/>
            <a:ext cx="39408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33B549"/>
                </a:solidFill>
                <a:latin typeface="Open Sans"/>
                <a:ea typeface="Open Sans"/>
                <a:cs typeface="Open Sans"/>
                <a:sym typeface="Open Sans"/>
              </a:rPr>
              <a:t>MAE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 (</a:t>
            </a:r>
            <a:r>
              <a:rPr b="0" i="1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Mean Absolute Error)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арифметическое модуля отклонения предсказанного значения от  реального</a:t>
            </a:r>
            <a:r>
              <a:rPr b="0" i="0" lang="ru-RU" sz="1100" u="none" cap="none" strike="noStrike">
                <a:solidFill>
                  <a:srgbClr val="31313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975" y="1837183"/>
            <a:ext cx="2542113" cy="93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957" y="3513713"/>
            <a:ext cx="2563663" cy="74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6798" y="1563928"/>
            <a:ext cx="3085002" cy="66672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958198" y="2990493"/>
            <a:ext cx="2396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33B549"/>
                </a:solidFill>
                <a:latin typeface="Open Sans"/>
                <a:ea typeface="Open Sans"/>
                <a:cs typeface="Open Sans"/>
                <a:sym typeface="Open Sans"/>
              </a:rPr>
              <a:t>MSE 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1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Mean Squared Error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4766798" y="1113495"/>
            <a:ext cx="2993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b="1" i="0" lang="ru-RU" sz="1400" u="none" cap="none" strike="noStrike">
                <a:solidFill>
                  <a:srgbClr val="33B549"/>
                </a:solidFill>
                <a:latin typeface="Open Sans"/>
                <a:ea typeface="Open Sans"/>
                <a:cs typeface="Open Sans"/>
                <a:sym typeface="Open Sans"/>
              </a:rPr>
              <a:t>RMSE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 (</a:t>
            </a:r>
            <a:r>
              <a:rPr b="0" i="1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Root Mean Squared Error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4890480" y="2426043"/>
            <a:ext cx="32896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33B549"/>
                </a:solidFill>
                <a:latin typeface="Open Sans"/>
                <a:ea typeface="Open Sans"/>
                <a:cs typeface="Open Sans"/>
                <a:sym typeface="Open Sans"/>
              </a:rPr>
              <a:t>MAPE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 (</a:t>
            </a:r>
            <a:r>
              <a:rPr b="0" i="1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Mean Absolute Percent Error</a:t>
            </a:r>
            <a:r>
              <a:rPr b="0" i="0" lang="ru-RU" sz="1400" u="none" cap="none" strike="noStrike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)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1738" y="2929213"/>
            <a:ext cx="2910062" cy="54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0480" y="3887580"/>
            <a:ext cx="3031819" cy="867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4766798" y="3554254"/>
            <a:ext cx="497936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33B549"/>
                </a:solidFill>
                <a:latin typeface="Open Sans"/>
                <a:ea typeface="Open Sans"/>
                <a:cs typeface="Open Sans"/>
                <a:sym typeface="Open Sans"/>
              </a:rPr>
              <a:t>R-squared</a:t>
            </a: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 (коэффициент детерминации):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Измеряет долю дисперсии, объясненную моделью.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4164632" y="4587306"/>
            <a:ext cx="49793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Универсальная мера зависимости одной случайной величины от множества других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337324" y="269983"/>
            <a:ext cx="7794702" cy="4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Разложение ошибки на смещение и разброс (Bias-variance)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337325" y="1437740"/>
            <a:ext cx="44799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Ошибка прогноза любой модели вида </a:t>
            </a:r>
            <a:r>
              <a:rPr b="0" i="0" lang="ru-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y=f(x→)+ϵ</a:t>
            </a: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 складывается из: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квадрата смещения: Bias– средняя ошибка по всевозможным наборам данных;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дисперсии: Var</a:t>
            </a:r>
            <a:r>
              <a:rPr b="1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вариативность ошибки, то, на сколько ошибка будет отличаться, если обучать модель на разных наборах данных;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неустранимой ошибки: σ2.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увеличении сложности модели увеличивается дисперсия (разброс) оценки, но уменьшается смещение.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же модель слабая, то она не в состоянии найти закономерность, в результате получаем  что-то другое, смещенное относительно правильного решения.</a:t>
            </a: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20217" l="5339" r="16829" t="12141"/>
          <a:stretch/>
        </p:blipFill>
        <p:spPr>
          <a:xfrm>
            <a:off x="4902936" y="876365"/>
            <a:ext cx="4003288" cy="347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24" y="1941706"/>
            <a:ext cx="12001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5">
            <a:alphaModFix/>
          </a:blip>
          <a:srcRect b="15147" l="0" r="0" t="0"/>
          <a:stretch/>
        </p:blipFill>
        <p:spPr>
          <a:xfrm>
            <a:off x="1537474" y="1911388"/>
            <a:ext cx="2590800" cy="46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