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2" r:id="rId13"/>
    <p:sldId id="273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EE3A2-E65B-427C-8E1C-55F6BBEA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A32060-BF28-4E30-A498-DE952ABB6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6B40C-EE33-49D9-837F-72EEF205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EFE417-259E-46A0-AB35-E13F7732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EF5C5E-90D1-4F15-8A3A-E39B840D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1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A3724-E5E3-4080-8694-A5362966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8CD873-76DB-4AE3-94AB-17603BBBC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349A22-C435-4C20-ACCE-419E7D4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C1AA3-10C2-430C-A33B-35598778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2A05F-420F-4C1C-A511-26A02B4F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3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A7DB36-D2BB-4FA9-817D-E69446E41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F714FD-2879-4997-B4E9-E62D5386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638A1-CFED-4947-A015-ABD0740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36C89-1E07-4A00-A459-AAE717FB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20F7D-4608-4DC2-B0CE-5E418D6B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39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CE273-57F2-4923-8639-00532150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9EF87-FF54-481B-8243-A8754DA2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72475-B3A2-479B-B44D-5B580679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80DCA-6C9C-4B6F-BB7E-A46EB065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7C2D0E-467B-4049-8DF0-1502F8AC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1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6DB9D-3295-491C-952E-141E1A1F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FF4E3C-9C68-4C93-8A4F-6759425E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D8AD1A-C751-47A8-A528-44BE24BE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DDE9F-F5C9-4B46-9406-7BFD2B4D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D80E7C-AC5A-4868-BB3C-727045D2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53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498DA-5976-4CDD-B58F-B2F5C676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ED2B7-D1B7-4930-A0EB-60F8E94C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6BF069-6A00-41FF-9F95-BA7930CF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F12C65-A1AF-47D9-A4B3-C18FC598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57188A-AB82-4B77-BD97-1CE0F05D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2610EC-8291-4C81-8E67-ECEB946A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7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7B3F3-F0E0-494D-BB14-20F2424A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DB7B3-5D43-4B8A-9ADB-33999262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33BCCB-AE92-40B2-A86D-9531CDA88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6DEFB5-EDD9-49A5-954A-0CD7F254D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6A0520-0FD9-440F-896A-B16BB3D2F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EBB0F3-3F47-4AAF-9496-BC984DC7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570ACC-CA2B-40BD-B949-7B69AA94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68A617-9EEB-4C7E-A30C-9A5C8AC8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49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C1858-8ECE-4851-98A8-4C4FBA9B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AC10A6-0177-477A-A1AD-133230AB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F47A26-CCF8-4989-8A1A-63D67FD7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55631D-8203-4765-8F6D-CD44488A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8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2474B2-9F0F-4BDF-8973-CA880F38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C06347-A918-47BD-ABFF-45DBB33F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87821-D078-4D09-AEC3-0897486D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0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996F3-03BF-4521-A753-73C56851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B2AA0-DA25-4729-AB85-81835495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9B2F68-C96F-483C-A521-A991275BE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503F63-EC6F-4FB7-B7D4-B3D2E4D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13484F-E3C0-4F54-87EA-108889C0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C48A49-4A98-49D7-9CF9-92204362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6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2F883-A5FA-4297-98CC-96279F27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CF8819-FD25-4C33-AC89-BBA81BF0C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6A8286-18EA-4611-9AE8-41DA5259B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6AF37A-6EA9-493A-ACEA-C80039AE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4C5D0C-A4F7-4CD1-9F4C-E2904307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F9D099-0B78-422C-8236-31C74B2C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37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9F85E-C757-4059-9215-ECCEC84A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3AE382-D625-42EC-86D2-D51784F26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E7B0A-8F0C-47B3-9F37-6A80CC390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0DFB-6D44-4528-AB2E-FE0841BB1E8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1D72B-D929-448E-8D6B-897E521A3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55FAC9-9A2F-4CAA-8456-9B1E37208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A839-B447-4B84-8BD8-F11DE1FD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9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andas.pydata.org/pandas-docs/stable/generated/pandas.DataFrame.rollin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8597B-A938-40EB-AD86-B7EF72DCD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Временные ряды</a:t>
            </a:r>
          </a:p>
        </p:txBody>
      </p:sp>
    </p:spTree>
    <p:extLst>
      <p:ext uri="{BB962C8B-B14F-4D97-AF65-F5344CB8AC3E}">
        <p14:creationId xmlns:p14="http://schemas.microsoft.com/office/powerpoint/2010/main" val="36468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94229-8C1B-4B45-BCC9-66FE9FEA1943}"/>
              </a:ext>
            </a:extLst>
          </p:cNvPr>
          <p:cNvSpPr txBox="1"/>
          <p:nvPr/>
        </p:nvSpPr>
        <p:spPr>
          <a:xfrm>
            <a:off x="1982155" y="303416"/>
            <a:ext cx="8987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Скользящее среднее как способ для сглаживания данных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03F001-82D1-45FF-BCA1-C01875CF2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35" y="1329479"/>
            <a:ext cx="1043176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92298"/>
                </a:solidFill>
                <a:effectLst/>
                <a:latin typeface="Menlo"/>
                <a:hlinkClick r:id="rId2"/>
              </a:rPr>
              <a:t>DataFrame.rolling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92298"/>
                </a:solidFill>
                <a:effectLst/>
                <a:latin typeface="Menlo"/>
                <a:hlinkClick r:id="rId2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92298"/>
                </a:solidFill>
                <a:effectLst/>
                <a:latin typeface="Menlo"/>
                <a:hlinkClick r:id="rId2"/>
              </a:rPr>
              <a:t>window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92298"/>
                </a:solidFill>
                <a:effectLst/>
                <a:latin typeface="Menlo"/>
                <a:hlinkClick r:id="rId2"/>
              </a:rPr>
              <a:t>).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92298"/>
                </a:solidFill>
                <a:effectLst/>
                <a:latin typeface="Menlo"/>
                <a:hlinkClick r:id="rId2"/>
              </a:rPr>
              <a:t>mean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92298"/>
                </a:solidFill>
                <a:effectLst/>
                <a:latin typeface="Menlo"/>
                <a:hlinkClick r:id="rId2"/>
              </a:rPr>
              <a:t>()</a:t>
            </a:r>
            <a:r>
              <a:rPr lang="ru-RU" altLang="ru-RU" sz="2800" dirty="0">
                <a:solidFill>
                  <a:srgbClr val="111111"/>
                </a:solidFill>
                <a:latin typeface="-apple-system"/>
              </a:rPr>
              <a:t> – готовая реализация в </a:t>
            </a:r>
            <a:r>
              <a:rPr lang="ru-RU" altLang="ru-RU" sz="2800" dirty="0" err="1">
                <a:solidFill>
                  <a:srgbClr val="111111"/>
                </a:solidFill>
                <a:latin typeface="-apple-system"/>
              </a:rPr>
              <a:t>пандасе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EC00C41F-7AC2-4343-B217-7A4BCAE7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29" y="2355542"/>
            <a:ext cx="84677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3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>
            <a:extLst>
              <a:ext uri="{FF2B5EF4-FFF2-40B4-BE49-F238E27FC236}">
                <a16:creationId xmlns:a16="http://schemas.microsoft.com/office/drawing/2014/main" id="{EC00C41F-7AC2-4343-B217-7A4BCAE7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139116"/>
            <a:ext cx="84677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D1D5C09-3857-4B56-B63A-9AA88BF1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3291891"/>
            <a:ext cx="84677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0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05AFC-119B-480D-ADF9-DF7BAAB8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Взвешенное среднее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82DCC0-0245-4ECB-878D-6925F542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2210495"/>
            <a:ext cx="3429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8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05AFC-119B-480D-ADF9-DF7BAAB8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Простое экспоненциальное сглаживание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C6BB8C-399E-4F75-893F-E8B62943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2100262"/>
            <a:ext cx="35147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5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5A799-3481-4EBD-86CD-9A0AFB6C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временного ряда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83843-DC9B-473D-8F78-79E4145B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Тренд</a:t>
            </a:r>
          </a:p>
          <a:p>
            <a:r>
              <a:rPr lang="ru-RU" b="1" dirty="0"/>
              <a:t>Сезонность</a:t>
            </a:r>
          </a:p>
          <a:p>
            <a:r>
              <a:rPr lang="ru-RU" b="1" dirty="0"/>
              <a:t>Белый шум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01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5A799-3481-4EBD-86CD-9A0AFB6C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Стационарность временного ряда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83843-DC9B-473D-8F78-79E4145B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Идея стационарности временного ряда</a:t>
            </a:r>
            <a:r>
              <a:rPr lang="ru-RU" dirty="0"/>
              <a:t> в том, что его свойства не зависят от конкретного момента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96714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0F8E27-3626-48CC-B904-925CBA08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9563"/>
            <a:ext cx="5522710" cy="25669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075979-C87D-4D45-8BB0-0EEEF66F2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19" y="309563"/>
            <a:ext cx="5777381" cy="25669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52F03C-049F-4718-BA1F-8D459A9FB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248025"/>
            <a:ext cx="5641337" cy="24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7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3B9D1-FB17-45BF-B805-3FAAC76F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применения: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56A7D-1CDB-48D8-B9E9-21EE625A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Прогнозирование спроса</a:t>
            </a:r>
          </a:p>
          <a:p>
            <a:r>
              <a:rPr lang="ru-RU" dirty="0"/>
              <a:t>Прогнозирование нагрузки на службу доставки</a:t>
            </a:r>
          </a:p>
          <a:p>
            <a:r>
              <a:rPr lang="ru-RU" dirty="0"/>
              <a:t>Прогнозирование нагрузки на контактный центр</a:t>
            </a:r>
          </a:p>
          <a:p>
            <a:r>
              <a:rPr lang="ru-RU" dirty="0"/>
              <a:t>Прогнозирование трафика</a:t>
            </a:r>
          </a:p>
          <a:p>
            <a:r>
              <a:rPr lang="ru-RU" dirty="0"/>
              <a:t>Прогнозирование оптимального времени инкассации банкоматов</a:t>
            </a:r>
          </a:p>
          <a:p>
            <a:r>
              <a:rPr lang="ru-RU" dirty="0"/>
              <a:t>Решение задачи холодного старта в рекомендательных системах</a:t>
            </a:r>
          </a:p>
          <a:p>
            <a:r>
              <a:rPr lang="ru-RU" dirty="0"/>
              <a:t>Поиск аномалий</a:t>
            </a:r>
          </a:p>
        </p:txBody>
      </p:sp>
    </p:spTree>
    <p:extLst>
      <p:ext uri="{BB962C8B-B14F-4D97-AF65-F5344CB8AC3E}">
        <p14:creationId xmlns:p14="http://schemas.microsoft.com/office/powerpoint/2010/main" val="31419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3B9D1-FB17-45BF-B805-3FAAC76F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 для дополнительного изучения:</a:t>
            </a:r>
          </a:p>
        </p:txBody>
      </p:sp>
      <p:pic>
        <p:nvPicPr>
          <p:cNvPr id="1028" name="Picture 4" descr="Time Series Analysis: With Applications in R | Buy Online in South ...">
            <a:extLst>
              <a:ext uri="{FF2B5EF4-FFF2-40B4-BE49-F238E27FC236}">
                <a16:creationId xmlns:a16="http://schemas.microsoft.com/office/drawing/2014/main" id="{C46E1563-A805-47D0-B8DC-27E95CBDD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4" y="1687513"/>
            <a:ext cx="4805362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 series analysis: HAMILTON, James D.: 9789380663432: Amazon ...">
            <a:extLst>
              <a:ext uri="{FF2B5EF4-FFF2-40B4-BE49-F238E27FC236}">
                <a16:creationId xmlns:a16="http://schemas.microsoft.com/office/drawing/2014/main" id="{F142AF79-78A5-45F0-BFE2-0CFEC8988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08" y="1423987"/>
            <a:ext cx="31337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Analysis of Time Series: An Introduction, Sixth Edition ...">
            <a:extLst>
              <a:ext uri="{FF2B5EF4-FFF2-40B4-BE49-F238E27FC236}">
                <a16:creationId xmlns:a16="http://schemas.microsoft.com/office/drawing/2014/main" id="{ABF22D77-76DA-4A0A-8A9D-F50D58BD4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34356"/>
            <a:ext cx="29718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3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3B9D1-FB17-45BF-B805-3FAAC76F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 и условия Гаусса-Маркова: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B84A78-77A8-47AF-A83F-C202E367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61" y="1690688"/>
            <a:ext cx="3041178" cy="76628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146560-ADF7-450A-A631-D100BC80752C}"/>
              </a:ext>
            </a:extLst>
          </p:cNvPr>
          <p:cNvSpPr/>
          <p:nvPr/>
        </p:nvSpPr>
        <p:spPr>
          <a:xfrm>
            <a:off x="574878" y="3158609"/>
            <a:ext cx="9174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ru-RU" u="none" strike="noStrike" dirty="0">
                <a:solidFill>
                  <a:srgbClr val="313131"/>
                </a:solidFill>
                <a:effectLst/>
                <a:latin typeface="inherit"/>
              </a:rPr>
              <a:t>Корректная спецификация модели</a:t>
            </a:r>
          </a:p>
          <a:p>
            <a:pPr marL="342900" indent="-342900">
              <a:buAutoNum type="arabicParenR"/>
            </a:pPr>
            <a:r>
              <a:rPr lang="ru-RU" dirty="0"/>
              <a:t>Признак X должен быть детерминированной величиной, отличной от константы.</a:t>
            </a:r>
          </a:p>
          <a:p>
            <a:pPr marL="342900" indent="-342900">
              <a:buAutoNum type="arabicParenR"/>
            </a:pPr>
            <a:r>
              <a:rPr lang="ru-RU" dirty="0"/>
              <a:t>Ожидаемое (среднее) значение отклонений нулевое</a:t>
            </a:r>
          </a:p>
          <a:p>
            <a:pPr marL="342900" indent="-342900">
              <a:buAutoNum type="arabicParenR"/>
            </a:pPr>
            <a:r>
              <a:rPr lang="ru-RU" dirty="0"/>
              <a:t>Гомоскедастичность: разброс отклонений в среднем одинаковый для всех наблюдений</a:t>
            </a:r>
          </a:p>
          <a:p>
            <a:pPr marL="342900" indent="-342900">
              <a:buAutoNum type="arabicParenR"/>
            </a:pPr>
            <a:r>
              <a:rPr lang="ru-RU" dirty="0"/>
              <a:t>Независимость ошибок.</a:t>
            </a:r>
          </a:p>
        </p:txBody>
      </p:sp>
    </p:spTree>
    <p:extLst>
      <p:ext uri="{BB962C8B-B14F-4D97-AF65-F5344CB8AC3E}">
        <p14:creationId xmlns:p14="http://schemas.microsoft.com/office/powerpoint/2010/main" val="78141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3B9D1-FB17-45BF-B805-3FAAC76F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25" y="403225"/>
            <a:ext cx="5543550" cy="1325563"/>
          </a:xfrm>
        </p:spPr>
        <p:txBody>
          <a:bodyPr/>
          <a:lstStyle/>
          <a:p>
            <a:r>
              <a:rPr lang="ru-RU" dirty="0"/>
              <a:t>Две задачи регрессии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8B59F2C-671A-4D8B-8EBB-79FCA690CF95}"/>
              </a:ext>
            </a:extLst>
          </p:cNvPr>
          <p:cNvCxnSpPr/>
          <p:nvPr/>
        </p:nvCxnSpPr>
        <p:spPr>
          <a:xfrm flipH="1">
            <a:off x="3324225" y="1581150"/>
            <a:ext cx="1819275" cy="171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F3A7133-C5F7-4A95-87C9-C36E6ACA461D}"/>
              </a:ext>
            </a:extLst>
          </p:cNvPr>
          <p:cNvCxnSpPr/>
          <p:nvPr/>
        </p:nvCxnSpPr>
        <p:spPr>
          <a:xfrm>
            <a:off x="6315075" y="1581150"/>
            <a:ext cx="1247775" cy="19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5D9A7C-5D92-4C49-9D8A-656C64D2D0DA}"/>
              </a:ext>
            </a:extLst>
          </p:cNvPr>
          <p:cNvSpPr txBox="1"/>
          <p:nvPr/>
        </p:nvSpPr>
        <p:spPr>
          <a:xfrm>
            <a:off x="2019300" y="3295650"/>
            <a:ext cx="264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Предсказание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45FE2-A6E1-4BE0-82AF-20BDB2EB15B4}"/>
              </a:ext>
            </a:extLst>
          </p:cNvPr>
          <p:cNvSpPr txBox="1"/>
          <p:nvPr/>
        </p:nvSpPr>
        <p:spPr>
          <a:xfrm>
            <a:off x="6404941" y="3429000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Объяснение</a:t>
            </a:r>
          </a:p>
        </p:txBody>
      </p:sp>
    </p:spTree>
    <p:extLst>
      <p:ext uri="{BB962C8B-B14F-4D97-AF65-F5344CB8AC3E}">
        <p14:creationId xmlns:p14="http://schemas.microsoft.com/office/powerpoint/2010/main" val="25356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3B9D1-FB17-45BF-B805-3FAAC76F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03225"/>
            <a:ext cx="786765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для идеально сформированного временного ряда: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F64AED-13BF-4146-9F20-2F54881F7470}"/>
              </a:ext>
            </a:extLst>
          </p:cNvPr>
          <p:cNvSpPr/>
          <p:nvPr/>
        </p:nvSpPr>
        <p:spPr>
          <a:xfrm>
            <a:off x="1162049" y="2690336"/>
            <a:ext cx="87319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ru-RU" sz="2400" u="none" strike="noStrike" dirty="0">
                <a:solidFill>
                  <a:srgbClr val="313131"/>
                </a:solidFill>
                <a:effectLst/>
                <a:latin typeface="inherit"/>
              </a:rPr>
              <a:t>Шаг по времени для всей базовой линии одинаков;</a:t>
            </a:r>
          </a:p>
          <a:p>
            <a:pPr fontAlgn="base">
              <a:buFont typeface="+mj-lt"/>
              <a:buAutoNum type="arabicPeriod"/>
            </a:pPr>
            <a:r>
              <a:rPr lang="ru-RU" sz="2400" dirty="0">
                <a:solidFill>
                  <a:srgbClr val="313131"/>
                </a:solidFill>
                <a:latin typeface="inherit"/>
              </a:rPr>
              <a:t>Н</a:t>
            </a:r>
            <a:r>
              <a:rPr lang="ru-RU" sz="2400" u="none" strike="noStrike" dirty="0">
                <a:solidFill>
                  <a:srgbClr val="313131"/>
                </a:solidFill>
                <a:effectLst/>
                <a:latin typeface="inherit"/>
              </a:rPr>
              <a:t>аблюдения фиксируются в один и тот же момент каждого временного отрезка </a:t>
            </a:r>
          </a:p>
          <a:p>
            <a:pPr fontAlgn="base">
              <a:buFont typeface="+mj-lt"/>
              <a:buAutoNum type="arabicPeriod"/>
            </a:pPr>
            <a:r>
              <a:rPr lang="ru-RU" sz="2400" dirty="0">
                <a:solidFill>
                  <a:srgbClr val="313131"/>
                </a:solidFill>
                <a:latin typeface="inherit"/>
              </a:rPr>
              <a:t>Н</a:t>
            </a:r>
            <a:r>
              <a:rPr lang="ru-RU" sz="2400" u="none" strike="noStrike" dirty="0">
                <a:solidFill>
                  <a:srgbClr val="313131"/>
                </a:solidFill>
                <a:effectLst/>
                <a:latin typeface="inherit"/>
              </a:rPr>
              <a:t>ет пропусков 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474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3B9D1-FB17-45BF-B805-3FAAC76F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03225"/>
            <a:ext cx="7867650" cy="1325563"/>
          </a:xfrm>
        </p:spPr>
        <p:txBody>
          <a:bodyPr>
            <a:normAutofit/>
          </a:bodyPr>
          <a:lstStyle/>
          <a:p>
            <a:r>
              <a:rPr lang="ru-RU" dirty="0"/>
              <a:t>Какие задачи мы преследуем при анализе временных рядов?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FB4004-6750-46A7-BD10-76B4E8D032C1}"/>
              </a:ext>
            </a:extLst>
          </p:cNvPr>
          <p:cNvSpPr/>
          <p:nvPr/>
        </p:nvSpPr>
        <p:spPr>
          <a:xfrm>
            <a:off x="866775" y="246173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800" u="none" strike="noStrike" dirty="0">
                <a:solidFill>
                  <a:srgbClr val="313131"/>
                </a:solidFill>
                <a:effectLst/>
                <a:latin typeface="inherit"/>
              </a:rPr>
              <a:t>Выявлять закономерности развития.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313131"/>
                </a:solidFill>
                <a:latin typeface="inherit"/>
              </a:rPr>
              <a:t>О</a:t>
            </a:r>
            <a:r>
              <a:rPr lang="ru-RU" sz="2800" u="none" strike="noStrike" dirty="0">
                <a:solidFill>
                  <a:srgbClr val="313131"/>
                </a:solidFill>
                <a:effectLst/>
                <a:latin typeface="inherit"/>
              </a:rPr>
              <a:t>ценивать, насколько хорошо выявлена закономерность.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313131"/>
                </a:solidFill>
                <a:latin typeface="inherit"/>
              </a:rPr>
              <a:t>Д</a:t>
            </a:r>
            <a:r>
              <a:rPr lang="ru-RU" sz="2800" u="none" strike="noStrike" dirty="0">
                <a:solidFill>
                  <a:srgbClr val="313131"/>
                </a:solidFill>
                <a:effectLst/>
                <a:latin typeface="inherit"/>
              </a:rPr>
              <a:t>елать прогнозы на будущее</a:t>
            </a:r>
          </a:p>
        </p:txBody>
      </p:sp>
    </p:spTree>
    <p:extLst>
      <p:ext uri="{BB962C8B-B14F-4D97-AF65-F5344CB8AC3E}">
        <p14:creationId xmlns:p14="http://schemas.microsoft.com/office/powerpoint/2010/main" val="302921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83CC62-7E89-41C1-871A-4C41C227F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185599"/>
            <a:ext cx="9915525" cy="512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27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94229-8C1B-4B45-BCC9-66FE9FEA1943}"/>
              </a:ext>
            </a:extLst>
          </p:cNvPr>
          <p:cNvSpPr txBox="1"/>
          <p:nvPr/>
        </p:nvSpPr>
        <p:spPr>
          <a:xfrm>
            <a:off x="2324100" y="371475"/>
            <a:ext cx="698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Завтра будет как вчера: скользящее среднее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B412B6-C946-4B6A-9AEE-C4157FAD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776412"/>
            <a:ext cx="2019300" cy="1152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F02EC-DD25-4D58-8D67-B42131A1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38" y="1648842"/>
            <a:ext cx="4905375" cy="1628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B0DB76-84C2-4057-A857-2B609825F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380" y="4361433"/>
            <a:ext cx="30575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7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198</Words>
  <Application>Microsoft Office PowerPoint</Application>
  <PresentationFormat>Широкоэкранный</PresentationFormat>
  <Paragraphs>38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inherit</vt:lpstr>
      <vt:lpstr>Menlo</vt:lpstr>
      <vt:lpstr>Тема Office</vt:lpstr>
      <vt:lpstr>Временные ряды</vt:lpstr>
      <vt:lpstr>Область применения:</vt:lpstr>
      <vt:lpstr>Литература для дополнительного изучения:</vt:lpstr>
      <vt:lpstr>Линейная регрессия и условия Гаусса-Маркова:</vt:lpstr>
      <vt:lpstr>Две задачи регрессии</vt:lpstr>
      <vt:lpstr>Условия для идеально сформированного временного ряда:</vt:lpstr>
      <vt:lpstr>Какие задачи мы преследуем при анализе временных рядов?</vt:lpstr>
      <vt:lpstr>Презентация PowerPoint</vt:lpstr>
      <vt:lpstr>Презентация PowerPoint</vt:lpstr>
      <vt:lpstr>Презентация PowerPoint</vt:lpstr>
      <vt:lpstr>Презентация PowerPoint</vt:lpstr>
      <vt:lpstr>Взвешенное среднее</vt:lpstr>
      <vt:lpstr>Простое экспоненциальное сглаживание</vt:lpstr>
      <vt:lpstr>Компоненты временного ряда</vt:lpstr>
      <vt:lpstr>Стационарность временного ряда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Временные ряды</dc:title>
  <dc:creator>Маргарита Бурова</dc:creator>
  <cp:lastModifiedBy>Маргарита Бурова</cp:lastModifiedBy>
  <cp:revision>11</cp:revision>
  <dcterms:created xsi:type="dcterms:W3CDTF">2020-05-30T06:15:47Z</dcterms:created>
  <dcterms:modified xsi:type="dcterms:W3CDTF">2020-05-30T09:28:46Z</dcterms:modified>
</cp:coreProperties>
</file>