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9"/>
  </p:notesMasterIdLst>
  <p:sldIdLst>
    <p:sldId id="256" r:id="rId3"/>
    <p:sldId id="265" r:id="rId4"/>
    <p:sldId id="267" r:id="rId5"/>
    <p:sldId id="263" r:id="rId6"/>
    <p:sldId id="266" r:id="rId7"/>
    <p:sldId id="268" r:id="rId8"/>
    <p:sldId id="270" r:id="rId9"/>
    <p:sldId id="271" r:id="rId10"/>
    <p:sldId id="272" r:id="rId11"/>
    <p:sldId id="273" r:id="rId12"/>
    <p:sldId id="269" r:id="rId13"/>
    <p:sldId id="274" r:id="rId14"/>
    <p:sldId id="275" r:id="rId15"/>
    <p:sldId id="276" r:id="rId16"/>
    <p:sldId id="277" r:id="rId17"/>
    <p:sldId id="257" r:id="rId18"/>
    <p:sldId id="258" r:id="rId19"/>
    <p:sldId id="279" r:id="rId20"/>
    <p:sldId id="259" r:id="rId21"/>
    <p:sldId id="280" r:id="rId22"/>
    <p:sldId id="278" r:id="rId23"/>
    <p:sldId id="260" r:id="rId24"/>
    <p:sldId id="281" r:id="rId25"/>
    <p:sldId id="261" r:id="rId26"/>
    <p:sldId id="262" r:id="rId27"/>
    <p:sldId id="282" r:id="rId28"/>
  </p:sldIdLst>
  <p:sldSz cx="12192000" cy="6858000"/>
  <p:notesSz cx="6858000" cy="9144000"/>
  <p:embeddedFontLst>
    <p:embeddedFont>
      <p:font typeface="Montserrat" charset="-52"/>
      <p:regular r:id="rId30"/>
      <p:bold r:id="rId31"/>
      <p:italic r:id="rId32"/>
      <p:boldItalic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88cfae3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a488cfae3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88cfae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a488cfae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88cfae3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a488cfae3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88cfae3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a488cfae3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88cfae3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a488cfae3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488cfae3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a488cfae3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296863" y="3165475"/>
            <a:ext cx="6580187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166254" y="253218"/>
            <a:ext cx="11187546" cy="6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ubTitle" idx="1"/>
          </p:nvPr>
        </p:nvSpPr>
        <p:spPr>
          <a:xfrm>
            <a:off x="166254" y="985447"/>
            <a:ext cx="11187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7" cy="649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>
            <a:spLocks noGrp="1"/>
          </p:cNvSpPr>
          <p:nvPr>
            <p:ph type="pic" idx="2"/>
          </p:nvPr>
        </p:nvSpPr>
        <p:spPr>
          <a:xfrm>
            <a:off x="5192737" y="198437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48230" y="987425"/>
            <a:ext cx="81306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итульный слайд">
  <p:cSld name="3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ctrTitle"/>
          </p:nvPr>
        </p:nvSpPr>
        <p:spPr>
          <a:xfrm>
            <a:off x="166254" y="253218"/>
            <a:ext cx="11187546" cy="6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66254" y="985447"/>
            <a:ext cx="11187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166254" y="253218"/>
            <a:ext cx="11187546" cy="6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166254" y="985447"/>
            <a:ext cx="11187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раздела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166254" y="330591"/>
            <a:ext cx="11187546" cy="5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159904" y="967032"/>
            <a:ext cx="111938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ctrTitle"/>
          </p:nvPr>
        </p:nvSpPr>
        <p:spPr>
          <a:xfrm>
            <a:off x="166254" y="253218"/>
            <a:ext cx="11187546" cy="6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ubTitle" idx="1"/>
          </p:nvPr>
        </p:nvSpPr>
        <p:spPr>
          <a:xfrm>
            <a:off x="166254" y="985447"/>
            <a:ext cx="1118754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66254" y="330591"/>
            <a:ext cx="11187546" cy="50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159904" y="967032"/>
            <a:ext cx="1119389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66255" y="365126"/>
            <a:ext cx="11187545" cy="4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166254" y="100714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5324"/>
              </a:buClr>
              <a:buSzPts val="2100"/>
              <a:buChar char="•"/>
              <a:defRPr b="1">
                <a:solidFill>
                  <a:srgbClr val="FE532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5562600" y="100714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AA35"/>
              </a:buClr>
              <a:buSzPts val="2100"/>
              <a:buChar char="•"/>
              <a:defRPr b="1">
                <a:solidFill>
                  <a:srgbClr val="3AAA35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>
                <a:solidFill>
                  <a:srgbClr val="3C3C3B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Char char="•"/>
              <a:defRPr>
                <a:solidFill>
                  <a:srgbClr val="3C3C3B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Char char="•"/>
              <a:defRPr>
                <a:solidFill>
                  <a:srgbClr val="3C3C3B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Char char="•"/>
              <a:defRPr>
                <a:solidFill>
                  <a:srgbClr val="3C3C3B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166254" y="253218"/>
            <a:ext cx="11189134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>
                <a:solidFill>
                  <a:srgbClr val="3C3C3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166254" y="968545"/>
            <a:ext cx="5157787" cy="46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2"/>
          </p:nvPr>
        </p:nvSpPr>
        <p:spPr>
          <a:xfrm>
            <a:off x="166254" y="1485802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3"/>
          </p:nvPr>
        </p:nvSpPr>
        <p:spPr>
          <a:xfrm>
            <a:off x="5433646" y="968545"/>
            <a:ext cx="5183188" cy="46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4"/>
          </p:nvPr>
        </p:nvSpPr>
        <p:spPr>
          <a:xfrm>
            <a:off x="5433646" y="1485802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54947" y="281354"/>
            <a:ext cx="11198853" cy="5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166254" y="992187"/>
            <a:ext cx="6172200" cy="518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6434583" y="992186"/>
            <a:ext cx="4919217" cy="518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Заголовок и вертикальный текст">
  <p:cSld name="2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166254" y="288388"/>
            <a:ext cx="11187546" cy="47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166254" y="993544"/>
            <a:ext cx="11187546" cy="51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852-15C6-4566-9266-0C2C2995ADE9}" type="datetimeFigureOut">
              <a:rPr lang="ru-RU" smtClean="0"/>
              <a:pPr/>
              <a:t>06.12.2020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6445-365C-4C87-91DF-5F84D94AA55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09256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1C852-15C6-4566-9266-0C2C2995ADE9}" type="datetimeFigureOut">
              <a:rPr lang="ru-RU" smtClean="0"/>
              <a:pPr/>
              <a:t>06.12.2020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B6445-365C-4C87-91DF-5F84D94AA55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501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вертикальный текст">
  <p:cSld name="1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Заголовок и вертикальный текст">
  <p:cSld name="4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>
  <p:cSld name="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366506" y="2107405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Заголовок и вертикальный текст">
  <p:cSld name="3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Заголовок и вертикальный текст">
  <p:cSld name="5_Заголовок и вертикальный текс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421589" y="2766218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247650" y="2838449"/>
            <a:ext cx="8553450" cy="7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247650" y="3746500"/>
            <a:ext cx="85534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64016" y="304511"/>
            <a:ext cx="11187545" cy="521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 b="1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166255" y="969542"/>
            <a:ext cx="11187545" cy="512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164016" y="63032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8709" y="2766218"/>
            <a:ext cx="726670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166255" y="365126"/>
            <a:ext cx="11187545" cy="48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166255" y="990022"/>
            <a:ext cx="11187545" cy="512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3C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C3C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C3C3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166254" y="631031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C929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0" name="Google Shape;30;p10"/>
          <p:cNvSpPr/>
          <p:nvPr/>
        </p:nvSpPr>
        <p:spPr>
          <a:xfrm>
            <a:off x="166254" y="845127"/>
            <a:ext cx="11187545" cy="36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70" r:id="rId13"/>
    <p:sldLayoutId id="214748367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66506" y="2107405"/>
            <a:ext cx="44376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</a:pPr>
            <a:r>
              <a:rPr lang="ru-RU"/>
              <a:t>Семинар “Разбор задач”</a:t>
            </a:r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66500" y="2994625"/>
            <a:ext cx="82539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2400"/>
              <a:buFont typeface="Montserrat"/>
              <a:buNone/>
            </a:pPr>
            <a:r>
              <a:rPr lang="ru-RU" sz="1500" b="0"/>
              <a:t>Курс “Математика и алгоритмы в машинном обучении”</a:t>
            </a:r>
            <a:endParaRPr sz="15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692696"/>
            <a:ext cx="11329259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344" y="836712"/>
            <a:ext cx="1166529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52" y="260648"/>
            <a:ext cx="11521280" cy="638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Доля объектов, отнесенных алгоритмом к верному классу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3592" y="2060848"/>
            <a:ext cx="6768752" cy="15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52" y="404664"/>
            <a:ext cx="11568608" cy="8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664" y="1916832"/>
            <a:ext cx="4931990" cy="2425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344" y="548680"/>
            <a:ext cx="1152128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5720" y="2420888"/>
            <a:ext cx="4248471" cy="16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/>
              <a:t>Задача 1</a:t>
            </a:r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278108" y="1048075"/>
            <a:ext cx="11086800" cy="2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 разработали новый алгоритм, который находит кроликов на фотографиях с зайцами. Алгоритм определил, что на фотографиях 100 кроликов (из которых кроликами оказались только 40) и 200 зайцев (среди которых на самом деле только 140 - зайцы). Вычислите точность и полноту вашего классификатора для класса кроликов.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 dirty="0"/>
              <a:t>Задача 2</a:t>
            </a:r>
            <a:endParaRPr dirty="0"/>
          </a:p>
        </p:txBody>
      </p:sp>
      <p:sp>
        <p:nvSpPr>
          <p:cNvPr id="109" name="Google Shape;109;p25"/>
          <p:cNvSpPr txBox="1"/>
          <p:nvPr/>
        </p:nvSpPr>
        <p:spPr>
          <a:xfrm>
            <a:off x="278100" y="1048050"/>
            <a:ext cx="110160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Ваш классификатор возвращает уверенность (например, вероятность или logit-значение) в принадлежности объекта к тому или иному классу. Чем выше значение, тем выше уверенность алгоритма в том, что на картинке кролик. Алгоритм вернул следующие значения для 10 кроликов: -2, 3, 0, 5, -3, 5, 4, 2, 1, 5, и следующие значения для 10 зайцев: -5, -1, 3, -2, -1, 0, -4, 4, -1, -3.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Найдите границу, выше которой выгоднее всего считать объект на фотографии кроликом. Нам нужно обеспечить полноту не ниже 80% и при этом обеспечить максимальную точность. Посчитайте точность и полноту для получившегося классификатора.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 (решение)</a:t>
            </a:r>
            <a:endParaRPr lang="ru-RU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368" y="2348880"/>
            <a:ext cx="547260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8288" y="1340768"/>
            <a:ext cx="25336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/>
              <a:t>Задача 3</a:t>
            </a:r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278100" y="1048050"/>
            <a:ext cx="11016000" cy="3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данных из предыдущей задачи определите оптимальную границу, но с другим условием. Теперь нам надо обеспечить точность по классу “кролик” в 75%.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 smtClean="0"/>
              <a:t>Линия регрессии</a:t>
            </a:r>
            <a:endParaRPr lang="ru-RU" i="1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473" y="980728"/>
            <a:ext cx="897699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3 (решение)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52" y="1052736"/>
            <a:ext cx="1159328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344" y="1988840"/>
            <a:ext cx="1166529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/>
              <a:t>Задача 4</a:t>
            </a:r>
            <a:endParaRPr/>
          </a:p>
        </p:txBody>
      </p:sp>
      <p:sp>
        <p:nvSpPr>
          <p:cNvPr id="121" name="Google Shape;121;p27"/>
          <p:cNvSpPr txBox="1"/>
          <p:nvPr/>
        </p:nvSpPr>
        <p:spPr>
          <a:xfrm>
            <a:off x="278100" y="1048050"/>
            <a:ext cx="110160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Пусть у вас есть всего 2 примера: кролик с вероятностью 0.3 (классификатор вернул 0.3) и заяц с вероятностью 0.5. Посчитайте значение функции logloss=sum(-ylog(p)-(1-y)log(1-p))/n.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400" y="4077072"/>
            <a:ext cx="9793088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360" y="1988840"/>
            <a:ext cx="114244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/>
              <a:t>Задача 5</a:t>
            </a:r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278100" y="1048050"/>
            <a:ext cx="110160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Пусть наш классификатор возвращает 3 числа, которые соответствуют его уверенности в принадлежности к разным классам. Он вернул числа -1, 1 и 2 для классов “кролик”, “заяц” и “волк” соответственно. Примените softmax для преобразования этих чисел в вероятности.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 t="26688"/>
          <a:stretch>
            <a:fillRect/>
          </a:stretch>
        </p:blipFill>
        <p:spPr bwMode="auto">
          <a:xfrm>
            <a:off x="1199456" y="3645024"/>
            <a:ext cx="9865096" cy="275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148229" y="187325"/>
            <a:ext cx="112167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3200"/>
              <a:buFont typeface="Montserrat"/>
              <a:buNone/>
            </a:pPr>
            <a:r>
              <a:rPr lang="ru-RU" dirty="0"/>
              <a:t>Задача 6</a:t>
            </a:r>
            <a:endParaRPr dirty="0"/>
          </a:p>
        </p:txBody>
      </p:sp>
      <p:sp>
        <p:nvSpPr>
          <p:cNvPr id="133" name="Google Shape;133;p29"/>
          <p:cNvSpPr txBox="1"/>
          <p:nvPr/>
        </p:nvSpPr>
        <p:spPr>
          <a:xfrm>
            <a:off x="278100" y="1048050"/>
            <a:ext cx="110160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 строите классификатор в виде f(w, x) = sigmoid(w</a:t>
            </a:r>
            <a:r>
              <a:rPr lang="ru-RU" sz="2400" baseline="3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x) = 1 / (1 + e</a:t>
            </a:r>
            <a:r>
              <a:rPr lang="ru-RU" sz="2400" baseline="30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-wTx</a:t>
            </a:r>
            <a:r>
              <a:rPr lang="ru-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). Ваша функция потерь - двоичная кросс энтропия: L(y, x) = -y*log(f(w, x)) - (1 - y)*log(1 - f(w, x)) Найдите вектор частных производных L по параметрам модели w.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(</a:t>
            </a:r>
            <a:r>
              <a:rPr lang="ru-RU" dirty="0" smtClean="0"/>
              <a:t>решение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360" y="836713"/>
            <a:ext cx="5904656" cy="792088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3351" y="1804094"/>
            <a:ext cx="7704857" cy="40077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7620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590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10668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10668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360" y="2348879"/>
            <a:ext cx="9217024" cy="981929"/>
          </a:xfrm>
          <a:prstGeom prst="rect">
            <a:avLst/>
          </a:prstGeom>
          <a:noFill/>
        </p:spPr>
      </p:pic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10668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0" y="933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06925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360" y="5661248"/>
            <a:ext cx="10729192" cy="1008112"/>
          </a:xfrm>
          <a:prstGeom prst="rect">
            <a:avLst/>
          </a:prstGeom>
          <a:noFill/>
        </p:spPr>
      </p:pic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10096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06925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0" y="9429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06925" algn="l"/>
                <a:tab pos="5940425" algn="r"/>
              </a:tabLst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=	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368" y="3429001"/>
            <a:ext cx="9793088" cy="792087"/>
          </a:xfrm>
          <a:prstGeom prst="rect">
            <a:avLst/>
          </a:prstGeom>
          <a:noFill/>
        </p:spPr>
      </p:pic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0" y="933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06925" algn="l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9376" y="4581129"/>
            <a:ext cx="10513168" cy="901896"/>
          </a:xfrm>
          <a:prstGeom prst="rect">
            <a:avLst/>
          </a:prstGeom>
          <a:noFill/>
        </p:spPr>
      </p:pic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0" y="9715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06925" algn="l"/>
                <a:tab pos="5692775" algn="l"/>
                <a:tab pos="5818188" algn="l"/>
                <a:tab pos="5940425" algn="r"/>
              </a:tabLst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332656"/>
            <a:ext cx="972108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48680"/>
            <a:ext cx="11928648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Возможности, предлагаемые регрессией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8800"/>
            <a:ext cx="121920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 в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416" y="980728"/>
            <a:ext cx="98964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424" y="1916832"/>
            <a:ext cx="98774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9416" y="2564904"/>
            <a:ext cx="99441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1424" y="3356992"/>
            <a:ext cx="98583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1424" y="4077072"/>
            <a:ext cx="10048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3432" y="5085184"/>
            <a:ext cx="99631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620688"/>
            <a:ext cx="1015312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432" y="548680"/>
            <a:ext cx="10225136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692696"/>
            <a:ext cx="1008112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418</Words>
  <Application>Microsoft Office PowerPoint</Application>
  <PresentationFormat>Произвольный</PresentationFormat>
  <Paragraphs>25</Paragraphs>
  <Slides>26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Montserrat</vt:lpstr>
      <vt:lpstr>Calibri</vt:lpstr>
      <vt:lpstr>Times New Roman</vt:lpstr>
      <vt:lpstr>Специальное оформление</vt:lpstr>
      <vt:lpstr>Тема Office</vt:lpstr>
      <vt:lpstr>Семинар “Разбор задач”</vt:lpstr>
      <vt:lpstr>Линия регрессии</vt:lpstr>
      <vt:lpstr>Слайд 3</vt:lpstr>
      <vt:lpstr>Слайд 4</vt:lpstr>
      <vt:lpstr>Возможности, предлагаемые регрессией</vt:lpstr>
      <vt:lpstr>Реализация в Python</vt:lpstr>
      <vt:lpstr>Слайд 7</vt:lpstr>
      <vt:lpstr>Слайд 8</vt:lpstr>
      <vt:lpstr>Слайд 9</vt:lpstr>
      <vt:lpstr>Слайд 10</vt:lpstr>
      <vt:lpstr>Классификация</vt:lpstr>
      <vt:lpstr>Слайд 12</vt:lpstr>
      <vt:lpstr>Доля объектов, отнесенных алгоритмом к верному классу</vt:lpstr>
      <vt:lpstr>Слайд 14</vt:lpstr>
      <vt:lpstr>Слайд 15</vt:lpstr>
      <vt:lpstr>Задача 1</vt:lpstr>
      <vt:lpstr>Задача 2</vt:lpstr>
      <vt:lpstr>Задача 2 (решение)</vt:lpstr>
      <vt:lpstr>Задача 3</vt:lpstr>
      <vt:lpstr>Задача 3 (решение)</vt:lpstr>
      <vt:lpstr>Слайд 21</vt:lpstr>
      <vt:lpstr>Задача 4</vt:lpstr>
      <vt:lpstr>Слайд 23</vt:lpstr>
      <vt:lpstr>Задача 5</vt:lpstr>
      <vt:lpstr>Задача 6</vt:lpstr>
      <vt:lpstr>Задача (решение)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“Разбор задач”</dc:title>
  <dc:creator>Ольга</dc:creator>
  <cp:lastModifiedBy>Ольга</cp:lastModifiedBy>
  <cp:revision>3</cp:revision>
  <dcterms:modified xsi:type="dcterms:W3CDTF">2020-12-06T12:43:39Z</dcterms:modified>
</cp:coreProperties>
</file>