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CE2E570-F821-4537-865F-4B1AAF73D2B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62C2F88-B13A-43FC-90FD-32338DC7C59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6C5E2C8-CA42-4231-934B-3893F4CA7B0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9E88F9D-7FE8-4C82-ADF9-CADF8BC462C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C262EC0-333A-4EC4-91E1-55E7FC056BB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EB7C0BE-0B26-4092-82DA-F67FC7D762A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2C000D8-897A-466A-8A2B-35B23829E74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F124809-289B-4027-9DA1-8E4DFC8DAB1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D814E97-9009-4558-9AD6-C04F4D275DB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1DE9D93-7B40-4E0C-85E1-38321FE99F9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49EE437-A6F7-4B9E-8345-8DC71727ADF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C6FACC-A441-43F3-9E42-BD21EEF8CD4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02A5548-95E8-4C30-9BBE-BC5B2709DF1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26DB438-2297-403A-9CCD-2D1ED010DA6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ADA43A8-D933-4F30-884E-1FAC7176386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D523120-0D97-408C-A1A7-00C8B01BB60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33958F3-5CC4-45BD-B745-68E75C82C329}"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1C27AE3-E985-435E-861D-B3174FEE72E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2C3EFD9-EF9A-48EA-9A15-8E063C13F3F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36AD08-9889-48BB-84F7-2B573C58D3A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BE30EE8-2EB0-4A4D-AD0F-EC1FBA63C99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F7E2A2-B7A0-4DB3-A2DE-2C5885E425D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5C7B7C6-F479-4B20-838D-E03DFE9E6BC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60FE43-8701-404A-A8D2-9EE553F21CB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8778240" y="6378120"/>
            <a:ext cx="2803320" cy="342360"/>
          </a:xfrm>
          <a:prstGeom prst="rect">
            <a:avLst/>
          </a:prstGeom>
          <a:noFill/>
          <a:ln w="0">
            <a:noFill/>
          </a:ln>
        </p:spPr>
        <p:txBody>
          <a:bodyPr lIns="0" rIns="0" tIns="0" bIns="0" anchor="t">
            <a:noAutofit/>
          </a:bodyPr>
          <a:lstStyle>
            <a:lvl1pPr indent="0" algn="r">
              <a:lnSpc>
                <a:spcPct val="100000"/>
              </a:lnSpc>
              <a:buNone/>
              <a:tabLst>
                <a:tab algn="l" pos="0"/>
              </a:tabLst>
              <a:defRPr b="0" lang="ru-RU" sz="1800" spc="-1" strike="noStrike">
                <a:solidFill>
                  <a:srgbClr val="b2b2b2"/>
                </a:solidFill>
                <a:latin typeface="Calibri"/>
              </a:defRPr>
            </a:lvl1pPr>
          </a:lstStyle>
          <a:p>
            <a:pPr indent="0" algn="r">
              <a:lnSpc>
                <a:spcPct val="100000"/>
              </a:lnSpc>
              <a:buNone/>
              <a:tabLst>
                <a:tab algn="l" pos="0"/>
              </a:tabLst>
            </a:pPr>
            <a:fld id="{F454DD9A-1068-4A00-819F-EA108EAE934E}" type="slidenum">
              <a:rPr b="0" lang="ru-RU" sz="1800" spc="-1" strike="noStrike">
                <a:solidFill>
                  <a:srgbClr val="b2b2b2"/>
                </a:solidFill>
                <a:latin typeface="Calibri"/>
              </a:rPr>
              <a:t>&lt;number&gt;</a:t>
            </a:fld>
            <a:endParaRPr b="0" lang="en-US" sz="1800" spc="-1" strike="noStrike">
              <a:solidFill>
                <a:srgbClr val="000000"/>
              </a:solidFill>
              <a:latin typeface="Times New Roman"/>
            </a:endParaRPr>
          </a:p>
        </p:txBody>
      </p:sp>
      <p:sp>
        <p:nvSpPr>
          <p:cNvPr id="2" name="PlaceHolder 3"/>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8778240" y="6378120"/>
            <a:ext cx="2803320" cy="342360"/>
          </a:xfrm>
          <a:prstGeom prst="rect">
            <a:avLst/>
          </a:prstGeom>
          <a:noFill/>
          <a:ln w="0">
            <a:noFill/>
          </a:ln>
        </p:spPr>
        <p:txBody>
          <a:bodyPr lIns="0" rIns="0" tIns="0" bIns="0" anchor="t">
            <a:noAutofit/>
          </a:bodyPr>
          <a:lstStyle>
            <a:lvl1pPr indent="0" algn="r">
              <a:lnSpc>
                <a:spcPct val="100000"/>
              </a:lnSpc>
              <a:buNone/>
              <a:tabLst>
                <a:tab algn="l" pos="0"/>
              </a:tabLst>
              <a:defRPr b="0" lang="ru-RU" sz="1800" spc="-1" strike="noStrike">
                <a:solidFill>
                  <a:srgbClr val="b2b2b2"/>
                </a:solidFill>
                <a:latin typeface="Calibri"/>
              </a:defRPr>
            </a:lvl1pPr>
          </a:lstStyle>
          <a:p>
            <a:pPr indent="0" algn="r">
              <a:lnSpc>
                <a:spcPct val="100000"/>
              </a:lnSpc>
              <a:buNone/>
              <a:tabLst>
                <a:tab algn="l" pos="0"/>
              </a:tabLst>
            </a:pPr>
            <a:fld id="{A6530EEF-0CA9-47C7-B733-80226FECB87F}" type="slidenum">
              <a:rPr b="0" lang="ru-RU" sz="1800" spc="-1" strike="noStrike">
                <a:solidFill>
                  <a:srgbClr val="b2b2b2"/>
                </a:solidFill>
                <a:latin typeface="Calibri"/>
              </a:rPr>
              <a:t>&lt;number&gt;</a:t>
            </a:fld>
            <a:endParaRPr b="0" lang="en-US" sz="1800" spc="-1" strike="noStrike">
              <a:solidFill>
                <a:srgbClr val="000000"/>
              </a:solidFill>
              <a:latin typeface="Times New Roman"/>
            </a:endParaRPr>
          </a:p>
        </p:txBody>
      </p:sp>
      <p:sp>
        <p:nvSpPr>
          <p:cNvPr id="43" name="PlaceHolder 3"/>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ithub.com/alex-kalinichenko/gb/tree/master/megafon/final_project" TargetMode="External"/><Relationship Id="rId2" Type="http://schemas.openxmlformats.org/officeDocument/2006/relationships/hyperlink" Target="https://github.com/alex-kalinichenko/gb/tree/master/megafon/final_project" TargetMode="External"/><Relationship Id="rId3" Type="http://schemas.openxmlformats.org/officeDocument/2006/relationships/hyperlink" Target="https://github.com/alex-coch/GeekBrains-AI-faculty/tree/main/4term/Course%20from%20Megafon/2-Coursework/hw" TargetMode="Externa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91560" y="2779560"/>
            <a:ext cx="7159680" cy="1157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ru-RU" sz="4800" spc="-1" strike="noStrike">
                <a:solidFill>
                  <a:srgbClr val="000000"/>
                </a:solidFill>
                <a:latin typeface="Arial"/>
              </a:rPr>
              <a:t>Курсовой проект</a:t>
            </a:r>
            <a:endParaRPr b="0" lang="en-US" sz="4800" spc="-1" strike="noStrike">
              <a:solidFill>
                <a:srgbClr val="000000"/>
              </a:solidFill>
              <a:latin typeface="Arial"/>
            </a:endParaRPr>
          </a:p>
        </p:txBody>
      </p:sp>
      <p:pic>
        <p:nvPicPr>
          <p:cNvPr id="83" name="Рисунок 7" descr=""/>
          <p:cNvPicPr/>
          <p:nvPr/>
        </p:nvPicPr>
        <p:blipFill>
          <a:blip r:embed="rId1"/>
          <a:srcRect l="24790" t="0" r="24790" b="0"/>
          <a:stretch/>
        </p:blipFill>
        <p:spPr>
          <a:xfrm>
            <a:off x="9296280" y="422640"/>
            <a:ext cx="455040" cy="502200"/>
          </a:xfrm>
          <a:prstGeom prst="rect">
            <a:avLst/>
          </a:prstGeom>
          <a:ln w="0">
            <a:noFill/>
          </a:ln>
        </p:spPr>
      </p:pic>
      <p:pic>
        <p:nvPicPr>
          <p:cNvPr id="84" name="Рисунок 9" descr=""/>
          <p:cNvPicPr/>
          <p:nvPr/>
        </p:nvPicPr>
        <p:blipFill>
          <a:blip r:embed="rId2"/>
          <a:srcRect l="34477" t="35433" r="0" b="34035"/>
          <a:stretch/>
        </p:blipFill>
        <p:spPr>
          <a:xfrm>
            <a:off x="9848880" y="498600"/>
            <a:ext cx="2006280" cy="349920"/>
          </a:xfrm>
          <a:prstGeom prst="rect">
            <a:avLst/>
          </a:prstGeom>
          <a:ln w="0">
            <a:noFill/>
          </a:ln>
        </p:spPr>
      </p:pic>
      <p:sp>
        <p:nvSpPr>
          <p:cNvPr id="85" name="TextBox 10"/>
          <p:cNvSpPr/>
          <p:nvPr/>
        </p:nvSpPr>
        <p:spPr>
          <a:xfrm>
            <a:off x="410760" y="5334120"/>
            <a:ext cx="3149640" cy="637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object 4" descr=""/>
          <p:cNvPicPr/>
          <p:nvPr/>
        </p:nvPicPr>
        <p:blipFill>
          <a:blip r:embed="rId1"/>
          <a:stretch/>
        </p:blipFill>
        <p:spPr>
          <a:xfrm>
            <a:off x="9710640" y="6028560"/>
            <a:ext cx="1909800" cy="344520"/>
          </a:xfrm>
          <a:prstGeom prst="rect">
            <a:avLst/>
          </a:prstGeom>
          <a:ln w="0">
            <a:noFill/>
          </a:ln>
        </p:spPr>
      </p:pic>
      <p:sp>
        <p:nvSpPr>
          <p:cNvPr id="87" name="object 5"/>
          <p:cNvSpPr/>
          <p:nvPr/>
        </p:nvSpPr>
        <p:spPr>
          <a:xfrm>
            <a:off x="44352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88" name="object 6"/>
          <p:cNvSpPr/>
          <p:nvPr/>
        </p:nvSpPr>
        <p:spPr>
          <a:xfrm>
            <a:off x="2229480" y="390240"/>
            <a:ext cx="828720" cy="828720"/>
          </a:xfrm>
          <a:custGeom>
            <a:avLst/>
            <a:gdLst>
              <a:gd name="textAreaLeft" fmla="*/ 0 w 828720"/>
              <a:gd name="textAreaRight" fmla="*/ 829440 w 828720"/>
              <a:gd name="textAreaTop" fmla="*/ 0 h 828720"/>
              <a:gd name="textAreaBottom" fmla="*/ 829440 h 82872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89" name="object 7"/>
          <p:cNvSpPr/>
          <p:nvPr/>
        </p:nvSpPr>
        <p:spPr>
          <a:xfrm>
            <a:off x="133668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0" name="Заголовок 1"/>
          <p:cNvSpPr/>
          <p:nvPr/>
        </p:nvSpPr>
        <p:spPr>
          <a:xfrm>
            <a:off x="3250440" y="527760"/>
            <a:ext cx="5922360" cy="54864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Выполненные шаги</a:t>
            </a:r>
            <a:endParaRPr b="0" lang="en-US" sz="3600" spc="-1" strike="noStrike">
              <a:solidFill>
                <a:srgbClr val="000000"/>
              </a:solidFill>
              <a:latin typeface="Arial"/>
            </a:endParaRPr>
          </a:p>
        </p:txBody>
      </p:sp>
      <p:sp>
        <p:nvSpPr>
          <p:cNvPr id="91" name="TextBox 8"/>
          <p:cNvSpPr/>
          <p:nvPr/>
        </p:nvSpPr>
        <p:spPr>
          <a:xfrm>
            <a:off x="1143000" y="1781280"/>
            <a:ext cx="7241040" cy="2833560"/>
          </a:xfrm>
          <a:prstGeom prst="rect">
            <a:avLst/>
          </a:prstGeom>
          <a:noFill/>
          <a:ln w="0">
            <a:noFill/>
          </a:ln>
        </p:spPr>
        <p:style>
          <a:lnRef idx="0"/>
          <a:fillRef idx="0"/>
          <a:effectRef idx="0"/>
          <a:fontRef idx="minor"/>
        </p:style>
        <p:txBody>
          <a:bodyPr numCol="1" spcCol="0" lIns="90000" rIns="90000" tIns="45000" bIns="45000" anchor="t">
            <a:spAutoFit/>
          </a:bodyPr>
          <a:p>
            <a:r>
              <a:rPr b="0" lang="ru-RU" sz="1800" spc="-1" strike="noStrike">
                <a:solidFill>
                  <a:srgbClr val="000000"/>
                </a:solidFill>
                <a:latin typeface="Calibri"/>
                <a:ea typeface="DejaVu Sans"/>
              </a:rPr>
              <a:t>Загрузка данных</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Проверка, что признак равен нулю</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Преобразование buy_time к дате</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Разведочный анализ данных</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Проверка на пропущенные значения и уникальность</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Удаление дублей</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Распределение целевой переменной target</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Отбор признаков</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Разбиение на train и test</a:t>
            </a:r>
            <a:endParaRPr b="0" lang="en-US" sz="1800" spc="-1" strike="noStrike">
              <a:solidFill>
                <a:srgbClr val="000000"/>
              </a:solidFill>
              <a:latin typeface="Colibri"/>
            </a:endParaRPr>
          </a:p>
          <a:p>
            <a:pPr marL="120600">
              <a:lnSpc>
                <a:spcPct val="100000"/>
              </a:lnSpc>
            </a:pPr>
            <a:endParaRPr b="0" lang="en-US" sz="1800" spc="-1" strike="noStrike">
              <a:solidFill>
                <a:srgbClr val="000000"/>
              </a:solidFill>
              <a:latin typeface="Arial"/>
            </a:endParaRPr>
          </a:p>
        </p:txBody>
      </p:sp>
      <p:pic>
        <p:nvPicPr>
          <p:cNvPr id="92" name="Рисунок 9" descr=""/>
          <p:cNvPicPr/>
          <p:nvPr/>
        </p:nvPicPr>
        <p:blipFill>
          <a:blip r:embed="rId2"/>
          <a:srcRect l="24790" t="0" r="24790" b="0"/>
          <a:stretch/>
        </p:blipFill>
        <p:spPr>
          <a:xfrm>
            <a:off x="9189000" y="594720"/>
            <a:ext cx="455040" cy="502200"/>
          </a:xfrm>
          <a:prstGeom prst="rect">
            <a:avLst/>
          </a:prstGeom>
          <a:ln w="0">
            <a:noFill/>
          </a:ln>
        </p:spPr>
      </p:pic>
      <p:pic>
        <p:nvPicPr>
          <p:cNvPr id="93" name="Рисунок 10" descr=""/>
          <p:cNvPicPr/>
          <p:nvPr/>
        </p:nvPicPr>
        <p:blipFill>
          <a:blip r:embed="rId3"/>
          <a:srcRect l="34477" t="35433" r="0" b="34035"/>
          <a:stretch/>
        </p:blipFill>
        <p:spPr>
          <a:xfrm>
            <a:off x="9741600" y="671040"/>
            <a:ext cx="2006280" cy="3499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object 4" descr=""/>
          <p:cNvPicPr/>
          <p:nvPr/>
        </p:nvPicPr>
        <p:blipFill>
          <a:blip r:embed="rId1"/>
          <a:stretch/>
        </p:blipFill>
        <p:spPr>
          <a:xfrm>
            <a:off x="9710640" y="6028560"/>
            <a:ext cx="1909800" cy="344520"/>
          </a:xfrm>
          <a:prstGeom prst="rect">
            <a:avLst/>
          </a:prstGeom>
          <a:ln w="0">
            <a:noFill/>
          </a:ln>
        </p:spPr>
      </p:pic>
      <p:sp>
        <p:nvSpPr>
          <p:cNvPr id="95" name="object 5"/>
          <p:cNvSpPr/>
          <p:nvPr/>
        </p:nvSpPr>
        <p:spPr>
          <a:xfrm>
            <a:off x="44352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6" name="object 6"/>
          <p:cNvSpPr/>
          <p:nvPr/>
        </p:nvSpPr>
        <p:spPr>
          <a:xfrm>
            <a:off x="2229480" y="390240"/>
            <a:ext cx="828720" cy="828720"/>
          </a:xfrm>
          <a:custGeom>
            <a:avLst/>
            <a:gdLst>
              <a:gd name="textAreaLeft" fmla="*/ 0 w 828720"/>
              <a:gd name="textAreaRight" fmla="*/ 829440 w 828720"/>
              <a:gd name="textAreaTop" fmla="*/ 0 h 828720"/>
              <a:gd name="textAreaBottom" fmla="*/ 829440 h 82872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7" name="object 7"/>
          <p:cNvSpPr/>
          <p:nvPr/>
        </p:nvSpPr>
        <p:spPr>
          <a:xfrm>
            <a:off x="133668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98" name="Заголовок 1"/>
          <p:cNvSpPr/>
          <p:nvPr/>
        </p:nvSpPr>
        <p:spPr>
          <a:xfrm>
            <a:off x="3250440" y="527760"/>
            <a:ext cx="5922360" cy="54864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Выполненные шаги</a:t>
            </a:r>
            <a:endParaRPr b="0" lang="en-US" sz="3600" spc="-1" strike="noStrike">
              <a:solidFill>
                <a:srgbClr val="000000"/>
              </a:solidFill>
              <a:latin typeface="Arial"/>
            </a:endParaRPr>
          </a:p>
        </p:txBody>
      </p:sp>
      <p:sp>
        <p:nvSpPr>
          <p:cNvPr id="99" name="TextBox 8"/>
          <p:cNvSpPr/>
          <p:nvPr/>
        </p:nvSpPr>
        <p:spPr>
          <a:xfrm>
            <a:off x="1143000" y="1828800"/>
            <a:ext cx="7622280" cy="2833560"/>
          </a:xfrm>
          <a:prstGeom prst="rect">
            <a:avLst/>
          </a:prstGeom>
          <a:noFill/>
          <a:ln w="0">
            <a:noFill/>
          </a:ln>
        </p:spPr>
        <p:style>
          <a:lnRef idx="0"/>
          <a:fillRef idx="0"/>
          <a:effectRef idx="0"/>
          <a:fontRef idx="minor"/>
        </p:style>
        <p:txBody>
          <a:bodyPr numCol="1" spcCol="0" lIns="90000" rIns="90000" tIns="45000" bIns="45000" anchor="t">
            <a:spAutoFit/>
          </a:bodyPr>
          <a:p>
            <a:r>
              <a:rPr b="0" lang="ru-RU" sz="1800" spc="-1" strike="noStrike">
                <a:solidFill>
                  <a:srgbClr val="000000"/>
                </a:solidFill>
                <a:latin typeface="Calibri"/>
                <a:ea typeface="DejaVu Sans"/>
              </a:rPr>
              <a:t>Построение и оценка базовых моделей</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Pipeline BaseLine</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Pipeline обработки признаков</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Логистическая регрессия</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Случайный лес</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Дерево решений</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 Бустинговые алгоритмы</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XGBoost</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LightGBM</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CatBoost</a:t>
            </a:r>
            <a:endParaRPr b="0" lang="en-US" sz="1800" spc="-1" strike="noStrike">
              <a:solidFill>
                <a:srgbClr val="000000"/>
              </a:solidFill>
              <a:latin typeface="Colibri"/>
            </a:endParaRPr>
          </a:p>
        </p:txBody>
      </p:sp>
      <p:pic>
        <p:nvPicPr>
          <p:cNvPr id="100" name="Рисунок 9" descr=""/>
          <p:cNvPicPr/>
          <p:nvPr/>
        </p:nvPicPr>
        <p:blipFill>
          <a:blip r:embed="rId2"/>
          <a:srcRect l="24790" t="0" r="24790" b="0"/>
          <a:stretch/>
        </p:blipFill>
        <p:spPr>
          <a:xfrm>
            <a:off x="9189000" y="594720"/>
            <a:ext cx="455040" cy="502200"/>
          </a:xfrm>
          <a:prstGeom prst="rect">
            <a:avLst/>
          </a:prstGeom>
          <a:ln w="0">
            <a:noFill/>
          </a:ln>
        </p:spPr>
      </p:pic>
      <p:pic>
        <p:nvPicPr>
          <p:cNvPr id="101" name="Рисунок 10" descr=""/>
          <p:cNvPicPr/>
          <p:nvPr/>
        </p:nvPicPr>
        <p:blipFill>
          <a:blip r:embed="rId3"/>
          <a:srcRect l="34477" t="35433" r="0" b="34035"/>
          <a:stretch/>
        </p:blipFill>
        <p:spPr>
          <a:xfrm>
            <a:off x="9741600" y="671040"/>
            <a:ext cx="2006280" cy="349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object 4" descr=""/>
          <p:cNvPicPr/>
          <p:nvPr/>
        </p:nvPicPr>
        <p:blipFill>
          <a:blip r:embed="rId1"/>
          <a:stretch/>
        </p:blipFill>
        <p:spPr>
          <a:xfrm>
            <a:off x="9710640" y="6028560"/>
            <a:ext cx="1909800" cy="344520"/>
          </a:xfrm>
          <a:prstGeom prst="rect">
            <a:avLst/>
          </a:prstGeom>
          <a:ln w="0">
            <a:noFill/>
          </a:ln>
        </p:spPr>
      </p:pic>
      <p:sp>
        <p:nvSpPr>
          <p:cNvPr id="103" name="object 5"/>
          <p:cNvSpPr/>
          <p:nvPr/>
        </p:nvSpPr>
        <p:spPr>
          <a:xfrm>
            <a:off x="44352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4" name="object 6"/>
          <p:cNvSpPr/>
          <p:nvPr/>
        </p:nvSpPr>
        <p:spPr>
          <a:xfrm>
            <a:off x="2229480" y="390240"/>
            <a:ext cx="828720" cy="828720"/>
          </a:xfrm>
          <a:custGeom>
            <a:avLst/>
            <a:gdLst>
              <a:gd name="textAreaLeft" fmla="*/ 0 w 828720"/>
              <a:gd name="textAreaRight" fmla="*/ 829440 w 828720"/>
              <a:gd name="textAreaTop" fmla="*/ 0 h 828720"/>
              <a:gd name="textAreaBottom" fmla="*/ 829440 h 82872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5" name="object 7"/>
          <p:cNvSpPr/>
          <p:nvPr/>
        </p:nvSpPr>
        <p:spPr>
          <a:xfrm>
            <a:off x="133668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06" name="Заголовок 1"/>
          <p:cNvSpPr/>
          <p:nvPr/>
        </p:nvSpPr>
        <p:spPr>
          <a:xfrm>
            <a:off x="3250440" y="527760"/>
            <a:ext cx="5922360" cy="54864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Выбранная модель</a:t>
            </a:r>
            <a:endParaRPr b="0" lang="en-US" sz="3600" spc="-1" strike="noStrike">
              <a:solidFill>
                <a:srgbClr val="000000"/>
              </a:solidFill>
              <a:latin typeface="Arial"/>
            </a:endParaRPr>
          </a:p>
        </p:txBody>
      </p:sp>
      <p:sp>
        <p:nvSpPr>
          <p:cNvPr id="107" name="TextBox 8"/>
          <p:cNvSpPr/>
          <p:nvPr/>
        </p:nvSpPr>
        <p:spPr>
          <a:xfrm>
            <a:off x="454320" y="1606320"/>
            <a:ext cx="10798920" cy="2284200"/>
          </a:xfrm>
          <a:prstGeom prst="rect">
            <a:avLst/>
          </a:prstGeom>
          <a:noFill/>
          <a:ln w="0">
            <a:noFill/>
          </a:ln>
        </p:spPr>
        <p:style>
          <a:lnRef idx="0"/>
          <a:fillRef idx="0"/>
          <a:effectRef idx="0"/>
          <a:fontRef idx="minor"/>
        </p:style>
        <p:txBody>
          <a:bodyPr numCol="1" spcCol="0" lIns="90000" rIns="90000" tIns="45000" bIns="45000" anchor="t">
            <a:spAutoFit/>
          </a:bodyPr>
          <a:p>
            <a:r>
              <a:rPr b="0" lang="ru-RU" sz="1800" spc="-1" strike="noStrike">
                <a:solidFill>
                  <a:srgbClr val="000000"/>
                </a:solidFill>
                <a:latin typeface="Calibri"/>
                <a:ea typeface="DejaVu Sans"/>
              </a:rPr>
              <a:t>Построение ROC curve и PR curve</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Выбор лучшей модели и подбор гиперпараметров</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Cross-Validation</a:t>
            </a:r>
            <a:endParaRPr b="0" lang="en-US" sz="1800" spc="-1" strike="noStrike">
              <a:solidFill>
                <a:srgbClr val="000000"/>
              </a:solidFill>
              <a:latin typeface="Colibri"/>
            </a:endParaRPr>
          </a:p>
          <a:p>
            <a:r>
              <a:rPr b="0" lang="ru-RU" sz="1800" spc="-1" strike="noStrike">
                <a:solidFill>
                  <a:srgbClr val="000000"/>
                </a:solidFill>
                <a:latin typeface="Colibri"/>
                <a:ea typeface="DejaVu Sans"/>
              </a:rPr>
              <a:t>Сохранение модели для прогноза</a:t>
            </a:r>
            <a:endParaRPr b="0" lang="en-US" sz="1800" spc="-1" strike="noStrike">
              <a:solidFill>
                <a:srgbClr val="000000"/>
              </a:solidFill>
              <a:latin typeface="Colibri"/>
            </a:endParaRPr>
          </a:p>
          <a:p>
            <a:r>
              <a:rPr b="0" lang="ru-RU" sz="1800" spc="-1" strike="noStrike">
                <a:solidFill>
                  <a:srgbClr val="000000"/>
                </a:solidFill>
                <a:latin typeface="Calibri"/>
                <a:ea typeface="DejaVu Sans"/>
              </a:rPr>
              <a:t>Формирование индивидуальных предсказаний для абонентов</a:t>
            </a:r>
            <a:endParaRPr b="0" lang="en-US" sz="1800" spc="-1" strike="noStrike">
              <a:solidFill>
                <a:srgbClr val="000000"/>
              </a:solidFill>
              <a:latin typeface="Colibri"/>
            </a:endParaRPr>
          </a:p>
          <a:p>
            <a:endParaRPr b="0" lang="en-US" sz="1800" spc="-1" strike="noStrike">
              <a:solidFill>
                <a:srgbClr val="000000"/>
              </a:solidFill>
              <a:latin typeface="Colibri"/>
            </a:endParaRPr>
          </a:p>
          <a:p>
            <a:pPr marL="120600">
              <a:lnSpc>
                <a:spcPct val="100000"/>
              </a:lnSpc>
            </a:pPr>
            <a:endParaRPr b="0" lang="en-US" sz="1800" spc="-1" strike="noStrike">
              <a:solidFill>
                <a:srgbClr val="000000"/>
              </a:solidFill>
              <a:latin typeface="Arial"/>
            </a:endParaRPr>
          </a:p>
          <a:p>
            <a:pPr marL="120600">
              <a:lnSpc>
                <a:spcPct val="100000"/>
              </a:lnSpc>
            </a:pPr>
            <a:r>
              <a:rPr b="0" lang="ru-RU" sz="1800" spc="-1" strike="noStrike">
                <a:solidFill>
                  <a:srgbClr val="000000"/>
                </a:solidFill>
                <a:latin typeface="Calibri"/>
                <a:ea typeface="DejaVu Sans"/>
              </a:rPr>
              <a:t>Выбрана модель CatBoost</a:t>
            </a:r>
            <a:r>
              <a:rPr b="0" lang="en-US" sz="1800" spc="-1" strike="noStrike">
                <a:solidFill>
                  <a:srgbClr val="000000"/>
                </a:solidFill>
                <a:latin typeface="Calibri"/>
                <a:ea typeface="DejaVu Sans"/>
              </a:rPr>
              <a:t> </a:t>
            </a:r>
            <a:r>
              <a:rPr b="0" lang="ru-RU" sz="1800" spc="-1" strike="noStrike">
                <a:solidFill>
                  <a:srgbClr val="000000"/>
                </a:solidFill>
                <a:latin typeface="Calibri"/>
                <a:ea typeface="DejaVu Sans"/>
              </a:rPr>
              <a:t>как показавшая наивысшее качество.</a:t>
            </a:r>
            <a:endParaRPr b="0" lang="en-US" sz="1800" spc="-1" strike="noStrike">
              <a:solidFill>
                <a:srgbClr val="000000"/>
              </a:solidFill>
              <a:latin typeface="Arial"/>
            </a:endParaRPr>
          </a:p>
        </p:txBody>
      </p:sp>
      <p:pic>
        <p:nvPicPr>
          <p:cNvPr id="108" name="Рисунок 9" descr=""/>
          <p:cNvPicPr/>
          <p:nvPr/>
        </p:nvPicPr>
        <p:blipFill>
          <a:blip r:embed="rId2"/>
          <a:srcRect l="24790" t="0" r="24790" b="0"/>
          <a:stretch/>
        </p:blipFill>
        <p:spPr>
          <a:xfrm>
            <a:off x="9189000" y="594720"/>
            <a:ext cx="455040" cy="502200"/>
          </a:xfrm>
          <a:prstGeom prst="rect">
            <a:avLst/>
          </a:prstGeom>
          <a:ln w="0">
            <a:noFill/>
          </a:ln>
        </p:spPr>
      </p:pic>
      <p:pic>
        <p:nvPicPr>
          <p:cNvPr id="109" name="Рисунок 10" descr=""/>
          <p:cNvPicPr/>
          <p:nvPr/>
        </p:nvPicPr>
        <p:blipFill>
          <a:blip r:embed="rId3"/>
          <a:srcRect l="34477" t="35433" r="0" b="34035"/>
          <a:stretch/>
        </p:blipFill>
        <p:spPr>
          <a:xfrm>
            <a:off x="9741600" y="671040"/>
            <a:ext cx="2006280" cy="3499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object 4" descr=""/>
          <p:cNvPicPr/>
          <p:nvPr/>
        </p:nvPicPr>
        <p:blipFill>
          <a:blip r:embed="rId1"/>
          <a:stretch/>
        </p:blipFill>
        <p:spPr>
          <a:xfrm>
            <a:off x="9710640" y="6028560"/>
            <a:ext cx="1909800" cy="344520"/>
          </a:xfrm>
          <a:prstGeom prst="rect">
            <a:avLst/>
          </a:prstGeom>
          <a:ln w="0">
            <a:noFill/>
          </a:ln>
        </p:spPr>
      </p:pic>
      <p:sp>
        <p:nvSpPr>
          <p:cNvPr id="111" name="object 5"/>
          <p:cNvSpPr/>
          <p:nvPr/>
        </p:nvSpPr>
        <p:spPr>
          <a:xfrm>
            <a:off x="44352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12" name="object 6"/>
          <p:cNvSpPr/>
          <p:nvPr/>
        </p:nvSpPr>
        <p:spPr>
          <a:xfrm>
            <a:off x="2229480" y="390240"/>
            <a:ext cx="828720" cy="828720"/>
          </a:xfrm>
          <a:custGeom>
            <a:avLst/>
            <a:gdLst>
              <a:gd name="textAreaLeft" fmla="*/ 0 w 828720"/>
              <a:gd name="textAreaRight" fmla="*/ 829440 w 828720"/>
              <a:gd name="textAreaTop" fmla="*/ 0 h 828720"/>
              <a:gd name="textAreaBottom" fmla="*/ 829440 h 82872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13" name="object 7"/>
          <p:cNvSpPr/>
          <p:nvPr/>
        </p:nvSpPr>
        <p:spPr>
          <a:xfrm>
            <a:off x="133668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14" name="Заголовок 1"/>
          <p:cNvSpPr/>
          <p:nvPr/>
        </p:nvSpPr>
        <p:spPr>
          <a:xfrm>
            <a:off x="3155400" y="304920"/>
            <a:ext cx="6611400" cy="1097280"/>
          </a:xfrm>
          <a:prstGeom prst="rect">
            <a:avLst/>
          </a:prstGeom>
          <a:noFill/>
          <a:ln w="0">
            <a:noFill/>
          </a:ln>
        </p:spPr>
        <p:style>
          <a:lnRef idx="0"/>
          <a:fillRef idx="0"/>
          <a:effectRef idx="0"/>
          <a:fontRef idx="minor"/>
        </p:style>
        <p:txBody>
          <a:bodyPr lIns="0" rIns="0" tIns="0" bIns="0" anchor="t">
            <a:spAutoFit/>
          </a:bodyPr>
          <a:p>
            <a:pPr>
              <a:lnSpc>
                <a:spcPct val="100000"/>
              </a:lnSpc>
            </a:pPr>
            <a:r>
              <a:rPr b="0" lang="ru-RU" sz="3600" spc="-1" strike="noStrike">
                <a:solidFill>
                  <a:srgbClr val="000000"/>
                </a:solidFill>
                <a:latin typeface="Arial"/>
                <a:ea typeface="DejaVu Sans"/>
              </a:rPr>
              <a:t>Принцип составления предложений для абонентов</a:t>
            </a:r>
            <a:endParaRPr b="0" lang="en-US" sz="3600" spc="-1" strike="noStrike">
              <a:solidFill>
                <a:srgbClr val="000000"/>
              </a:solidFill>
              <a:latin typeface="Arial"/>
            </a:endParaRPr>
          </a:p>
        </p:txBody>
      </p:sp>
      <p:sp>
        <p:nvSpPr>
          <p:cNvPr id="115" name="TextBox 8"/>
          <p:cNvSpPr/>
          <p:nvPr/>
        </p:nvSpPr>
        <p:spPr>
          <a:xfrm>
            <a:off x="653400" y="2173680"/>
            <a:ext cx="9984240" cy="3655800"/>
          </a:xfrm>
          <a:prstGeom prst="rect">
            <a:avLst/>
          </a:prstGeom>
          <a:noFill/>
          <a:ln w="0">
            <a:noFill/>
          </a:ln>
        </p:spPr>
        <p:style>
          <a:lnRef idx="0"/>
          <a:fillRef idx="0"/>
          <a:effectRef idx="0"/>
          <a:fontRef idx="minor"/>
        </p:style>
        <p:txBody>
          <a:bodyPr numCol="1" spcCol="0" lIns="90000" rIns="90000" tIns="45000" bIns="45000" anchor="t">
            <a:spAutoFit/>
          </a:bodyPr>
          <a:p>
            <a:pPr marL="120600">
              <a:lnSpc>
                <a:spcPct val="100000"/>
              </a:lnSpc>
            </a:pPr>
            <a:r>
              <a:rPr b="0" lang="ru-RU" sz="1800" spc="-1" strike="noStrike">
                <a:solidFill>
                  <a:srgbClr val="000000"/>
                </a:solidFill>
                <a:latin typeface="Calibri"/>
                <a:ea typeface="DejaVu Sans"/>
              </a:rPr>
              <a:t>Для составления предложений для абонентов был использован следующий принцип:</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Модель обучается на всей обучающей выборке.</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Модели подаются на вход каждый класс подключённой услуги</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По каждому варианту услуги считается вероятность подключения</a:t>
            </a:r>
            <a:endParaRPr b="0" lang="en-US" sz="1800" spc="-1" strike="noStrike">
              <a:solidFill>
                <a:srgbClr val="000000"/>
              </a:solidFill>
              <a:latin typeface="Arial"/>
            </a:endParaRPr>
          </a:p>
          <a:p>
            <a:pPr marL="463680" indent="-343080">
              <a:lnSpc>
                <a:spcPct val="100000"/>
              </a:lnSpc>
              <a:buClr>
                <a:srgbClr val="000000"/>
              </a:buClr>
              <a:buFont typeface="Calibri"/>
              <a:buAutoNum type="arabicPeriod"/>
            </a:pPr>
            <a:r>
              <a:rPr b="0" lang="ru-RU" sz="1800" spc="-1" strike="noStrike">
                <a:solidFill>
                  <a:srgbClr val="000000"/>
                </a:solidFill>
                <a:latin typeface="Calibri"/>
                <a:ea typeface="DejaVu Sans"/>
              </a:rPr>
              <a:t>Выбирается услуга, имеющая наибольшую вероятность подключения</a:t>
            </a:r>
            <a:endParaRPr b="0" lang="en-US" sz="1800" spc="-1" strike="noStrike">
              <a:solidFill>
                <a:srgbClr val="000000"/>
              </a:solidFill>
              <a:latin typeface="Arial"/>
            </a:endParaRPr>
          </a:p>
          <a:p>
            <a:pPr marL="120600">
              <a:lnSpc>
                <a:spcPct val="100000"/>
              </a:lnSpc>
            </a:pPr>
            <a:endParaRPr b="0" lang="en-US" sz="1800" spc="-1" strike="noStrike">
              <a:solidFill>
                <a:srgbClr val="000000"/>
              </a:solidFill>
              <a:latin typeface="Arial"/>
            </a:endParaRPr>
          </a:p>
          <a:p>
            <a:pPr marL="120600">
              <a:lnSpc>
                <a:spcPct val="100000"/>
              </a:lnSpc>
            </a:pPr>
            <a:r>
              <a:rPr b="0" lang="ru-RU" sz="1800" spc="-1" strike="noStrike">
                <a:solidFill>
                  <a:srgbClr val="000000"/>
                </a:solidFill>
                <a:latin typeface="Calibri"/>
                <a:ea typeface="DejaVu Sans"/>
              </a:rPr>
              <a:t>Алгоритм можно улучшить, установив порог вероятности для рекомендации услуги. Таким образом, если услуга с максимальной вероятностью для данного абонента тем не менее, низка (порог необходимо подбирать ориентируюсь на потребности бизнеса), услугу не стоит подключать. Это позволит избежать негативного эффекта снижения лояльности клиентов от «несработавшей» рекомендации.</a:t>
            </a:r>
            <a:endParaRPr b="0" lang="en-US" sz="1800" spc="-1" strike="noStrike">
              <a:solidFill>
                <a:srgbClr val="000000"/>
              </a:solidFill>
              <a:latin typeface="Arial"/>
            </a:endParaRPr>
          </a:p>
        </p:txBody>
      </p:sp>
      <p:pic>
        <p:nvPicPr>
          <p:cNvPr id="116" name="Рисунок 9" descr=""/>
          <p:cNvPicPr/>
          <p:nvPr/>
        </p:nvPicPr>
        <p:blipFill>
          <a:blip r:embed="rId2"/>
          <a:srcRect l="24790" t="0" r="24790" b="0"/>
          <a:stretch/>
        </p:blipFill>
        <p:spPr>
          <a:xfrm>
            <a:off x="9189000" y="374040"/>
            <a:ext cx="455040" cy="502200"/>
          </a:xfrm>
          <a:prstGeom prst="rect">
            <a:avLst/>
          </a:prstGeom>
          <a:ln w="0">
            <a:noFill/>
          </a:ln>
        </p:spPr>
      </p:pic>
      <p:pic>
        <p:nvPicPr>
          <p:cNvPr id="117" name="Рисунок 10" descr=""/>
          <p:cNvPicPr/>
          <p:nvPr/>
        </p:nvPicPr>
        <p:blipFill>
          <a:blip r:embed="rId3"/>
          <a:srcRect l="34477" t="35433" r="0" b="34035"/>
          <a:stretch/>
        </p:blipFill>
        <p:spPr>
          <a:xfrm>
            <a:off x="9741600" y="450360"/>
            <a:ext cx="2006280" cy="3499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8" name="object 2"/>
          <p:cNvSpPr/>
          <p:nvPr/>
        </p:nvSpPr>
        <p:spPr>
          <a:xfrm>
            <a:off x="401760" y="2660040"/>
            <a:ext cx="5160240" cy="682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ru-RU" sz="4400" spc="330" strike="noStrike">
                <a:solidFill>
                  <a:srgbClr val="000000"/>
                </a:solidFill>
                <a:latin typeface="Arial"/>
                <a:ea typeface="DejaVu Sans"/>
              </a:rPr>
              <a:t>Ссылки</a:t>
            </a:r>
            <a:endParaRPr b="0" lang="en-US" sz="4400" spc="-1" strike="noStrike">
              <a:solidFill>
                <a:srgbClr val="000000"/>
              </a:solidFill>
              <a:latin typeface="Arial"/>
            </a:endParaRPr>
          </a:p>
        </p:txBody>
      </p:sp>
      <p:sp>
        <p:nvSpPr>
          <p:cNvPr id="119" name="object 3"/>
          <p:cNvSpPr/>
          <p:nvPr/>
        </p:nvSpPr>
        <p:spPr>
          <a:xfrm>
            <a:off x="529920" y="3657600"/>
            <a:ext cx="1607760" cy="318600"/>
          </a:xfrm>
          <a:prstGeom prst="rect">
            <a:avLst/>
          </a:prstGeom>
          <a:noFill/>
          <a:ln w="0">
            <a:noFill/>
          </a:ln>
        </p:spPr>
        <p:style>
          <a:lnRef idx="0"/>
          <a:fillRef idx="0"/>
          <a:effectRef idx="0"/>
          <a:fontRef idx="minor"/>
        </p:style>
        <p:txBody>
          <a:bodyPr lIns="0" rIns="0" tIns="12240" bIns="0" anchor="t">
            <a:spAutoFit/>
          </a:bodyPr>
          <a:p>
            <a:pPr marL="12600">
              <a:lnSpc>
                <a:spcPct val="144000"/>
              </a:lnSpc>
              <a:spcBef>
                <a:spcPts val="96"/>
              </a:spcBef>
            </a:pPr>
            <a:r>
              <a:rPr b="0" lang="en-US" sz="1400" spc="-1" strike="noStrike" u="sng">
                <a:solidFill>
                  <a:srgbClr val="000000"/>
                </a:solidFill>
                <a:uFillTx/>
                <a:latin typeface="Arial"/>
                <a:ea typeface="DejaVu Sans"/>
                <a:hlinkClick r:id="rId1"/>
              </a:rPr>
              <a:t>github</a:t>
            </a:r>
            <a:r>
              <a:rPr b="0" lang="en-US" sz="1400" spc="-1" strike="noStrike" u="sng">
                <a:solidFill>
                  <a:srgbClr val="000000"/>
                </a:solidFill>
                <a:uFillTx/>
                <a:latin typeface="Arial"/>
                <a:ea typeface="DejaVu Sans"/>
                <a:hlinkClick r:id="rId2"/>
              </a:rPr>
              <a:t> </a:t>
            </a:r>
            <a:r>
              <a:rPr b="0" lang="ru-RU" sz="1400" spc="-1" strike="noStrike" u="sng">
                <a:solidFill>
                  <a:srgbClr val="000000"/>
                </a:solidFill>
                <a:uFillTx/>
                <a:latin typeface="Arial"/>
                <a:ea typeface="DejaVu Sans"/>
                <a:hlinkClick r:id="rId3"/>
              </a:rPr>
              <a:t>проекта</a:t>
            </a:r>
            <a:endParaRPr b="0" lang="en-US" sz="1400" spc="-1" strike="noStrike">
              <a:solidFill>
                <a:srgbClr val="000000"/>
              </a:solidFill>
              <a:latin typeface="Arial"/>
            </a:endParaRPr>
          </a:p>
        </p:txBody>
      </p:sp>
      <p:pic>
        <p:nvPicPr>
          <p:cNvPr id="120" name="object 4" descr=""/>
          <p:cNvPicPr/>
          <p:nvPr/>
        </p:nvPicPr>
        <p:blipFill>
          <a:blip r:embed="rId4"/>
          <a:stretch/>
        </p:blipFill>
        <p:spPr>
          <a:xfrm>
            <a:off x="9710640" y="6028560"/>
            <a:ext cx="1909800" cy="344520"/>
          </a:xfrm>
          <a:prstGeom prst="rect">
            <a:avLst/>
          </a:prstGeom>
          <a:ln w="0">
            <a:noFill/>
          </a:ln>
        </p:spPr>
      </p:pic>
      <p:sp>
        <p:nvSpPr>
          <p:cNvPr id="121" name="object 5"/>
          <p:cNvSpPr/>
          <p:nvPr/>
        </p:nvSpPr>
        <p:spPr>
          <a:xfrm>
            <a:off x="44352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40"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22" name="object 6"/>
          <p:cNvSpPr/>
          <p:nvPr/>
        </p:nvSpPr>
        <p:spPr>
          <a:xfrm>
            <a:off x="2229480" y="390240"/>
            <a:ext cx="828720" cy="828720"/>
          </a:xfrm>
          <a:custGeom>
            <a:avLst/>
            <a:gdLst>
              <a:gd name="textAreaLeft" fmla="*/ 0 w 828720"/>
              <a:gd name="textAreaRight" fmla="*/ 829440 w 828720"/>
              <a:gd name="textAreaTop" fmla="*/ 0 h 828720"/>
              <a:gd name="textAreaBottom" fmla="*/ 829440 h 828720"/>
            </a:gdLst>
            <a:ahLst/>
            <a:rect l="textAreaLeft" t="textAreaTop" r="textAreaRight" b="textAreaBottom"/>
            <a:pathLst>
              <a:path w="829310" h="829310">
                <a:moveTo>
                  <a:pt x="414528" y="0"/>
                </a:moveTo>
                <a:lnTo>
                  <a:pt x="366184" y="2788"/>
                </a:lnTo>
                <a:lnTo>
                  <a:pt x="319478" y="10947"/>
                </a:lnTo>
                <a:lnTo>
                  <a:pt x="274722" y="24165"/>
                </a:lnTo>
                <a:lnTo>
                  <a:pt x="232226" y="42132"/>
                </a:lnTo>
                <a:lnTo>
                  <a:pt x="192302" y="64535"/>
                </a:lnTo>
                <a:lnTo>
                  <a:pt x="155259" y="91065"/>
                </a:lnTo>
                <a:lnTo>
                  <a:pt x="121410" y="121410"/>
                </a:lnTo>
                <a:lnTo>
                  <a:pt x="91065" y="155259"/>
                </a:lnTo>
                <a:lnTo>
                  <a:pt x="64535" y="192302"/>
                </a:lnTo>
                <a:lnTo>
                  <a:pt x="42132" y="232226"/>
                </a:lnTo>
                <a:lnTo>
                  <a:pt x="24165" y="274722"/>
                </a:lnTo>
                <a:lnTo>
                  <a:pt x="10947" y="319478"/>
                </a:lnTo>
                <a:lnTo>
                  <a:pt x="2788" y="366184"/>
                </a:lnTo>
                <a:lnTo>
                  <a:pt x="0" y="414527"/>
                </a:lnTo>
                <a:lnTo>
                  <a:pt x="2788" y="462871"/>
                </a:lnTo>
                <a:lnTo>
                  <a:pt x="10947" y="509577"/>
                </a:lnTo>
                <a:lnTo>
                  <a:pt x="24165" y="554333"/>
                </a:lnTo>
                <a:lnTo>
                  <a:pt x="42132" y="596829"/>
                </a:lnTo>
                <a:lnTo>
                  <a:pt x="64535" y="636753"/>
                </a:lnTo>
                <a:lnTo>
                  <a:pt x="91065" y="673796"/>
                </a:lnTo>
                <a:lnTo>
                  <a:pt x="121410" y="707645"/>
                </a:lnTo>
                <a:lnTo>
                  <a:pt x="155259" y="737990"/>
                </a:lnTo>
                <a:lnTo>
                  <a:pt x="192302" y="764520"/>
                </a:lnTo>
                <a:lnTo>
                  <a:pt x="232226" y="786923"/>
                </a:lnTo>
                <a:lnTo>
                  <a:pt x="274722" y="804890"/>
                </a:lnTo>
                <a:lnTo>
                  <a:pt x="319478" y="818108"/>
                </a:lnTo>
                <a:lnTo>
                  <a:pt x="366184" y="826267"/>
                </a:lnTo>
                <a:lnTo>
                  <a:pt x="414528" y="829055"/>
                </a:lnTo>
                <a:lnTo>
                  <a:pt x="462871" y="826267"/>
                </a:lnTo>
                <a:lnTo>
                  <a:pt x="509577" y="818108"/>
                </a:lnTo>
                <a:lnTo>
                  <a:pt x="554333" y="804890"/>
                </a:lnTo>
                <a:lnTo>
                  <a:pt x="596829" y="786923"/>
                </a:lnTo>
                <a:lnTo>
                  <a:pt x="636753" y="764520"/>
                </a:lnTo>
                <a:lnTo>
                  <a:pt x="673796" y="737990"/>
                </a:lnTo>
                <a:lnTo>
                  <a:pt x="707645" y="707645"/>
                </a:lnTo>
                <a:lnTo>
                  <a:pt x="737990" y="673796"/>
                </a:lnTo>
                <a:lnTo>
                  <a:pt x="764520" y="636753"/>
                </a:lnTo>
                <a:lnTo>
                  <a:pt x="786923" y="596829"/>
                </a:lnTo>
                <a:lnTo>
                  <a:pt x="804890" y="554333"/>
                </a:lnTo>
                <a:lnTo>
                  <a:pt x="818108" y="509577"/>
                </a:lnTo>
                <a:lnTo>
                  <a:pt x="826267" y="462871"/>
                </a:lnTo>
                <a:lnTo>
                  <a:pt x="829056" y="414527"/>
                </a:lnTo>
                <a:lnTo>
                  <a:pt x="826267" y="366184"/>
                </a:lnTo>
                <a:lnTo>
                  <a:pt x="818108" y="319478"/>
                </a:lnTo>
                <a:lnTo>
                  <a:pt x="804890" y="274722"/>
                </a:lnTo>
                <a:lnTo>
                  <a:pt x="786923" y="232226"/>
                </a:lnTo>
                <a:lnTo>
                  <a:pt x="764520" y="192302"/>
                </a:lnTo>
                <a:lnTo>
                  <a:pt x="737990" y="155259"/>
                </a:lnTo>
                <a:lnTo>
                  <a:pt x="707645" y="121410"/>
                </a:lnTo>
                <a:lnTo>
                  <a:pt x="673796" y="91065"/>
                </a:lnTo>
                <a:lnTo>
                  <a:pt x="636753" y="64535"/>
                </a:lnTo>
                <a:lnTo>
                  <a:pt x="596829" y="42132"/>
                </a:lnTo>
                <a:lnTo>
                  <a:pt x="554333" y="24165"/>
                </a:lnTo>
                <a:lnTo>
                  <a:pt x="509577" y="10947"/>
                </a:lnTo>
                <a:lnTo>
                  <a:pt x="462871" y="2788"/>
                </a:lnTo>
                <a:lnTo>
                  <a:pt x="414528" y="0"/>
                </a:lnTo>
                <a:close/>
              </a:path>
            </a:pathLst>
          </a:custGeom>
          <a:solidFill>
            <a:srgbClr val="731882"/>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sp>
        <p:nvSpPr>
          <p:cNvPr id="123" name="object 7"/>
          <p:cNvSpPr/>
          <p:nvPr/>
        </p:nvSpPr>
        <p:spPr>
          <a:xfrm>
            <a:off x="1336680" y="390240"/>
            <a:ext cx="827280" cy="828720"/>
          </a:xfrm>
          <a:custGeom>
            <a:avLst/>
            <a:gdLst>
              <a:gd name="textAreaLeft" fmla="*/ 0 w 827280"/>
              <a:gd name="textAreaRight" fmla="*/ 828000 w 827280"/>
              <a:gd name="textAreaTop" fmla="*/ 0 h 828720"/>
              <a:gd name="textAreaBottom" fmla="*/ 829440 h 828720"/>
            </a:gdLst>
            <a:ahLst/>
            <a:rect l="textAreaLeft" t="textAreaTop" r="textAreaRight" b="textAreaBottom"/>
            <a:pathLst>
              <a:path w="828039" h="829310">
                <a:moveTo>
                  <a:pt x="413766" y="0"/>
                </a:moveTo>
                <a:lnTo>
                  <a:pt x="365513" y="2788"/>
                </a:lnTo>
                <a:lnTo>
                  <a:pt x="318895" y="10947"/>
                </a:lnTo>
                <a:lnTo>
                  <a:pt x="274221" y="24165"/>
                </a:lnTo>
                <a:lnTo>
                  <a:pt x="231804" y="42132"/>
                </a:lnTo>
                <a:lnTo>
                  <a:pt x="191953" y="64535"/>
                </a:lnTo>
                <a:lnTo>
                  <a:pt x="154978" y="91065"/>
                </a:lnTo>
                <a:lnTo>
                  <a:pt x="121191" y="121410"/>
                </a:lnTo>
                <a:lnTo>
                  <a:pt x="90901" y="155259"/>
                </a:lnTo>
                <a:lnTo>
                  <a:pt x="64419" y="192302"/>
                </a:lnTo>
                <a:lnTo>
                  <a:pt x="42056" y="232226"/>
                </a:lnTo>
                <a:lnTo>
                  <a:pt x="24122" y="274722"/>
                </a:lnTo>
                <a:lnTo>
                  <a:pt x="10928" y="319478"/>
                </a:lnTo>
                <a:lnTo>
                  <a:pt x="2783" y="366184"/>
                </a:lnTo>
                <a:lnTo>
                  <a:pt x="0" y="414527"/>
                </a:lnTo>
                <a:lnTo>
                  <a:pt x="2783" y="462871"/>
                </a:lnTo>
                <a:lnTo>
                  <a:pt x="10928" y="509577"/>
                </a:lnTo>
                <a:lnTo>
                  <a:pt x="24122" y="554333"/>
                </a:lnTo>
                <a:lnTo>
                  <a:pt x="42056" y="596829"/>
                </a:lnTo>
                <a:lnTo>
                  <a:pt x="64419" y="636753"/>
                </a:lnTo>
                <a:lnTo>
                  <a:pt x="90901" y="673796"/>
                </a:lnTo>
                <a:lnTo>
                  <a:pt x="121191" y="707645"/>
                </a:lnTo>
                <a:lnTo>
                  <a:pt x="154978" y="737990"/>
                </a:lnTo>
                <a:lnTo>
                  <a:pt x="191953" y="764520"/>
                </a:lnTo>
                <a:lnTo>
                  <a:pt x="231804" y="786923"/>
                </a:lnTo>
                <a:lnTo>
                  <a:pt x="274221" y="804890"/>
                </a:lnTo>
                <a:lnTo>
                  <a:pt x="318895" y="818108"/>
                </a:lnTo>
                <a:lnTo>
                  <a:pt x="365513" y="826267"/>
                </a:lnTo>
                <a:lnTo>
                  <a:pt x="413766" y="829055"/>
                </a:lnTo>
                <a:lnTo>
                  <a:pt x="462018" y="826267"/>
                </a:lnTo>
                <a:lnTo>
                  <a:pt x="508636" y="818108"/>
                </a:lnTo>
                <a:lnTo>
                  <a:pt x="553310" y="804890"/>
                </a:lnTo>
                <a:lnTo>
                  <a:pt x="595727" y="786923"/>
                </a:lnTo>
                <a:lnTo>
                  <a:pt x="635578" y="764520"/>
                </a:lnTo>
                <a:lnTo>
                  <a:pt x="672553" y="737990"/>
                </a:lnTo>
                <a:lnTo>
                  <a:pt x="706340" y="707645"/>
                </a:lnTo>
                <a:lnTo>
                  <a:pt x="736630" y="673796"/>
                </a:lnTo>
                <a:lnTo>
                  <a:pt x="763112" y="636753"/>
                </a:lnTo>
                <a:lnTo>
                  <a:pt x="785475" y="596829"/>
                </a:lnTo>
                <a:lnTo>
                  <a:pt x="803409" y="554333"/>
                </a:lnTo>
                <a:lnTo>
                  <a:pt x="816603" y="509577"/>
                </a:lnTo>
                <a:lnTo>
                  <a:pt x="824748" y="462871"/>
                </a:lnTo>
                <a:lnTo>
                  <a:pt x="827532" y="414527"/>
                </a:lnTo>
                <a:lnTo>
                  <a:pt x="824748" y="366184"/>
                </a:lnTo>
                <a:lnTo>
                  <a:pt x="816603" y="319478"/>
                </a:lnTo>
                <a:lnTo>
                  <a:pt x="803409" y="274722"/>
                </a:lnTo>
                <a:lnTo>
                  <a:pt x="785475" y="232226"/>
                </a:lnTo>
                <a:lnTo>
                  <a:pt x="763112" y="192302"/>
                </a:lnTo>
                <a:lnTo>
                  <a:pt x="736630" y="155259"/>
                </a:lnTo>
                <a:lnTo>
                  <a:pt x="706340" y="121410"/>
                </a:lnTo>
                <a:lnTo>
                  <a:pt x="672553" y="91065"/>
                </a:lnTo>
                <a:lnTo>
                  <a:pt x="635578" y="64535"/>
                </a:lnTo>
                <a:lnTo>
                  <a:pt x="595727" y="42132"/>
                </a:lnTo>
                <a:lnTo>
                  <a:pt x="553310" y="24165"/>
                </a:lnTo>
                <a:lnTo>
                  <a:pt x="508636" y="10947"/>
                </a:lnTo>
                <a:lnTo>
                  <a:pt x="462018" y="2788"/>
                </a:lnTo>
                <a:lnTo>
                  <a:pt x="413766" y="0"/>
                </a:lnTo>
                <a:close/>
              </a:path>
            </a:pathLst>
          </a:custGeom>
          <a:solidFill>
            <a:srgbClr val="00b855"/>
          </a:solidFill>
          <a:ln w="0">
            <a:noFill/>
          </a:ln>
        </p:spPr>
        <p:style>
          <a:lnRef idx="0"/>
          <a:fillRef idx="0"/>
          <a:effectRef idx="0"/>
          <a:fontRef idx="minor"/>
        </p:style>
        <p:txBody>
          <a:bodyPr lIns="0" rIns="0" tIns="0" bIns="0" anchor="t">
            <a:noAutofit/>
          </a:bodyPr>
          <a:p>
            <a:pPr>
              <a:lnSpc>
                <a:spcPct val="100000"/>
              </a:lnSpc>
            </a:pPr>
            <a:endParaRPr b="0" lang="ru-RU" sz="1800" spc="-1" strike="noStrike">
              <a:solidFill>
                <a:srgbClr val="000000"/>
              </a:solidFill>
              <a:latin typeface="Calibri"/>
              <a:ea typeface="DejaVu Sans"/>
            </a:endParaRPr>
          </a:p>
        </p:txBody>
      </p:sp>
      <p:pic>
        <p:nvPicPr>
          <p:cNvPr id="124" name="Рисунок 7" descr=""/>
          <p:cNvPicPr/>
          <p:nvPr/>
        </p:nvPicPr>
        <p:blipFill>
          <a:blip r:embed="rId5"/>
          <a:srcRect l="24790" t="0" r="24790" b="0"/>
          <a:stretch/>
        </p:blipFill>
        <p:spPr>
          <a:xfrm>
            <a:off x="9189000" y="374040"/>
            <a:ext cx="455040" cy="502200"/>
          </a:xfrm>
          <a:prstGeom prst="rect">
            <a:avLst/>
          </a:prstGeom>
          <a:ln w="0">
            <a:noFill/>
          </a:ln>
        </p:spPr>
      </p:pic>
      <p:pic>
        <p:nvPicPr>
          <p:cNvPr id="125" name="Рисунок 8" descr=""/>
          <p:cNvPicPr/>
          <p:nvPr/>
        </p:nvPicPr>
        <p:blipFill>
          <a:blip r:embed="rId6"/>
          <a:srcRect l="34477" t="35433" r="0" b="34035"/>
          <a:stretch/>
        </p:blipFill>
        <p:spPr>
          <a:xfrm>
            <a:off x="9741600" y="450360"/>
            <a:ext cx="2006280" cy="349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237</TotalTime>
  <Application>LibreOffice/7.5.0.3$Linux_X86_64 LibreOffice_project/50$Build-3</Application>
  <AppVersion>15.0000</AppVersion>
  <Words>316</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2021-11-05T12:58:50Z</dcterms:created>
  <dc:creator>Ignasheva Maria (HQ)</dc:creator>
  <dc:description/>
  <dc:language>en-US</dc:language>
  <cp:lastModifiedBy/>
  <dcterms:modified xsi:type="dcterms:W3CDTF">2023-03-21T09:39:42Z</dcterms:modified>
  <cp:revision>12</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2021-03-31T00:00:00Z</vt:filetime>
  </property>
  <property fmtid="{D5CDD505-2E9C-101B-9397-08002B2CF9AE}" pid="3" name="Creator">
    <vt:lpwstr>Acrobat PDFMaker 21 for PowerPoint</vt:lpwstr>
  </property>
  <property fmtid="{D5CDD505-2E9C-101B-9397-08002B2CF9AE}" pid="4" name="LastSaved">
    <vt:filetime>2021-11-05T00:00:00Z</vt:filetime>
  </property>
  <property fmtid="{D5CDD505-2E9C-101B-9397-08002B2CF9AE}" pid="5" name="PresentationFormat">
    <vt:lpwstr>Широкоэкранный</vt:lpwstr>
  </property>
  <property fmtid="{D5CDD505-2E9C-101B-9397-08002B2CF9AE}" pid="6" name="Slides">
    <vt:r8>6</vt:r8>
  </property>
</Properties>
</file>