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elenide.org/quick-start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gif"/><Relationship Id="rId4" Type="http://schemas.openxmlformats.org/officeDocument/2006/relationships/hyperlink" Target="https://github.com/alex-d-bondarev/selenide-demo" TargetMode="External"/><Relationship Id="rId5" Type="http://schemas.openxmlformats.org/officeDocument/2006/relationships/hyperlink" Target="http://selenide.org/quick-start.html" TargetMode="External"/><Relationship Id="rId6" Type="http://schemas.openxmlformats.org/officeDocument/2006/relationships/hyperlink" Target="https://gist.github.com/mkpythonanywhereblog/947633ba1bf0bc23963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Selenide Review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And How To Start Using It In Legacy Selenium Tests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 Assertions &amp;&amp; deal with Ajax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633200" y="2184525"/>
            <a:ext cx="5899500" cy="2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"#element"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shouldHave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text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"abc"</a:t>
            </a:r>
            <a:r>
              <a:rPr lang="en" sz="1800">
                <a:solidFill>
                  <a:srgbClr val="333333"/>
                </a:solidFill>
              </a:rPr>
              <a:t>));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"h1"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shouldHave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exactText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"Hello"</a:t>
            </a:r>
            <a:r>
              <a:rPr lang="en" sz="1800">
                <a:solidFill>
                  <a:srgbClr val="333333"/>
                </a:solidFill>
              </a:rPr>
              <a:t>))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"h1"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shouldHave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textCaseSensitive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"Hello\s*John"</a:t>
            </a:r>
            <a:r>
              <a:rPr lang="en" sz="1800">
                <a:solidFill>
                  <a:srgbClr val="333333"/>
                </a:solidFill>
              </a:rPr>
              <a:t>));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"h1"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shouldHave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exactTextCaseSensitive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"Hello"</a:t>
            </a:r>
            <a:r>
              <a:rPr lang="en" sz="1800">
                <a:solidFill>
                  <a:srgbClr val="333333"/>
                </a:solidFill>
              </a:rPr>
              <a:t>));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"#input"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shouldHave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exactValue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"John"</a:t>
            </a:r>
            <a:r>
              <a:rPr lang="en" sz="1800">
                <a:solidFill>
                  <a:srgbClr val="333333"/>
                </a:solidFill>
              </a:rPr>
              <a:t>));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"#input"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shouldNotHave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text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"Hello"</a:t>
            </a:r>
            <a:r>
              <a:rPr lang="en" sz="1800">
                <a:solidFill>
                  <a:srgbClr val="333333"/>
                </a:solidFill>
              </a:rPr>
              <a:t>),</a:t>
            </a:r>
            <a:r>
              <a:rPr lang="en" sz="1800"/>
              <a:t> text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"World"</a:t>
            </a:r>
            <a:r>
              <a:rPr lang="en" sz="1800">
                <a:solidFill>
                  <a:srgbClr val="333333"/>
                </a:solidFill>
              </a:rPr>
              <a:t>));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Attribute</a:t>
            </a:r>
            <a:r>
              <a:rPr lang="en"/>
              <a:t> Assertions &amp;&amp; deal with Ajax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907250" y="2305250"/>
            <a:ext cx="5329500" cy="19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"h1"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shouldHave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css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"font-size"</a:t>
            </a:r>
            <a:r>
              <a:rPr lang="en" sz="1800">
                <a:solidFill>
                  <a:srgbClr val="333333"/>
                </a:solidFill>
              </a:rPr>
              <a:t>,</a:t>
            </a:r>
            <a:r>
              <a:rPr lang="en" sz="1800"/>
              <a:t> </a:t>
            </a:r>
            <a:r>
              <a:rPr lang="en" sz="1800">
                <a:highlight>
                  <a:srgbClr val="FFF0F0"/>
                </a:highlight>
              </a:rPr>
              <a:t>"16px"</a:t>
            </a:r>
            <a:r>
              <a:rPr lang="en" sz="1800">
                <a:solidFill>
                  <a:srgbClr val="333333"/>
                </a:solidFill>
              </a:rPr>
              <a:t>));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"#input"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shouldHave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name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"fname"</a:t>
            </a:r>
            <a:r>
              <a:rPr lang="en" sz="1800">
                <a:solidFill>
                  <a:srgbClr val="333333"/>
                </a:solidFill>
              </a:rPr>
              <a:t>));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"#input"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shouldHave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type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"checkbox"</a:t>
            </a:r>
            <a:r>
              <a:rPr lang="en" sz="1800">
                <a:solidFill>
                  <a:srgbClr val="333333"/>
                </a:solidFill>
              </a:rPr>
              <a:t>));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"#input"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shouldHave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id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"myForm"</a:t>
            </a:r>
            <a:r>
              <a:rPr lang="en" sz="1800">
                <a:solidFill>
                  <a:srgbClr val="333333"/>
                </a:solidFill>
              </a:rPr>
              <a:t>));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"#input"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shouldHave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attribute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"id"</a:t>
            </a:r>
            <a:r>
              <a:rPr lang="en" sz="1800">
                <a:solidFill>
                  <a:srgbClr val="333333"/>
                </a:solidFill>
              </a:rPr>
              <a:t>[,</a:t>
            </a:r>
            <a:r>
              <a:rPr lang="en" sz="1800"/>
              <a:t> </a:t>
            </a:r>
            <a:r>
              <a:rPr lang="en" sz="1800">
                <a:highlight>
                  <a:srgbClr val="FFF0F0"/>
                </a:highlight>
              </a:rPr>
              <a:t>"myForm"</a:t>
            </a:r>
            <a:r>
              <a:rPr lang="en" sz="1800">
                <a:solidFill>
                  <a:srgbClr val="333333"/>
                </a:solidFill>
              </a:rPr>
              <a:t>]));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Favorite </a:t>
            </a:r>
            <a:r>
              <a:rPr lang="en"/>
              <a:t>Assertions &amp;&amp; deal with Ajax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09875" y="960250"/>
            <a:ext cx="8415600" cy="3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884850" y="1078350"/>
            <a:ext cx="73743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"input"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shouldBe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visible</a:t>
            </a:r>
            <a:r>
              <a:rPr lang="en" sz="1800">
                <a:solidFill>
                  <a:srgbClr val="333333"/>
                </a:solidFill>
              </a:rPr>
              <a:t>,</a:t>
            </a:r>
            <a:r>
              <a:rPr lang="en" sz="1800"/>
              <a:t> enabled</a:t>
            </a:r>
            <a:r>
              <a:rPr lang="en" sz="1800">
                <a:solidFill>
                  <a:srgbClr val="333333"/>
                </a:solidFill>
              </a:rPr>
              <a:t>);</a:t>
            </a:r>
            <a:r>
              <a:rPr lang="en" sz="1800"/>
              <a:t>     </a:t>
            </a:r>
            <a:r>
              <a:rPr lang="en" sz="1800">
                <a:solidFill>
                  <a:srgbClr val="888888"/>
                </a:solidFill>
              </a:rPr>
              <a:t>//visible | appear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"input"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shouldNotBe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visible</a:t>
            </a:r>
            <a:r>
              <a:rPr lang="en" sz="1800">
                <a:solidFill>
                  <a:srgbClr val="333333"/>
                </a:solidFill>
              </a:rPr>
              <a:t>,</a:t>
            </a:r>
            <a:r>
              <a:rPr lang="en" sz="1800"/>
              <a:t> enabled</a:t>
            </a:r>
            <a:r>
              <a:rPr lang="en" sz="1800">
                <a:solidFill>
                  <a:srgbClr val="333333"/>
                </a:solidFill>
              </a:rPr>
              <a:t>);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"input"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shouldBe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solidFill>
                  <a:srgbClr val="0000CC"/>
                </a:solidFill>
              </a:rPr>
              <a:t>not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visible</a:t>
            </a:r>
            <a:r>
              <a:rPr lang="en" sz="1800">
                <a:solidFill>
                  <a:srgbClr val="333333"/>
                </a:solidFill>
              </a:rPr>
              <a:t>,</a:t>
            </a:r>
            <a:r>
              <a:rPr lang="en" sz="1800"/>
              <a:t> enabled)</a:t>
            </a:r>
            <a:r>
              <a:rPr lang="en" sz="1800">
                <a:solidFill>
                  <a:srgbClr val="333333"/>
                </a:solidFill>
              </a:rPr>
              <a:t>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"input"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shouldBe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exist</a:t>
            </a:r>
            <a:r>
              <a:rPr lang="en" sz="1800">
                <a:solidFill>
                  <a:srgbClr val="333333"/>
                </a:solidFill>
              </a:rPr>
              <a:t>);</a:t>
            </a:r>
            <a:r>
              <a:rPr lang="en" sz="1800"/>
              <a:t>                </a:t>
            </a:r>
            <a:r>
              <a:rPr lang="en" sz="1800">
                <a:solidFill>
                  <a:srgbClr val="888888"/>
                </a:solidFill>
              </a:rPr>
              <a:t>//present | exist  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"input"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shouldBe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hidden</a:t>
            </a:r>
            <a:r>
              <a:rPr lang="en" sz="1800">
                <a:solidFill>
                  <a:srgbClr val="333333"/>
                </a:solidFill>
              </a:rPr>
              <a:t>);</a:t>
            </a:r>
            <a:r>
              <a:rPr lang="en" sz="1800"/>
              <a:t>               </a:t>
            </a:r>
            <a:r>
              <a:rPr lang="en" sz="1800">
                <a:solidFill>
                  <a:srgbClr val="888888"/>
                </a:solidFill>
              </a:rPr>
              <a:t>//hidden | disappear | not(visible) 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"input"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shouldBe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readonly</a:t>
            </a:r>
            <a:r>
              <a:rPr lang="en" sz="1800">
                <a:solidFill>
                  <a:srgbClr val="333333"/>
                </a:solidFill>
              </a:rPr>
              <a:t>);</a:t>
            </a:r>
            <a:r>
              <a:rPr lang="en" sz="1800"/>
              <a:t> 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"input"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shouldBe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focused</a:t>
            </a:r>
            <a:r>
              <a:rPr lang="en" sz="1800">
                <a:solidFill>
                  <a:srgbClr val="333333"/>
                </a:solidFill>
              </a:rPr>
              <a:t>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".errors"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shouldBe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empty</a:t>
            </a:r>
            <a:r>
              <a:rPr lang="en" sz="1800">
                <a:solidFill>
                  <a:srgbClr val="333333"/>
                </a:solidFill>
              </a:rPr>
              <a:t>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"#element"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exist</a:t>
            </a:r>
            <a:r>
              <a:rPr lang="en" sz="1800">
                <a:solidFill>
                  <a:srgbClr val="333333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Collections</a:t>
            </a:r>
            <a:r>
              <a:rPr lang="en"/>
              <a:t> Assertions &amp;&amp; deal with Ajax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721400" y="2358025"/>
            <a:ext cx="5701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$$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".errors"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shouldHave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size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b="1" lang="en" sz="1800">
                <a:solidFill>
                  <a:srgbClr val="0000DD"/>
                </a:solidFill>
              </a:rPr>
              <a:t>2</a:t>
            </a:r>
            <a:r>
              <a:rPr lang="en" sz="1800">
                <a:solidFill>
                  <a:srgbClr val="333333"/>
                </a:solidFill>
              </a:rPr>
              <a:t>));</a:t>
            </a:r>
            <a:br>
              <a:rPr lang="en" sz="1800"/>
            </a:br>
            <a:r>
              <a:rPr lang="en" sz="1800"/>
              <a:t>$$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"gs-title"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shouldHave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sizeGreaterThan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b="1" lang="en" sz="1800">
                <a:solidFill>
                  <a:srgbClr val="0000DD"/>
                </a:solidFill>
              </a:rPr>
              <a:t>5</a:t>
            </a:r>
            <a:r>
              <a:rPr lang="en" sz="1800">
                <a:solidFill>
                  <a:srgbClr val="333333"/>
                </a:solidFill>
              </a:rPr>
              <a:t>));</a:t>
            </a:r>
            <a:br>
              <a:rPr lang="en" sz="1800"/>
            </a:br>
            <a:r>
              <a:rPr lang="en" sz="1800"/>
              <a:t>$$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".errors"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shouldBe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empty</a:t>
            </a:r>
            <a:r>
              <a:rPr lang="en" sz="1800">
                <a:solidFill>
                  <a:srgbClr val="333333"/>
                </a:solidFill>
              </a:rPr>
              <a:t>);</a:t>
            </a:r>
            <a:br>
              <a:rPr lang="en" sz="1800"/>
            </a:br>
            <a:r>
              <a:rPr lang="en" sz="1800"/>
              <a:t>$$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".errors"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shouldHave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exactTexts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"text 1"</a:t>
            </a:r>
            <a:r>
              <a:rPr lang="en" sz="1800">
                <a:solidFill>
                  <a:srgbClr val="333333"/>
                </a:solidFill>
              </a:rPr>
              <a:t>,</a:t>
            </a:r>
            <a:r>
              <a:rPr lang="en" sz="1800"/>
              <a:t> </a:t>
            </a:r>
            <a:r>
              <a:rPr lang="en" sz="1800">
                <a:highlight>
                  <a:srgbClr val="FFF0F0"/>
                </a:highlight>
              </a:rPr>
              <a:t>"text 2"</a:t>
            </a:r>
            <a:r>
              <a:rPr lang="en" sz="1800">
                <a:solidFill>
                  <a:srgbClr val="333333"/>
                </a:solidFill>
              </a:rPr>
              <a:t>));</a:t>
            </a:r>
            <a:br>
              <a:rPr lang="en" sz="1800"/>
            </a:br>
            <a:r>
              <a:rPr lang="en" sz="1800"/>
              <a:t>$$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".errors"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shouldHave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texts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"text 1"</a:t>
            </a:r>
            <a:r>
              <a:rPr lang="en" sz="1800">
                <a:solidFill>
                  <a:srgbClr val="333333"/>
                </a:solidFill>
              </a:rPr>
              <a:t>,</a:t>
            </a:r>
            <a:r>
              <a:rPr lang="en" sz="1800"/>
              <a:t> </a:t>
            </a:r>
            <a:r>
              <a:rPr lang="en" sz="1800">
                <a:highlight>
                  <a:srgbClr val="FFF0F0"/>
                </a:highlight>
              </a:rPr>
              <a:t>"text 2"</a:t>
            </a:r>
            <a:r>
              <a:rPr lang="en" sz="1800">
                <a:solidFill>
                  <a:srgbClr val="333333"/>
                </a:solidFill>
              </a:rPr>
              <a:t>));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Configuration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461150" y="1989175"/>
            <a:ext cx="62217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Configuration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timeout</a:t>
            </a:r>
            <a:br>
              <a:rPr lang="en" sz="1800"/>
            </a:br>
            <a:r>
              <a:rPr lang="en" sz="1800"/>
              <a:t>Configuration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collectionsTimeout</a:t>
            </a:r>
            <a:br>
              <a:rPr lang="en" sz="1800"/>
            </a:br>
            <a:r>
              <a:rPr lang="en" sz="1800"/>
              <a:t>Configuration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pollingInterval</a:t>
            </a:r>
            <a:br>
              <a:rPr lang="en" sz="1800"/>
            </a:br>
            <a:r>
              <a:rPr lang="en" sz="1800"/>
              <a:t>Configuration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collectionsPollingInterval</a:t>
            </a:r>
            <a:br>
              <a:rPr lang="en" sz="1800"/>
            </a:br>
            <a:r>
              <a:rPr lang="en" sz="1800"/>
              <a:t>Configuration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pageLoadStrategy</a:t>
            </a:r>
            <a:r>
              <a:rPr lang="en" sz="1800"/>
              <a:t> </a:t>
            </a:r>
            <a:r>
              <a:rPr lang="en" sz="1800">
                <a:solidFill>
                  <a:srgbClr val="888888"/>
                </a:solidFill>
              </a:rPr>
              <a:t>// (none | normal | eager)</a:t>
            </a:r>
            <a:br>
              <a:rPr lang="en" sz="1800"/>
            </a:br>
            <a:r>
              <a:rPr lang="en" sz="1800"/>
              <a:t>Configuration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startMaximized</a:t>
            </a:r>
            <a:br>
              <a:rPr lang="en" sz="1800"/>
            </a:br>
            <a:r>
              <a:rPr lang="en" sz="1800">
                <a:solidFill>
                  <a:srgbClr val="333333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should... vs. waitUntil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798000" y="1288950"/>
            <a:ext cx="7548000" cy="25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C"/>
                </a:solidFill>
              </a:rPr>
              <a:t>should</a:t>
            </a:r>
            <a:r>
              <a:rPr lang="en" sz="1800"/>
              <a:t>(...)</a:t>
            </a:r>
            <a:r>
              <a:rPr lang="en" sz="1800"/>
              <a:t> == </a:t>
            </a:r>
            <a:r>
              <a:rPr lang="en" sz="1800">
                <a:solidFill>
                  <a:srgbClr val="0000CC"/>
                </a:solidFill>
              </a:rPr>
              <a:t>shouldBe</a:t>
            </a:r>
            <a:r>
              <a:rPr lang="en" sz="1800"/>
              <a:t>(...)</a:t>
            </a:r>
            <a:r>
              <a:rPr lang="en" sz="1800"/>
              <a:t> == </a:t>
            </a:r>
            <a:r>
              <a:rPr lang="en" sz="1800">
                <a:solidFill>
                  <a:srgbClr val="0000CC"/>
                </a:solidFill>
              </a:rPr>
              <a:t>shouldHave</a:t>
            </a:r>
            <a:r>
              <a:rPr lang="en" sz="1800"/>
              <a:t>(...)</a:t>
            </a:r>
            <a:r>
              <a:rPr lang="en" sz="1800"/>
              <a:t> → Synonyms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C"/>
                </a:solidFill>
              </a:rPr>
              <a:t>shouldNot</a:t>
            </a:r>
            <a:r>
              <a:rPr lang="en" sz="1800"/>
              <a:t>(...)</a:t>
            </a:r>
            <a:r>
              <a:rPr lang="en" sz="1800"/>
              <a:t> == </a:t>
            </a:r>
            <a:r>
              <a:rPr lang="en" sz="1800">
                <a:solidFill>
                  <a:srgbClr val="0000CC"/>
                </a:solidFill>
              </a:rPr>
              <a:t>shouldNotBe</a:t>
            </a:r>
            <a:r>
              <a:rPr lang="en" sz="1800"/>
              <a:t>(...)</a:t>
            </a:r>
            <a:r>
              <a:rPr lang="en" sz="1800"/>
              <a:t> == </a:t>
            </a:r>
            <a:r>
              <a:rPr lang="en" sz="1800">
                <a:solidFill>
                  <a:srgbClr val="0000CC"/>
                </a:solidFill>
              </a:rPr>
              <a:t>shouldNotHave</a:t>
            </a:r>
            <a:r>
              <a:rPr lang="en" sz="1800"/>
              <a:t>(...)</a:t>
            </a:r>
            <a:r>
              <a:rPr lang="en" sz="1800"/>
              <a:t> → Synonyms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Their timeout is set by Selenide configuration. For specific timeout: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"#username"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waitUntil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matchesText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"Johny"</a:t>
            </a:r>
            <a:r>
              <a:rPr lang="en" sz="1800">
                <a:solidFill>
                  <a:srgbClr val="333333"/>
                </a:solidFill>
              </a:rPr>
              <a:t>),</a:t>
            </a:r>
            <a:r>
              <a:rPr lang="en" sz="1800"/>
              <a:t> </a:t>
            </a:r>
            <a:r>
              <a:rPr b="1" lang="en" sz="1800">
                <a:solidFill>
                  <a:srgbClr val="0000DD"/>
                </a:solidFill>
              </a:rPr>
              <a:t>2000</a:t>
            </a:r>
            <a:r>
              <a:rPr lang="en" sz="1800">
                <a:solidFill>
                  <a:srgbClr val="333333"/>
                </a:solidFill>
              </a:rPr>
              <a:t>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"#username"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waitUntil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not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matchesText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"Noname"</a:t>
            </a:r>
            <a:r>
              <a:rPr lang="en" sz="1800">
                <a:solidFill>
                  <a:srgbClr val="333333"/>
                </a:solidFill>
              </a:rPr>
              <a:t>)),</a:t>
            </a:r>
            <a:r>
              <a:rPr lang="en" sz="1800"/>
              <a:t> </a:t>
            </a:r>
            <a:r>
              <a:rPr b="1" lang="en" sz="1800">
                <a:solidFill>
                  <a:srgbClr val="0000DD"/>
                </a:solidFill>
              </a:rPr>
              <a:t>2000</a:t>
            </a:r>
            <a:r>
              <a:rPr lang="en" sz="1800">
                <a:solidFill>
                  <a:srgbClr val="333333"/>
                </a:solidFill>
              </a:rPr>
              <a:t>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"#username"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waitUntil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visible</a:t>
            </a:r>
            <a:r>
              <a:rPr lang="en" sz="1800">
                <a:solidFill>
                  <a:srgbClr val="333333"/>
                </a:solidFill>
              </a:rPr>
              <a:t>,</a:t>
            </a:r>
            <a:r>
              <a:rPr lang="en" sz="1800"/>
              <a:t> </a:t>
            </a:r>
            <a:r>
              <a:rPr b="1" lang="en" sz="1800">
                <a:solidFill>
                  <a:srgbClr val="0000DD"/>
                </a:solidFill>
              </a:rPr>
              <a:t>5000</a:t>
            </a:r>
            <a:r>
              <a:rPr lang="en" sz="1800">
                <a:solidFill>
                  <a:srgbClr val="333333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Selenium to project: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628400" y="2050925"/>
            <a:ext cx="58872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Open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Selenide Quick Starts</a:t>
            </a:r>
            <a:r>
              <a:rPr lang="en" sz="1800"/>
              <a:t> and use hints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For Legacy project use: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WebDriverRunner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setWebDriver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yourDriver</a:t>
            </a:r>
            <a:r>
              <a:rPr lang="en" sz="1800">
                <a:solidFill>
                  <a:srgbClr val="333333"/>
                </a:solidFill>
              </a:rPr>
              <a:t>);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Wrap WebElement in $(...) → $(legacyElement)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Start using full power of Selenide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2" type="body"/>
          </p:nvPr>
        </p:nvSpPr>
        <p:spPr>
          <a:xfrm>
            <a:off x="4939500" y="724200"/>
            <a:ext cx="3837000" cy="278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Do you need Selenide ?</a:t>
            </a:r>
          </a:p>
        </p:txBody>
      </p:sp>
      <p:pic>
        <p:nvPicPr>
          <p:cNvPr descr="Dn21i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36" y="0"/>
            <a:ext cx="33673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idx="2" type="body"/>
          </p:nvPr>
        </p:nvSpPr>
        <p:spPr>
          <a:xfrm>
            <a:off x="4571350" y="4743300"/>
            <a:ext cx="3837000" cy="400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Search “good code vs bad code” for this img.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ud-Questions.gif" id="179" name="Shape 179"/>
          <p:cNvPicPr preferRelativeResize="0"/>
          <p:nvPr/>
        </p:nvPicPr>
        <p:blipFill rotWithShape="1">
          <a:blip r:embed="rId3">
            <a:alphaModFix/>
          </a:blip>
          <a:srcRect b="24351" l="0" r="0" t="0"/>
          <a:stretch/>
        </p:blipFill>
        <p:spPr>
          <a:xfrm>
            <a:off x="4057650" y="0"/>
            <a:ext cx="5086350" cy="34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150925" y="184925"/>
            <a:ext cx="7483800" cy="45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457200" lvl="0" marL="914400">
              <a:spcBef>
                <a:spcPts val="0"/>
              </a:spcBef>
              <a:buNone/>
            </a:pPr>
            <a:r>
              <a:rPr lang="en" sz="1800"/>
              <a:t>Questions?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Usefull links: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This demo: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https://github.com/alex-d-bondarev/selenide-demo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Selenide Quick Start: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http://selenide.org/quick-start.html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Selenide Cheat Sheet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https://gist.github.com/mkpythonanywhereblog/947633ba1bf0bc239639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17005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Selenide?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elenium-WebDriver-3.jp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1775"/>
            <a:ext cx="9144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nide-logo-big.pn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71775"/>
            <a:ext cx="3651524" cy="19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Thanks!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Contact me: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Oleksandr Bondarev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alex.d.bondarev@gmail.com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</a:p>
        </p:txBody>
      </p:sp>
      <p:pic>
        <p:nvPicPr>
          <p:cNvPr descr="thankyou.jp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4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tests more readable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8222100" cy="292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$$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summaryResults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shouldHave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sizeGreaterThan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visible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().</a:t>
            </a:r>
            <a:r>
              <a:rPr lang="en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getText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SelenideElement table 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byText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0F0"/>
                </a:highlight>
                <a:latin typeface="Arial"/>
                <a:ea typeface="Arial"/>
                <a:cs typeface="Arial"/>
                <a:sym typeface="Arial"/>
              </a:rPr>
              <a:t>"First name"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)).</a:t>
            </a:r>
            <a:r>
              <a:rPr lang="en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closest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0F0"/>
                </a:highlight>
                <a:latin typeface="Arial"/>
                <a:ea typeface="Arial"/>
                <a:cs typeface="Arial"/>
                <a:sym typeface="Arial"/>
              </a:rPr>
              <a:t>".v-table"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findAll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0F0"/>
                </a:highlight>
                <a:latin typeface="Arial"/>
                <a:ea typeface="Arial"/>
                <a:cs typeface="Arial"/>
                <a:sym typeface="Arial"/>
              </a:rPr>
              <a:t>".v-table-header .v-table-header-cell"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457200"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shouldHave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texts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0F0"/>
                </a:highlight>
                <a:latin typeface="Arial"/>
                <a:ea typeface="Arial"/>
                <a:cs typeface="Arial"/>
                <a:sym typeface="Arial"/>
              </a:rPr>
              <a:t>"First name"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0F0"/>
                </a:highlight>
                <a:latin typeface="Arial"/>
                <a:ea typeface="Arial"/>
                <a:cs typeface="Arial"/>
                <a:sym typeface="Arial"/>
              </a:rPr>
              <a:t>"Last name"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0F0"/>
                </a:highlight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0F0"/>
                </a:highlight>
                <a:latin typeface="Arial"/>
                <a:ea typeface="Arial"/>
                <a:cs typeface="Arial"/>
                <a:sym typeface="Arial"/>
              </a:rPr>
              <a:t>"Phone number"</a:t>
            </a:r>
          </a:p>
          <a:p>
            <a:pPr indent="457200" lvl="0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0F0"/>
                </a:highlight>
                <a:latin typeface="Arial"/>
                <a:ea typeface="Arial"/>
                <a:cs typeface="Arial"/>
                <a:sym typeface="Arial"/>
              </a:rPr>
              <a:t>"Street Address"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0F0"/>
                </a:highlight>
                <a:latin typeface="Arial"/>
                <a:ea typeface="Arial"/>
                <a:cs typeface="Arial"/>
                <a:sym typeface="Arial"/>
              </a:rPr>
              <a:t>"Postal Code"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0F0"/>
                </a:highlight>
                <a:latin typeface="Arial"/>
                <a:ea typeface="Arial"/>
                <a:cs typeface="Arial"/>
                <a:sym typeface="Arial"/>
              </a:rPr>
              <a:t>"City"</a:t>
            </a: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selectors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98250" y="1877400"/>
            <a:ext cx="32604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Selenide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$(WebElement)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$(By)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$(String)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420775" y="1877400"/>
            <a:ext cx="55041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Selenium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Webelement</a:t>
            </a:r>
            <a:br>
              <a:rPr lang="en" sz="1800"/>
            </a:br>
            <a:r>
              <a:rPr lang="en" sz="1800"/>
              <a:t>WebDriver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findElement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By</a:t>
            </a:r>
            <a:r>
              <a:rPr lang="en" sz="1800">
                <a:solidFill>
                  <a:srgbClr val="333333"/>
                </a:solidFill>
              </a:rPr>
              <a:t>)</a:t>
            </a:r>
            <a:br>
              <a:rPr lang="en" sz="1800"/>
            </a:br>
            <a:r>
              <a:rPr lang="en" sz="1800"/>
              <a:t>WebDriver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findElement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By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cssSelector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String</a:t>
            </a:r>
            <a:r>
              <a:rPr lang="en" sz="1800">
                <a:solidFill>
                  <a:srgbClr val="333333"/>
                </a:solidFill>
              </a:rPr>
              <a:t>))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.$x(xpath)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97500" y="997425"/>
            <a:ext cx="8217300" cy="3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Selenide</a:t>
            </a:r>
            <a:r>
              <a:rPr lang="en" sz="1800"/>
              <a:t> can do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"table"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/>
              <a:t>$x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".//tr"</a:t>
            </a:r>
            <a:r>
              <a:rPr lang="en" sz="1800">
                <a:solidFill>
                  <a:srgbClr val="333333"/>
                </a:solidFill>
              </a:rPr>
              <a:t>)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"table"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/>
              <a:t>$</a:t>
            </a:r>
            <a:r>
              <a:rPr b="1" lang="en" sz="1800"/>
              <a:t>$</a:t>
            </a:r>
            <a:r>
              <a:rPr lang="en" sz="1800"/>
              <a:t>x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".//tr"</a:t>
            </a:r>
            <a:r>
              <a:rPr lang="en" sz="1800">
                <a:solidFill>
                  <a:srgbClr val="333333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When </a:t>
            </a:r>
            <a:r>
              <a:rPr lang="en" sz="1800" u="sng"/>
              <a:t>Selenium</a:t>
            </a:r>
            <a:r>
              <a:rPr lang="en" sz="1800"/>
              <a:t> needs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WebDriver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findElement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By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cssSelector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"table"</a:t>
            </a:r>
            <a:r>
              <a:rPr lang="en" sz="1800">
                <a:solidFill>
                  <a:srgbClr val="333333"/>
                </a:solidFill>
              </a:rPr>
              <a:t>)).</a:t>
            </a:r>
            <a:r>
              <a:rPr lang="en" sz="1800">
                <a:solidFill>
                  <a:srgbClr val="0000CC"/>
                </a:solidFill>
              </a:rPr>
              <a:t>findElement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By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xpath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".//tr"</a:t>
            </a:r>
            <a:r>
              <a:rPr lang="en" sz="1800">
                <a:solidFill>
                  <a:srgbClr val="333333"/>
                </a:solidFill>
              </a:rPr>
              <a:t>));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WebDriver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findElement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By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cssSelector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"table"</a:t>
            </a:r>
            <a:r>
              <a:rPr lang="en" sz="1800">
                <a:solidFill>
                  <a:srgbClr val="333333"/>
                </a:solidFill>
              </a:rPr>
              <a:t>)).</a:t>
            </a:r>
            <a:r>
              <a:rPr lang="en" sz="1800">
                <a:solidFill>
                  <a:srgbClr val="0000CC"/>
                </a:solidFill>
              </a:rPr>
              <a:t>findElement</a:t>
            </a:r>
            <a:r>
              <a:rPr b="1" lang="en" sz="1800">
                <a:solidFill>
                  <a:srgbClr val="0000CC"/>
                </a:solidFill>
              </a:rPr>
              <a:t>s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By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xpath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".//tr"</a:t>
            </a:r>
            <a:r>
              <a:rPr lang="en" sz="1800">
                <a:solidFill>
                  <a:srgbClr val="333333"/>
                </a:solidFill>
              </a:rPr>
              <a:t>));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selectors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630800" y="2367200"/>
            <a:ext cx="5882400" cy="21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byText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"Logout"</a:t>
            </a:r>
            <a:r>
              <a:rPr lang="en" sz="1800">
                <a:solidFill>
                  <a:srgbClr val="333333"/>
                </a:solidFill>
              </a:rPr>
              <a:t>));</a:t>
            </a:r>
            <a:r>
              <a:rPr lang="en" sz="1800"/>
              <a:t>        </a:t>
            </a:r>
            <a:r>
              <a:rPr lang="en" sz="1800">
                <a:solidFill>
                  <a:srgbClr val="888888"/>
                </a:solidFill>
              </a:rPr>
              <a:t>// search by exact text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withText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"Logout"</a:t>
            </a:r>
            <a:r>
              <a:rPr lang="en" sz="1800">
                <a:solidFill>
                  <a:srgbClr val="333333"/>
                </a:solidFill>
              </a:rPr>
              <a:t>));</a:t>
            </a:r>
            <a:r>
              <a:rPr lang="en" sz="1800"/>
              <a:t>      </a:t>
            </a:r>
            <a:r>
              <a:rPr lang="en" sz="1800">
                <a:solidFill>
                  <a:srgbClr val="888888"/>
                </a:solidFill>
              </a:rPr>
              <a:t>// search by text (substring)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byTitle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"Logout"</a:t>
            </a:r>
            <a:r>
              <a:rPr lang="en" sz="1800">
                <a:solidFill>
                  <a:srgbClr val="333333"/>
                </a:solidFill>
              </a:rPr>
              <a:t>));</a:t>
            </a:r>
            <a:r>
              <a:rPr lang="en" sz="1800"/>
              <a:t>       </a:t>
            </a:r>
            <a:r>
              <a:rPr lang="en" sz="1800">
                <a:solidFill>
                  <a:srgbClr val="888888"/>
                </a:solidFill>
              </a:rPr>
              <a:t>// search by "title" attribute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byAttribute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"class"</a:t>
            </a:r>
            <a:r>
              <a:rPr lang="en" sz="1800">
                <a:solidFill>
                  <a:srgbClr val="333333"/>
                </a:solidFill>
              </a:rPr>
              <a:t>,</a:t>
            </a:r>
            <a:r>
              <a:rPr lang="en" sz="1800"/>
              <a:t> </a:t>
            </a:r>
            <a:r>
              <a:rPr lang="en" sz="1800">
                <a:highlight>
                  <a:srgbClr val="FFF0F0"/>
                </a:highlight>
              </a:rPr>
              <a:t>"g"</a:t>
            </a:r>
            <a:r>
              <a:rPr lang="en" sz="1800">
                <a:solidFill>
                  <a:srgbClr val="333333"/>
                </a:solidFill>
              </a:rPr>
              <a:t>));</a:t>
            </a:r>
            <a:r>
              <a:rPr lang="en" sz="1800"/>
              <a:t>   </a:t>
            </a:r>
            <a:r>
              <a:rPr lang="en" sz="1800">
                <a:solidFill>
                  <a:srgbClr val="888888"/>
                </a:solidFill>
              </a:rPr>
              <a:t>// search by attribute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byValue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"example"</a:t>
            </a:r>
            <a:r>
              <a:rPr lang="en" sz="1800">
                <a:solidFill>
                  <a:srgbClr val="333333"/>
                </a:solidFill>
              </a:rPr>
              <a:t>));</a:t>
            </a:r>
            <a:r>
              <a:rPr lang="en" sz="1800"/>
              <a:t>      </a:t>
            </a:r>
            <a:r>
              <a:rPr lang="en" sz="1800">
                <a:solidFill>
                  <a:srgbClr val="888888"/>
                </a:solidFill>
              </a:rPr>
              <a:t>// search by "value" attribute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Scoping selectors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167650" y="2577950"/>
            <a:ext cx="48087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"#mainElement"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"#subElement"</a:t>
            </a:r>
            <a:r>
              <a:rPr lang="en" sz="1800">
                <a:solidFill>
                  <a:srgbClr val="333333"/>
                </a:solidFill>
              </a:rPr>
              <a:t>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"#customerContainer"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find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".user_name"</a:t>
            </a:r>
            <a:r>
              <a:rPr lang="en" sz="1800">
                <a:solidFill>
                  <a:srgbClr val="333333"/>
                </a:solidFill>
              </a:rPr>
              <a:t>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"li"</a:t>
            </a:r>
            <a:r>
              <a:rPr lang="en" sz="1800">
                <a:solidFill>
                  <a:srgbClr val="333333"/>
                </a:solidFill>
              </a:rPr>
              <a:t>,</a:t>
            </a:r>
            <a:r>
              <a:rPr lang="en" sz="1800"/>
              <a:t> </a:t>
            </a:r>
            <a:r>
              <a:rPr b="1" lang="en" sz="1800">
                <a:solidFill>
                  <a:srgbClr val="0000DD"/>
                </a:solidFill>
              </a:rPr>
              <a:t>5</a:t>
            </a:r>
            <a:r>
              <a:rPr lang="en" sz="1800">
                <a:solidFill>
                  <a:srgbClr val="333333"/>
                </a:solidFill>
              </a:rPr>
              <a:t>);</a:t>
            </a:r>
            <a:r>
              <a:rPr lang="en" sz="1800"/>
              <a:t> </a:t>
            </a:r>
            <a:r>
              <a:rPr lang="en" sz="1800">
                <a:solidFill>
                  <a:srgbClr val="888888"/>
                </a:solidFill>
              </a:rPr>
              <a:t>// looking for Nth element </a:t>
            </a:r>
            <a:br>
              <a:rPr lang="en" sz="1800"/>
            </a:br>
            <a:r>
              <a:rPr lang="en" sz="1800"/>
              <a:t>$$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"li"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get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b="1" lang="en" sz="1800">
                <a:solidFill>
                  <a:srgbClr val="0000DD"/>
                </a:solidFill>
              </a:rPr>
              <a:t>5</a:t>
            </a:r>
            <a:r>
              <a:rPr lang="en" sz="1800">
                <a:solidFill>
                  <a:srgbClr val="333333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Clicking actions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084750" y="2082150"/>
            <a:ext cx="2974500" cy="22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"#submit"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click</a:t>
            </a:r>
            <a:r>
              <a:rPr lang="en" sz="1800">
                <a:solidFill>
                  <a:srgbClr val="333333"/>
                </a:solidFill>
              </a:rPr>
              <a:t>();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"#agreement"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submit</a:t>
            </a:r>
            <a:r>
              <a:rPr lang="en" sz="1800">
                <a:solidFill>
                  <a:srgbClr val="333333"/>
                </a:solidFill>
              </a:rPr>
              <a:t>();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".g"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doubleClick</a:t>
            </a:r>
            <a:r>
              <a:rPr lang="en" sz="1800">
                <a:solidFill>
                  <a:srgbClr val="333333"/>
                </a:solidFill>
              </a:rPr>
              <a:t>();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".g"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contextClick</a:t>
            </a:r>
            <a:r>
              <a:rPr lang="en" sz="1800">
                <a:solidFill>
                  <a:srgbClr val="333333"/>
                </a:solidFill>
              </a:rPr>
              <a:t>();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"q"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pressEnter</a:t>
            </a:r>
            <a:r>
              <a:rPr lang="en" sz="1800">
                <a:solidFill>
                  <a:srgbClr val="333333"/>
                </a:solidFill>
              </a:rPr>
              <a:t>();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"q"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pressTab</a:t>
            </a:r>
            <a:r>
              <a:rPr lang="en" sz="1800">
                <a:solidFill>
                  <a:srgbClr val="333333"/>
                </a:solidFill>
              </a:rPr>
              <a:t>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 actions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561800" y="873750"/>
            <a:ext cx="5899500" cy="3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buNone/>
            </a:pP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"#login"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setValue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"John Doe"</a:t>
            </a:r>
            <a:r>
              <a:rPr lang="en" sz="1800">
                <a:solidFill>
                  <a:srgbClr val="333333"/>
                </a:solidFill>
              </a:rPr>
              <a:t>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"#login"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val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"John Doe"</a:t>
            </a:r>
            <a:r>
              <a:rPr lang="en" sz="1800">
                <a:solidFill>
                  <a:srgbClr val="333333"/>
                </a:solidFill>
              </a:rPr>
              <a:t>);  </a:t>
            </a:r>
            <a:r>
              <a:rPr lang="en" sz="1800">
                <a:solidFill>
                  <a:srgbClr val="888888"/>
                </a:solidFill>
              </a:rPr>
              <a:t>// same as .setValue()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".menu"</a:t>
            </a:r>
            <a:r>
              <a:rPr lang="en" sz="1800">
                <a:solidFill>
                  <a:srgbClr val="333333"/>
                </a:solidFill>
              </a:rPr>
              <a:t>).</a:t>
            </a:r>
            <a:r>
              <a:rPr lang="en" sz="1800">
                <a:solidFill>
                  <a:srgbClr val="0000CC"/>
                </a:solidFill>
              </a:rPr>
              <a:t>selectOption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String text</a:t>
            </a:r>
            <a:r>
              <a:rPr lang="en" sz="1800">
                <a:solidFill>
                  <a:srgbClr val="333333"/>
                </a:solidFill>
              </a:rPr>
              <a:t>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By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name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"menu"</a:t>
            </a:r>
            <a:r>
              <a:rPr lang="en" sz="1800">
                <a:solidFill>
                  <a:srgbClr val="333333"/>
                </a:solidFill>
              </a:rPr>
              <a:t>)).</a:t>
            </a:r>
            <a:r>
              <a:rPr lang="en" sz="1800">
                <a:solidFill>
                  <a:srgbClr val="0000CC"/>
                </a:solidFill>
              </a:rPr>
              <a:t>selectOptionByValue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String value</a:t>
            </a:r>
            <a:r>
              <a:rPr lang="en" sz="1800">
                <a:solidFill>
                  <a:srgbClr val="333333"/>
                </a:solidFill>
              </a:rPr>
              <a:t>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By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name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"menu"</a:t>
            </a:r>
            <a:r>
              <a:rPr lang="en" sz="1800">
                <a:solidFill>
                  <a:srgbClr val="333333"/>
                </a:solidFill>
              </a:rPr>
              <a:t>)).</a:t>
            </a:r>
            <a:r>
              <a:rPr lang="en" sz="1800">
                <a:solidFill>
                  <a:srgbClr val="0000CC"/>
                </a:solidFill>
              </a:rPr>
              <a:t>getSelectedOption</a:t>
            </a:r>
            <a:r>
              <a:rPr lang="en" sz="1800">
                <a:solidFill>
                  <a:srgbClr val="333333"/>
                </a:solidFill>
              </a:rPr>
              <a:t>();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By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name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"menu"</a:t>
            </a:r>
            <a:r>
              <a:rPr lang="en" sz="1800">
                <a:solidFill>
                  <a:srgbClr val="333333"/>
                </a:solidFill>
              </a:rPr>
              <a:t>)).</a:t>
            </a:r>
            <a:r>
              <a:rPr lang="en" sz="1800">
                <a:solidFill>
                  <a:srgbClr val="0000CC"/>
                </a:solidFill>
              </a:rPr>
              <a:t>getSelectedText</a:t>
            </a:r>
            <a:r>
              <a:rPr lang="en" sz="1800">
                <a:solidFill>
                  <a:srgbClr val="333333"/>
                </a:solidFill>
              </a:rPr>
              <a:t>();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By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name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"menu"</a:t>
            </a:r>
            <a:r>
              <a:rPr lang="en" sz="1800">
                <a:solidFill>
                  <a:srgbClr val="333333"/>
                </a:solidFill>
              </a:rPr>
              <a:t>)).</a:t>
            </a:r>
            <a:r>
              <a:rPr lang="en" sz="1800">
                <a:solidFill>
                  <a:srgbClr val="0000CC"/>
                </a:solidFill>
              </a:rPr>
              <a:t>getSelectedValue</a:t>
            </a:r>
            <a:r>
              <a:rPr lang="en" sz="1800">
                <a:solidFill>
                  <a:srgbClr val="333333"/>
                </a:solidFill>
              </a:rPr>
              <a:t>();</a:t>
            </a:r>
            <a:br>
              <a:rPr lang="en" sz="1800"/>
            </a:br>
            <a:r>
              <a:rPr lang="en" sz="1800"/>
              <a:t>selectRadio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/>
              <a:t>By</a:t>
            </a:r>
            <a:r>
              <a:rPr lang="en" sz="1800">
                <a:solidFill>
                  <a:srgbClr val="333333"/>
                </a:solidFill>
              </a:rPr>
              <a:t>.</a:t>
            </a:r>
            <a:r>
              <a:rPr lang="en" sz="1800">
                <a:solidFill>
                  <a:srgbClr val="0000CC"/>
                </a:solidFill>
              </a:rPr>
              <a:t>name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"user.gender"</a:t>
            </a:r>
            <a:r>
              <a:rPr lang="en" sz="1800">
                <a:solidFill>
                  <a:srgbClr val="333333"/>
                </a:solidFill>
              </a:rPr>
              <a:t>),</a:t>
            </a:r>
            <a:r>
              <a:rPr lang="en" sz="1800"/>
              <a:t> </a:t>
            </a:r>
            <a:r>
              <a:rPr lang="en" sz="1800">
                <a:highlight>
                  <a:srgbClr val="FFF0F0"/>
                </a:highlight>
              </a:rPr>
              <a:t>"male"</a:t>
            </a:r>
            <a:r>
              <a:rPr lang="en" sz="1800">
                <a:solidFill>
                  <a:srgbClr val="333333"/>
                </a:solidFill>
              </a:rPr>
              <a:t>);</a:t>
            </a:r>
            <a:br>
              <a:rPr lang="en" sz="1800"/>
            </a:br>
            <a:r>
              <a:rPr lang="en" sz="1800"/>
              <a:t>$</a:t>
            </a:r>
            <a:r>
              <a:rPr lang="en" sz="1800">
                <a:solidFill>
                  <a:srgbClr val="333333"/>
                </a:solidFill>
              </a:rPr>
              <a:t>(</a:t>
            </a:r>
            <a:r>
              <a:rPr lang="en" sz="1800">
                <a:highlight>
                  <a:srgbClr val="FFF0F0"/>
                </a:highlight>
              </a:rPr>
              <a:t>"#element"</a:t>
            </a:r>
            <a:r>
              <a:rPr lang="en" sz="1800">
                <a:solidFill>
                  <a:srgbClr val="333333"/>
                </a:solidFill>
              </a:rPr>
              <a:t>)).</a:t>
            </a:r>
            <a:r>
              <a:rPr lang="en" sz="1800">
                <a:solidFill>
                  <a:srgbClr val="0000CC"/>
                </a:solidFill>
              </a:rPr>
              <a:t>hover</a:t>
            </a:r>
            <a:r>
              <a:rPr lang="en" sz="1800">
                <a:solidFill>
                  <a:srgbClr val="333333"/>
                </a:solidFill>
              </a:rPr>
              <a:t>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