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2" r:id="rId2"/>
    <p:sldId id="291" r:id="rId3"/>
    <p:sldId id="316" r:id="rId4"/>
    <p:sldId id="317" r:id="rId5"/>
    <p:sldId id="297" r:id="rId6"/>
    <p:sldId id="289" r:id="rId7"/>
    <p:sldId id="299" r:id="rId8"/>
    <p:sldId id="298" r:id="rId9"/>
    <p:sldId id="30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ABA806-6D20-4790-8F12-47268F40E238}">
          <p14:sldIdLst>
            <p14:sldId id="282"/>
            <p14:sldId id="291"/>
            <p14:sldId id="316"/>
            <p14:sldId id="317"/>
            <p14:sldId id="297"/>
            <p14:sldId id="289"/>
            <p14:sldId id="299"/>
            <p14:sldId id="298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0DACF-DD5F-7398-AC54-8D352B6B0801}" v="1" dt="2020-06-22T09:01:26.15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3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53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53DE05-9645-4C60-ABAA-AB460706E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3597-114B-4E37-8295-DC48B93FB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97E9-9D0C-49A2-9099-6FE1533DD973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CFE1BA-5EF9-404B-BF3E-676AB795C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CC681-D8C5-4099-B5EA-FF6FF51B5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C22C-7DE9-4058-8D9A-7B01304622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9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1896E-BD61-409C-B9D0-149553111866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1AF9-44BE-4981-A5DA-AAEA415771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0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5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en-US" noProof="0"/>
              <a:t>Click to edit Master title style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7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2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5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1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5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4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1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6" r:id="rId4"/>
    <p:sldLayoutId id="2147483662" r:id="rId5"/>
    <p:sldLayoutId id="2147483659" r:id="rId6"/>
    <p:sldLayoutId id="2147483660" r:id="rId7"/>
    <p:sldLayoutId id="2147483657" r:id="rId8"/>
    <p:sldLayoutId id="2147483654" r:id="rId9"/>
    <p:sldLayoutId id="2147483655" r:id="rId10"/>
    <p:sldLayoutId id="21474836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pos="3953" userDrawn="1">
          <p15:clr>
            <a:srgbClr val="F26B43"/>
          </p15:clr>
        </p15:guide>
        <p15:guide id="6" pos="3024" userDrawn="1">
          <p15:clr>
            <a:srgbClr val="F26B43"/>
          </p15:clr>
        </p15:guide>
        <p15:guide id="7" pos="2797" userDrawn="1">
          <p15:clr>
            <a:srgbClr val="F26B43"/>
          </p15:clr>
        </p15:guide>
        <p15:guide id="8" pos="4656" userDrawn="1">
          <p15:clr>
            <a:srgbClr val="F26B43"/>
          </p15:clr>
        </p15:guide>
        <p15:guide id="9" pos="4883" userDrawn="1">
          <p15:clr>
            <a:srgbClr val="F26B43"/>
          </p15:clr>
        </p15:guide>
        <p15:guide id="10" pos="5586" userDrawn="1">
          <p15:clr>
            <a:srgbClr val="F26B43"/>
          </p15:clr>
        </p15:guide>
        <p15:guide id="11" pos="5813" userDrawn="1">
          <p15:clr>
            <a:srgbClr val="F26B43"/>
          </p15:clr>
        </p15:guide>
        <p15:guide id="12" pos="1867" userDrawn="1">
          <p15:clr>
            <a:srgbClr val="F26B43"/>
          </p15:clr>
        </p15:guide>
        <p15:guide id="13" pos="2094" userDrawn="1">
          <p15:clr>
            <a:srgbClr val="F26B43"/>
          </p15:clr>
        </p15:guide>
        <p15:guide id="14" pos="1164" userDrawn="1">
          <p15:clr>
            <a:srgbClr val="F26B43"/>
          </p15:clr>
        </p15:guide>
        <p15:guide id="15" pos="937" userDrawn="1">
          <p15:clr>
            <a:srgbClr val="F26B43"/>
          </p15:clr>
        </p15:guide>
        <p15:guide id="16" pos="6516" userDrawn="1">
          <p15:clr>
            <a:srgbClr val="F26B43"/>
          </p15:clr>
        </p15:guide>
        <p15:guide id="17" pos="6743" userDrawn="1">
          <p15:clr>
            <a:srgbClr val="F26B43"/>
          </p15:clr>
        </p15:guide>
        <p15:guide id="18" orient="horz" pos="1003" userDrawn="1">
          <p15:clr>
            <a:srgbClr val="F26B43"/>
          </p15:clr>
        </p15:guide>
        <p15:guide id="19" orient="horz" pos="3861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orient="horz" pos="2432" userDrawn="1">
          <p15:clr>
            <a:srgbClr val="F26B43"/>
          </p15:clr>
        </p15:guide>
        <p15:guide id="22" pos="2479" userDrawn="1">
          <p15:clr>
            <a:srgbClr val="F26B43"/>
          </p15:clr>
        </p15:guide>
        <p15:guide id="23" pos="2706" userDrawn="1">
          <p15:clr>
            <a:srgbClr val="F26B43"/>
          </p15:clr>
        </p15:guide>
        <p15:guide id="24" pos="5201" userDrawn="1">
          <p15:clr>
            <a:srgbClr val="F26B43"/>
          </p15:clr>
        </p15:guide>
        <p15:guide id="25" pos="4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9DB74-EF14-4FA7-92DA-DC2A5E59C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License Management Tool</a:t>
            </a:r>
            <a:br>
              <a:rPr lang="en-GB" dirty="0"/>
            </a:br>
            <a:r>
              <a:rPr lang="en-GB" dirty="0"/>
              <a:t>(LMT)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BF705-166C-4926-AFB9-2AB2DF919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Location: Timisoara, 22.06.2020</a:t>
            </a:r>
          </a:p>
          <a:p>
            <a:r>
              <a:rPr lang="en-GB" dirty="0"/>
              <a:t>Uicoaba Alexandru &amp; Cabau Sorin Adrian </a:t>
            </a:r>
            <a:r>
              <a:rPr lang="en-GB" dirty="0" err="1"/>
              <a:t>Vitesco</a:t>
            </a:r>
            <a:r>
              <a:rPr lang="en-GB" dirty="0"/>
              <a:t> Technologies	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D2C94-DD7D-475B-87E6-07442E9A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AA77AD1-0183-437E-9D96-0049EFA4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75836"/>
              </p:ext>
            </p:extLst>
          </p:nvPr>
        </p:nvGraphicFramePr>
        <p:xfrm>
          <a:off x="371365" y="1592796"/>
          <a:ext cx="11449050" cy="343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0">
                  <a:extLst>
                    <a:ext uri="{9D8B030D-6E8A-4147-A177-3AD203B41FA5}">
                      <a16:colId xmlns:a16="http://schemas.microsoft.com/office/drawing/2014/main" val="2592479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1 INTRODUCTION TO License management tool</a:t>
                      </a:r>
                    </a:p>
                    <a:p>
                      <a:endParaRPr lang="en-GB" sz="2200" b="0" cap="all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2 Architecture</a:t>
                      </a:r>
                    </a:p>
                    <a:p>
                      <a:endParaRPr lang="en-GB" sz="2200" b="0" cap="all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3 Graphical User Interface (GUI)</a:t>
                      </a: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282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4 Roles</a:t>
                      </a: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404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5 future Features</a:t>
                      </a:r>
                    </a:p>
                    <a:p>
                      <a:endParaRPr lang="en-GB" sz="2200" b="0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56296"/>
                  </a:ext>
                </a:extLst>
              </a:tr>
            </a:tbl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9946C-A1FA-4AB8-BF8A-6C1F3596FD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20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6161-2A5C-44A3-8996-BE2ADB2D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/>
          <a:lstStyle/>
          <a:p>
            <a:r>
              <a:rPr lang="en-GB" dirty="0"/>
              <a:t>What is the License management tool?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C4B2-6D40-43EE-9A86-FEF819048F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355A3-0946-464C-A49C-EBED7CF67DDD}"/>
              </a:ext>
            </a:extLst>
          </p:cNvPr>
          <p:cNvSpPr/>
          <p:nvPr/>
        </p:nvSpPr>
        <p:spPr>
          <a:xfrm>
            <a:off x="414337" y="2344028"/>
            <a:ext cx="11363325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	License management tool (LMT) is an application developed inside </a:t>
            </a:r>
            <a:r>
              <a:rPr lang="en-GB" cap="all" dirty="0" err="1">
                <a:solidFill>
                  <a:schemeClr val="tx1">
                    <a:lumMod val="50000"/>
                  </a:schemeClr>
                </a:solidFill>
              </a:rPr>
              <a:t>vitesco</a:t>
            </a: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 technologies that makes the management of licenses much easier. </a:t>
            </a:r>
          </a:p>
          <a:p>
            <a:pPr algn="just"/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	</a:t>
            </a:r>
          </a:p>
          <a:p>
            <a:pPr algn="just"/>
            <a:endParaRPr lang="en-GB" cap="all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	the main functionalities of </a:t>
            </a:r>
            <a:r>
              <a:rPr lang="en-GB" cap="all" dirty="0" err="1">
                <a:solidFill>
                  <a:schemeClr val="tx1">
                    <a:lumMod val="50000"/>
                  </a:schemeClr>
                </a:solidFill>
              </a:rPr>
              <a:t>lmt</a:t>
            </a: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 are: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Informing user via email about the end of maintenance for the licenses;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Generating reports (html, csv) ;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Tracking which license and equipment is assigned to an user.</a:t>
            </a:r>
          </a:p>
          <a:p>
            <a:endParaRPr lang="en-GB" cap="all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7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9AC2-808A-48A9-813E-CFC6F3FA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4BA4-6795-4C3D-852C-E0E3BFA16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view Presenter (MVP)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080-B607-435F-B198-50CC061991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68E3-2E67-4F48-B2A6-629BE1E5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3" y="1817001"/>
            <a:ext cx="5976079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BDB5A0-4AC0-4E43-88C1-55A4D9348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1200"/>
            <a:ext cx="5817220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F51F4-2112-4965-A852-F4FBEB8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73059"/>
          </a:xfrm>
        </p:spPr>
        <p:txBody>
          <a:bodyPr/>
          <a:lstStyle/>
          <a:p>
            <a:r>
              <a:rPr lang="en-GB" dirty="0"/>
              <a:t>Graphical User interface – login form</a:t>
            </a:r>
            <a:br>
              <a:rPr lang="en-US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7674F-16AD-4875-8BD1-DB00B30FC5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D67EB-FAE3-412B-8A33-98B23C8A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074" y="2061458"/>
            <a:ext cx="6141331" cy="3893604"/>
          </a:xfrm>
          <a:prstGeom prst="rect">
            <a:avLst/>
          </a:prstGeom>
        </p:spPr>
      </p:pic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3D7587C9-5309-467D-A142-E4DC49BA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74009"/>
              </p:ext>
            </p:extLst>
          </p:nvPr>
        </p:nvGraphicFramePr>
        <p:xfrm>
          <a:off x="371364" y="1192360"/>
          <a:ext cx="6334236" cy="968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4236">
                  <a:extLst>
                    <a:ext uri="{9D8B030D-6E8A-4147-A177-3AD203B41FA5}">
                      <a16:colId xmlns:a16="http://schemas.microsoft.com/office/drawing/2014/main" val="2592479007"/>
                    </a:ext>
                  </a:extLst>
                </a:gridCol>
              </a:tblGrid>
              <a:tr h="96806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Information taken automatically from the station </a:t>
                      </a: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2827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399C93-AE8E-4462-869A-765EE1335B18}"/>
              </a:ext>
            </a:extLst>
          </p:cNvPr>
          <p:cNvCxnSpPr>
            <a:cxnSpLocks/>
          </p:cNvCxnSpPr>
          <p:nvPr/>
        </p:nvCxnSpPr>
        <p:spPr>
          <a:xfrm>
            <a:off x="4419600" y="1755769"/>
            <a:ext cx="1776575" cy="19326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BDA3B-290D-472D-BB0C-4AAA406359BE}"/>
              </a:ext>
            </a:extLst>
          </p:cNvPr>
          <p:cNvCxnSpPr>
            <a:cxnSpLocks/>
          </p:cNvCxnSpPr>
          <p:nvPr/>
        </p:nvCxnSpPr>
        <p:spPr>
          <a:xfrm>
            <a:off x="4419600" y="1755769"/>
            <a:ext cx="1776575" cy="2663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C93E14-43B8-4A52-9F6E-0D7BC915C9B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924801" y="1626909"/>
            <a:ext cx="1447604" cy="25640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4" name="Tabelle 4">
            <a:extLst>
              <a:ext uri="{FF2B5EF4-FFF2-40B4-BE49-F238E27FC236}">
                <a16:creationId xmlns:a16="http://schemas.microsoft.com/office/drawing/2014/main" id="{5B21EBA3-38D3-4C7F-BB25-BBDF7F66D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6238"/>
              </p:ext>
            </p:extLst>
          </p:nvPr>
        </p:nvGraphicFramePr>
        <p:xfrm>
          <a:off x="9372405" y="1142879"/>
          <a:ext cx="3048000" cy="968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92479007"/>
                    </a:ext>
                  </a:extLst>
                </a:gridCol>
              </a:tblGrid>
              <a:tr h="96806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Forgot your password</a:t>
                      </a: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28272"/>
                  </a:ext>
                </a:extLst>
              </a:tr>
            </a:tbl>
          </a:graphicData>
        </a:graphic>
      </p:graphicFrame>
      <p:graphicFrame>
        <p:nvGraphicFramePr>
          <p:cNvPr id="25" name="Tabelle 4">
            <a:extLst>
              <a:ext uri="{FF2B5EF4-FFF2-40B4-BE49-F238E27FC236}">
                <a16:creationId xmlns:a16="http://schemas.microsoft.com/office/drawing/2014/main" id="{5CD6B7C5-9ECB-4403-8DB7-CE0013EC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90184"/>
              </p:ext>
            </p:extLst>
          </p:nvPr>
        </p:nvGraphicFramePr>
        <p:xfrm>
          <a:off x="9372405" y="5410200"/>
          <a:ext cx="2073734" cy="789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734">
                  <a:extLst>
                    <a:ext uri="{9D8B030D-6E8A-4147-A177-3AD203B41FA5}">
                      <a16:colId xmlns:a16="http://schemas.microsoft.com/office/drawing/2014/main" val="2592479007"/>
                    </a:ext>
                  </a:extLst>
                </a:gridCol>
              </a:tblGrid>
              <a:tr h="78946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28272"/>
                  </a:ext>
                </a:extLst>
              </a:tr>
            </a:tbl>
          </a:graphicData>
        </a:graphic>
      </p:graphicFrame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9CA5F766-5CFD-4951-B9CD-2557539C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9993"/>
              </p:ext>
            </p:extLst>
          </p:nvPr>
        </p:nvGraphicFramePr>
        <p:xfrm>
          <a:off x="371364" y="5410200"/>
          <a:ext cx="2073734" cy="789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734">
                  <a:extLst>
                    <a:ext uri="{9D8B030D-6E8A-4147-A177-3AD203B41FA5}">
                      <a16:colId xmlns:a16="http://schemas.microsoft.com/office/drawing/2014/main" val="2592479007"/>
                    </a:ext>
                  </a:extLst>
                </a:gridCol>
              </a:tblGrid>
              <a:tr h="78946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b="0" cap="all" baseline="0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</a:txBody>
                  <a:tcPr marL="144000" marR="144000" marT="126000" marB="12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2827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CFB6CB-A0CA-493A-A882-F274C3E4C35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467601" y="5410202"/>
            <a:ext cx="1904804" cy="3947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A515AB-F7D5-4512-AAD2-74E907DECC2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45098" y="5410202"/>
            <a:ext cx="2411547" cy="3947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A3D774-0525-4047-AA49-C2BBEBE14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95400"/>
            <a:ext cx="2712218" cy="4679518"/>
          </a:xfrm>
        </p:spPr>
        <p:txBody>
          <a:bodyPr/>
          <a:lstStyle/>
          <a:p>
            <a:pPr algn="just"/>
            <a:r>
              <a:rPr lang="en-GB" sz="2400" b="1" dirty="0"/>
              <a:t>	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en-GB" b="1" dirty="0"/>
              <a:t>The main pages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View (equip/</a:t>
            </a:r>
            <a:r>
              <a:rPr lang="en-GB" b="1" dirty="0" err="1"/>
              <a:t>lic</a:t>
            </a:r>
            <a:r>
              <a:rPr lang="en-GB" b="1" dirty="0"/>
              <a:t>/supp)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Add (equip/</a:t>
            </a:r>
            <a:r>
              <a:rPr lang="en-GB" b="1" dirty="0" err="1"/>
              <a:t>lic</a:t>
            </a:r>
            <a:r>
              <a:rPr lang="en-GB" b="1" dirty="0"/>
              <a:t>/supp)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Edit (equip/</a:t>
            </a:r>
            <a:r>
              <a:rPr lang="en-GB" b="1" dirty="0" err="1"/>
              <a:t>lic</a:t>
            </a:r>
            <a:r>
              <a:rPr lang="en-GB" b="1" dirty="0"/>
              <a:t>/supp)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Delete (Equip/</a:t>
            </a:r>
            <a:r>
              <a:rPr lang="en-GB" b="1" dirty="0" err="1"/>
              <a:t>lic</a:t>
            </a:r>
            <a:r>
              <a:rPr lang="en-GB" b="1" dirty="0"/>
              <a:t>/supp)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Grant/request for rights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1C15AA-FCF4-4671-8EA2-3414F5CF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55602"/>
            <a:ext cx="11449161" cy="361838"/>
          </a:xfrm>
        </p:spPr>
        <p:txBody>
          <a:bodyPr/>
          <a:lstStyle/>
          <a:p>
            <a:r>
              <a:rPr lang="en-GB" dirty="0"/>
              <a:t>Graphical user interface – main forms</a:t>
            </a:r>
            <a:br>
              <a:rPr lang="en-GB" dirty="0"/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2F954E-F270-4B29-85FF-5A411196A22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noProof="0" smtClean="0"/>
              <a:pPr/>
              <a:t>6</a:t>
            </a:fld>
            <a:endParaRPr lang="de-DE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569C1-67AB-48C2-9082-BF4417DAB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69"/>
          <a:stretch/>
        </p:blipFill>
        <p:spPr>
          <a:xfrm>
            <a:off x="3657600" y="1227110"/>
            <a:ext cx="8162925" cy="4868890"/>
          </a:xfrm>
          <a:prstGeom prst="rect">
            <a:avLst/>
          </a:prstGeom>
        </p:spPr>
      </p:pic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B49DD83D-9BE9-46EF-806D-6134D002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46" y="5181600"/>
            <a:ext cx="2905125" cy="1219200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Equip = Equipment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 err="1"/>
              <a:t>Lic</a:t>
            </a:r>
            <a:r>
              <a:rPr lang="en-US" sz="1200" dirty="0"/>
              <a:t> = Licenses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Supp = Suppliers</a:t>
            </a:r>
          </a:p>
        </p:txBody>
      </p:sp>
    </p:spTree>
    <p:extLst>
      <p:ext uri="{BB962C8B-B14F-4D97-AF65-F5344CB8AC3E}">
        <p14:creationId xmlns:p14="http://schemas.microsoft.com/office/powerpoint/2010/main" val="346097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B0056A-C71F-487F-8073-2E8F2A5C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377068"/>
            <a:ext cx="5419725" cy="2103863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b="1" dirty="0"/>
              <a:t>-&gt; The file will be created automatically by the application and stored on the user’s device and then it will open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b="1" dirty="0"/>
              <a:t>-&gt; The user can select the supplier, the status of equipment and licenses( assigned or unassigned), the time period etc.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b="1" dirty="0"/>
              <a:t>-&gt; By using this tool it is possible to generate reports in two formats (html, csv).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867337-138F-4D80-8FAE-FC8A621F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406398"/>
          </a:xfrm>
        </p:spPr>
        <p:txBody>
          <a:bodyPr/>
          <a:lstStyle/>
          <a:p>
            <a:r>
              <a:rPr lang="en-GB" dirty="0"/>
              <a:t>Export reports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4FD3D-C85B-4D61-AD5D-6309460EE1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B1C79-D62D-4290-9C8E-616E7E8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564" y="2209800"/>
            <a:ext cx="4669286" cy="30551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D50B10-E1EE-4A8F-834B-779B33914A21}"/>
              </a:ext>
            </a:extLst>
          </p:cNvPr>
          <p:cNvCxnSpPr>
            <a:cxnSpLocks/>
          </p:cNvCxnSpPr>
          <p:nvPr/>
        </p:nvCxnSpPr>
        <p:spPr>
          <a:xfrm>
            <a:off x="6324600" y="3484551"/>
            <a:ext cx="1295400" cy="968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0E20F-5EDA-4B62-AB7A-AA01E2FB5AC7}"/>
              </a:ext>
            </a:extLst>
          </p:cNvPr>
          <p:cNvCxnSpPr>
            <a:cxnSpLocks/>
          </p:cNvCxnSpPr>
          <p:nvPr/>
        </p:nvCxnSpPr>
        <p:spPr>
          <a:xfrm>
            <a:off x="6248400" y="4162148"/>
            <a:ext cx="1981200" cy="22193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1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0325A-88B0-4F85-89BB-1BDB9BBB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355602"/>
            <a:ext cx="11449161" cy="406398"/>
          </a:xfrm>
        </p:spPr>
        <p:txBody>
          <a:bodyPr/>
          <a:lstStyle/>
          <a:p>
            <a:r>
              <a:rPr lang="en-GB" dirty="0"/>
              <a:t>roles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D302-0F6A-4343-8BEC-226FE8E62F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DA2B9-7259-4C00-A838-3E9216E65EEF}"/>
              </a:ext>
            </a:extLst>
          </p:cNvPr>
          <p:cNvSpPr/>
          <p:nvPr/>
        </p:nvSpPr>
        <p:spPr>
          <a:xfrm>
            <a:off x="414337" y="1336977"/>
            <a:ext cx="11363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	there are two main roles in this tool: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F242A-2420-4C9C-900C-829234D6E7C8}"/>
              </a:ext>
            </a:extLst>
          </p:cNvPr>
          <p:cNvSpPr/>
          <p:nvPr/>
        </p:nvSpPr>
        <p:spPr>
          <a:xfrm>
            <a:off x="740492" y="3028033"/>
            <a:ext cx="5288396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cap="all" dirty="0">
                <a:solidFill>
                  <a:srgbClr val="FF0000"/>
                </a:solidFill>
              </a:rPr>
              <a:t>Normal user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cap="all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Actions:</a:t>
            </a: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View equip/</a:t>
            </a:r>
            <a:r>
              <a:rPr lang="en-GB" cap="all" dirty="0" err="1">
                <a:solidFill>
                  <a:schemeClr val="tx1">
                    <a:lumMod val="50000"/>
                  </a:schemeClr>
                </a:solidFill>
              </a:rPr>
              <a:t>lic</a:t>
            </a: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/supp</a:t>
            </a:r>
          </a:p>
          <a:p>
            <a:pPr algn="just">
              <a:spcAft>
                <a:spcPts val="600"/>
              </a:spcAft>
            </a:pPr>
            <a:endParaRPr lang="en-GB" cap="all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Export reports</a:t>
            </a: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Ask for manager rights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A1A87-29D9-4C68-9A51-1644AF7008E3}"/>
              </a:ext>
            </a:extLst>
          </p:cNvPr>
          <p:cNvSpPr/>
          <p:nvPr/>
        </p:nvSpPr>
        <p:spPr>
          <a:xfrm>
            <a:off x="6248400" y="3028033"/>
            <a:ext cx="5410200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cap="all" dirty="0">
                <a:solidFill>
                  <a:srgbClr val="FF0000"/>
                </a:solidFill>
              </a:rPr>
              <a:t>Manager</a:t>
            </a:r>
          </a:p>
          <a:p>
            <a:pPr algn="just">
              <a:spcAft>
                <a:spcPts val="600"/>
              </a:spcAft>
            </a:pPr>
            <a:endParaRPr lang="en-GB" cap="all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Actions:</a:t>
            </a: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View equip/</a:t>
            </a:r>
            <a:r>
              <a:rPr lang="en-GB" cap="all" dirty="0" err="1">
                <a:solidFill>
                  <a:schemeClr val="tx1">
                    <a:lumMod val="50000"/>
                  </a:schemeClr>
                </a:solidFill>
              </a:rPr>
              <a:t>lic</a:t>
            </a: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/supp</a:t>
            </a: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Add/edit/delete equip/</a:t>
            </a:r>
            <a:r>
              <a:rPr lang="en-GB" cap="all" dirty="0" err="1">
                <a:solidFill>
                  <a:schemeClr val="tx1">
                    <a:lumMod val="50000"/>
                  </a:schemeClr>
                </a:solidFill>
              </a:rPr>
              <a:t>lic</a:t>
            </a: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/supp</a:t>
            </a: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Export reports</a:t>
            </a:r>
          </a:p>
          <a:p>
            <a:pPr marL="28575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cap="all" dirty="0">
                <a:solidFill>
                  <a:schemeClr val="tx1">
                    <a:lumMod val="50000"/>
                  </a:schemeClr>
                </a:solidFill>
              </a:rPr>
              <a:t>Grant/deny manager rights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CF500A57-A16F-4FAA-9D2B-3632149B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57961"/>
            <a:ext cx="1980895" cy="198089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1B3FC99-6061-46D3-832E-365D8E4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99" y="181020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B0056A-C71F-487F-8073-2E8F2A5C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2483148"/>
            <a:ext cx="6257925" cy="2088852"/>
          </a:xfrm>
        </p:spPr>
        <p:txBody>
          <a:bodyPr/>
          <a:lstStyle/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Barcode or Serial Number and Inventory Number detection via camera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Windows pop up notification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Advanced Algorithm to check if the SW licenses are used by the users or not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Various charts and graphics on exports files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867337-138F-4D80-8FAE-FC8A621F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558798"/>
          </a:xfrm>
        </p:spPr>
        <p:txBody>
          <a:bodyPr/>
          <a:lstStyle/>
          <a:p>
            <a:r>
              <a:rPr lang="en-GB" dirty="0"/>
              <a:t>Future Features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4FD3D-C85B-4D61-AD5D-6309460EE1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031026-BCFD-4A1A-8D02-ABE0A5563FC7}"/>
              </a:ext>
            </a:extLst>
          </p:cNvPr>
          <p:cNvSpPr txBox="1">
            <a:spLocks/>
          </p:cNvSpPr>
          <p:nvPr/>
        </p:nvSpPr>
        <p:spPr bwMode="gray">
          <a:xfrm>
            <a:off x="346896" y="774194"/>
            <a:ext cx="11449160" cy="2804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600" kern="1200" cap="all" spc="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pic>
        <p:nvPicPr>
          <p:cNvPr id="1030" name="Picture 6" descr="future icon – Giammanco Graphics &amp; Web Design">
            <a:extLst>
              <a:ext uri="{FF2B5EF4-FFF2-40B4-BE49-F238E27FC236}">
                <a16:creationId xmlns:a16="http://schemas.microsoft.com/office/drawing/2014/main" id="{D98407B2-59B5-4AF2-B76A-AE0558EA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509112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859821"/>
      </p:ext>
    </p:extLst>
  </p:cSld>
  <p:clrMapOvr>
    <a:masterClrMapping/>
  </p:clrMapOvr>
</p:sld>
</file>

<file path=ppt/theme/theme1.xml><?xml version="1.0" encoding="utf-8"?>
<a:theme xmlns:a="http://schemas.openxmlformats.org/drawingml/2006/main" name="vitesco_PowerPoint_2019-09-06">
  <a:themeElements>
    <a:clrScheme name="Benutzerdefiniert 153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9"/>
      </a:accent3>
      <a:accent4>
        <a:srgbClr val="3BB5A3"/>
      </a:accent4>
      <a:accent5>
        <a:srgbClr val="008168"/>
      </a:accent5>
      <a:accent6>
        <a:srgbClr val="005648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3E5"/>
    </a:custClr>
    <a:custClr name="Tertiär2">
      <a:srgbClr val="006FA8"/>
    </a:custClr>
    <a:custClr name="Tertiär3">
      <a:srgbClr val="005081"/>
    </a:custClr>
    <a:custClr name="Tertiär4">
      <a:srgbClr val="DC5D95"/>
    </a:custClr>
    <a:custClr name="Tertiär5">
      <a:srgbClr val="790D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190916_vitesco_ppt_en.potx" id="{063DB058-3ED7-4AEE-B930-0C29B42D3708}" vid="{7C8CEC18-41B0-4240-8D90-9FCE5A6633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Vitesco_Technologies_ppt_en</Template>
  <TotalTime>0</TotalTime>
  <Words>239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vitesco_PowerPoint_2019-09-06</vt:lpstr>
      <vt:lpstr>License Management Tool (LMT)</vt:lpstr>
      <vt:lpstr>Agenda</vt:lpstr>
      <vt:lpstr>What is the License management tool?</vt:lpstr>
      <vt:lpstr>Architecture</vt:lpstr>
      <vt:lpstr>Graphical User interface – login form </vt:lpstr>
      <vt:lpstr>Graphical user interface – main forms  </vt:lpstr>
      <vt:lpstr>Export reports </vt:lpstr>
      <vt:lpstr>roles </vt:lpstr>
      <vt:lpstr>Future Features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Management Tool (LMT)</dc:title>
  <dc:creator/>
  <cp:lastModifiedBy/>
  <cp:revision>2</cp:revision>
  <dcterms:created xsi:type="dcterms:W3CDTF">2020-01-10T08:40:49Z</dcterms:created>
  <dcterms:modified xsi:type="dcterms:W3CDTF">2020-06-22T09:01:26Z</dcterms:modified>
</cp:coreProperties>
</file>