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4" r:id="rId4"/>
    <p:sldId id="263" r:id="rId5"/>
    <p:sldId id="258" r:id="rId6"/>
    <p:sldId id="262" r:id="rId7"/>
    <p:sldId id="259" r:id="rId8"/>
    <p:sldId id="261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9A00"/>
    <a:srgbClr val="2994F9"/>
    <a:srgbClr val="1D74D8"/>
    <a:srgbClr val="EE452E"/>
    <a:srgbClr val="CD3129"/>
    <a:srgbClr val="57B03F"/>
    <a:srgbClr val="428E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40"/>
    <p:restoredTop sz="94575"/>
  </p:normalViewPr>
  <p:slideViewPr>
    <p:cSldViewPr snapToGrid="0" snapToObjects="1">
      <p:cViewPr>
        <p:scale>
          <a:sx n="83" d="100"/>
          <a:sy n="83" d="100"/>
        </p:scale>
        <p:origin x="1424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ACBCF-E3CD-4045-8DE3-EF1757B8237A}" type="datetimeFigureOut">
              <a:rPr lang="en-US" smtClean="0"/>
              <a:t>7/20/17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EBE82-BF6D-D241-BCE3-066A3566E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486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ACBCF-E3CD-4045-8DE3-EF1757B8237A}" type="datetimeFigureOut">
              <a:rPr lang="en-US" smtClean="0"/>
              <a:t>7/20/17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EBE82-BF6D-D241-BCE3-066A3566E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693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ACBCF-E3CD-4045-8DE3-EF1757B8237A}" type="datetimeFigureOut">
              <a:rPr lang="en-US" smtClean="0"/>
              <a:t>7/20/17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EBE82-BF6D-D241-BCE3-066A3566E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255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ACBCF-E3CD-4045-8DE3-EF1757B8237A}" type="datetimeFigureOut">
              <a:rPr lang="en-US" smtClean="0"/>
              <a:t>7/20/17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EBE82-BF6D-D241-BCE3-066A3566E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209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ACBCF-E3CD-4045-8DE3-EF1757B8237A}" type="datetimeFigureOut">
              <a:rPr lang="en-US" smtClean="0"/>
              <a:t>7/20/17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EBE82-BF6D-D241-BCE3-066A3566E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660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ACBCF-E3CD-4045-8DE3-EF1757B8237A}" type="datetimeFigureOut">
              <a:rPr lang="en-US" smtClean="0"/>
              <a:t>7/20/17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EBE82-BF6D-D241-BCE3-066A3566E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693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ACBCF-E3CD-4045-8DE3-EF1757B8237A}" type="datetimeFigureOut">
              <a:rPr lang="en-US" smtClean="0"/>
              <a:t>7/20/17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EBE82-BF6D-D241-BCE3-066A3566E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082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ACBCF-E3CD-4045-8DE3-EF1757B8237A}" type="datetimeFigureOut">
              <a:rPr lang="en-US" smtClean="0"/>
              <a:t>7/20/17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EBE82-BF6D-D241-BCE3-066A3566E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092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ACBCF-E3CD-4045-8DE3-EF1757B8237A}" type="datetimeFigureOut">
              <a:rPr lang="en-US" smtClean="0"/>
              <a:t>7/20/17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EBE82-BF6D-D241-BCE3-066A3566E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443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ACBCF-E3CD-4045-8DE3-EF1757B8237A}" type="datetimeFigureOut">
              <a:rPr lang="en-US" smtClean="0"/>
              <a:t>7/20/17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EBE82-BF6D-D241-BCE3-066A3566E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85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ACBCF-E3CD-4045-8DE3-EF1757B8237A}" type="datetimeFigureOut">
              <a:rPr lang="en-US" smtClean="0"/>
              <a:t>7/20/17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EBE82-BF6D-D241-BCE3-066A3566E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631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0ACBCF-E3CD-4045-8DE3-EF1757B8237A}" type="datetimeFigureOut">
              <a:rPr lang="en-US" smtClean="0"/>
              <a:t>7/20/17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6EBE82-BF6D-D241-BCE3-066A3566E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065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87460"/>
            <a:ext cx="12192000" cy="2882684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+mn-lt"/>
              </a:rPr>
              <a:t>U.S. House of Representatives</a:t>
            </a:r>
            <a:br>
              <a:rPr lang="en-US" b="1" dirty="0" smtClean="0">
                <a:latin typeface="+mn-lt"/>
              </a:rPr>
            </a:br>
            <a:r>
              <a:rPr lang="en-US" b="1" dirty="0" smtClean="0">
                <a:latin typeface="+mn-lt"/>
              </a:rPr>
              <a:t>2016 </a:t>
            </a:r>
            <a:r>
              <a:rPr lang="en-US" b="1" dirty="0" smtClean="0">
                <a:latin typeface="+mn-lt"/>
              </a:rPr>
              <a:t>Elections:</a:t>
            </a:r>
            <a:r>
              <a:rPr lang="en-US" sz="4400" b="1" dirty="0">
                <a:latin typeface="+mn-lt"/>
              </a:rPr>
              <a:t/>
            </a:r>
            <a:br>
              <a:rPr lang="en-US" sz="4400" b="1" dirty="0">
                <a:latin typeface="+mn-lt"/>
              </a:rPr>
            </a:br>
            <a:r>
              <a:rPr lang="en-US" sz="2200" b="1" dirty="0" smtClean="0">
                <a:solidFill>
                  <a:schemeClr val="bg1"/>
                </a:solidFill>
                <a:latin typeface="+mn-lt"/>
              </a:rPr>
              <a:t>a</a:t>
            </a:r>
            <a:r>
              <a:rPr lang="en-US" sz="4400" b="1" dirty="0" smtClean="0">
                <a:latin typeface="+mn-lt"/>
              </a:rPr>
              <a:t/>
            </a:r>
            <a:br>
              <a:rPr lang="en-US" sz="4400" b="1" dirty="0" smtClean="0">
                <a:latin typeface="+mn-lt"/>
              </a:rPr>
            </a:br>
            <a:r>
              <a:rPr lang="en-US" sz="5300" dirty="0" smtClean="0">
                <a:latin typeface="+mn-lt"/>
              </a:rPr>
              <a:t>Predicting Margin of Victory</a:t>
            </a:r>
            <a:endParaRPr lang="en-US" sz="5300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966844"/>
            <a:ext cx="9144000" cy="774916"/>
          </a:xfrm>
        </p:spPr>
        <p:txBody>
          <a:bodyPr>
            <a:normAutofit/>
          </a:bodyPr>
          <a:lstStyle/>
          <a:p>
            <a:r>
              <a:rPr lang="en-US" sz="2800" smtClean="0"/>
              <a:t>Alex </a:t>
            </a:r>
            <a:r>
              <a:rPr lang="en-US" sz="2800" dirty="0" smtClean="0"/>
              <a:t>Douglas</a:t>
            </a:r>
            <a:endParaRPr lang="en-US" sz="28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2438400" y="2403418"/>
            <a:ext cx="7315200" cy="0"/>
          </a:xfrm>
          <a:prstGeom prst="line">
            <a:avLst/>
          </a:prstGeom>
          <a:ln w="25400">
            <a:solidFill>
              <a:srgbClr val="FB9A00">
                <a:alpha val="7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445"/>
          <a:stretch/>
        </p:blipFill>
        <p:spPr>
          <a:xfrm>
            <a:off x="11490910" y="6142320"/>
            <a:ext cx="494447" cy="5994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475494"/>
            <a:ext cx="3048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265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+mn-lt"/>
              </a:rPr>
              <a:t>Overview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Goal:</a:t>
            </a:r>
          </a:p>
          <a:p>
            <a:pPr lvl="1"/>
            <a:r>
              <a:rPr lang="en-US" sz="3200" dirty="0" smtClean="0"/>
              <a:t>Predict margin of victory for the 2016 U.S. House of Representatives elections</a:t>
            </a:r>
          </a:p>
          <a:p>
            <a:pPr lvl="1"/>
            <a:endParaRPr lang="en-US" sz="3200" dirty="0"/>
          </a:p>
          <a:p>
            <a:r>
              <a:rPr lang="en-US" sz="3600" b="1" dirty="0" smtClean="0"/>
              <a:t>Variables:</a:t>
            </a:r>
          </a:p>
          <a:p>
            <a:pPr lvl="1"/>
            <a:r>
              <a:rPr lang="en-US" sz="3200" dirty="0" smtClean="0"/>
              <a:t>Biographical information</a:t>
            </a:r>
          </a:p>
          <a:p>
            <a:pPr lvl="1"/>
            <a:r>
              <a:rPr lang="en-US" sz="3200" dirty="0" smtClean="0"/>
              <a:t>Non-biographical information</a:t>
            </a:r>
          </a:p>
          <a:p>
            <a:pPr lvl="2"/>
            <a:r>
              <a:rPr lang="en-US" sz="2400" dirty="0" smtClean="0"/>
              <a:t>length in office, </a:t>
            </a:r>
            <a:r>
              <a:rPr lang="en-US" sz="2400" dirty="0"/>
              <a:t>party affiliation, previous </a:t>
            </a:r>
            <a:r>
              <a:rPr lang="en-US" sz="2400" dirty="0" smtClean="0"/>
              <a:t>margin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1368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40" y="651356"/>
            <a:ext cx="10993120" cy="567944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5" name="Straight Arrow Connector 4"/>
          <p:cNvCxnSpPr/>
          <p:nvPr/>
        </p:nvCxnSpPr>
        <p:spPr>
          <a:xfrm>
            <a:off x="7439355" y="2078640"/>
            <a:ext cx="1146706" cy="21510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191903" y="1677759"/>
            <a:ext cx="15343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Age</a:t>
            </a:r>
            <a:endParaRPr lang="en-US" sz="3200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7361866" y="2939152"/>
            <a:ext cx="1224195" cy="22164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665159" y="2582691"/>
            <a:ext cx="28981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mtClean="0"/>
              <a:t>Marital Status</a:t>
            </a:r>
            <a:endParaRPr lang="en-US" sz="3200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7361866" y="3378631"/>
            <a:ext cx="1224195" cy="1084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130108" y="3160800"/>
            <a:ext cx="28981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Children</a:t>
            </a:r>
            <a:endParaRPr lang="en-US" sz="3200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7361866" y="3983064"/>
            <a:ext cx="1224195" cy="439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990621" y="3639167"/>
            <a:ext cx="28981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Education</a:t>
            </a:r>
            <a:endParaRPr lang="en-US" sz="3200" dirty="0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7361866" y="4431951"/>
            <a:ext cx="1278353" cy="6255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595610" y="4152553"/>
            <a:ext cx="39599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mtClean="0"/>
              <a:t>Previous Occupation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7659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16" grpId="0"/>
      <p:bldP spid="19" grpId="0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+mn-lt"/>
              </a:rPr>
              <a:t>Overview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Goal:</a:t>
            </a:r>
          </a:p>
          <a:p>
            <a:pPr lvl="1"/>
            <a:r>
              <a:rPr lang="en-US" sz="3200" dirty="0" smtClean="0"/>
              <a:t>Predict margin of victory for the 2016 U.S. House of Representatives elections</a:t>
            </a:r>
          </a:p>
          <a:p>
            <a:pPr lvl="1"/>
            <a:endParaRPr lang="en-US" sz="3200" dirty="0"/>
          </a:p>
          <a:p>
            <a:r>
              <a:rPr lang="en-US" sz="3600" b="1" dirty="0" smtClean="0"/>
              <a:t>Variables:</a:t>
            </a:r>
          </a:p>
          <a:p>
            <a:pPr lvl="1"/>
            <a:r>
              <a:rPr lang="en-US" sz="3200" dirty="0" smtClean="0"/>
              <a:t>Biographical information</a:t>
            </a:r>
          </a:p>
          <a:p>
            <a:pPr lvl="1"/>
            <a:r>
              <a:rPr lang="en-US" sz="3200" dirty="0" smtClean="0"/>
              <a:t>Non-biographical information</a:t>
            </a:r>
          </a:p>
          <a:p>
            <a:pPr lvl="2"/>
            <a:r>
              <a:rPr lang="en-US" sz="2400" dirty="0" smtClean="0"/>
              <a:t>length in office, </a:t>
            </a:r>
            <a:r>
              <a:rPr lang="en-US" sz="2400" dirty="0"/>
              <a:t>party affiliation, previous </a:t>
            </a:r>
            <a:r>
              <a:rPr lang="en-US" sz="2400" dirty="0" smtClean="0"/>
              <a:t>margin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77212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7529" y="1531509"/>
            <a:ext cx="3238500" cy="48653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6408" y="1531509"/>
            <a:ext cx="3238500" cy="486537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7888" y="1536192"/>
            <a:ext cx="3238500" cy="486537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63387" y="1506257"/>
            <a:ext cx="3272117" cy="491587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63366" y="1500513"/>
            <a:ext cx="3274512" cy="49194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522"/>
            <a:ext cx="10515600" cy="967631"/>
          </a:xfrm>
        </p:spPr>
        <p:txBody>
          <a:bodyPr/>
          <a:lstStyle/>
          <a:p>
            <a:pPr algn="ctr"/>
            <a:r>
              <a:rPr lang="en-US" dirty="0" smtClean="0">
                <a:latin typeface="+mn-lt"/>
                <a:ea typeface="Meiryo" charset="-128"/>
                <a:cs typeface="Meiryo" charset="-128"/>
              </a:rPr>
              <a:t>Who will win by a higher margin?</a:t>
            </a:r>
            <a:endParaRPr lang="en-US" dirty="0">
              <a:latin typeface="+mn-lt"/>
              <a:ea typeface="Meiryo" charset="-128"/>
              <a:cs typeface="Meiryo" charset="-128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179977" y="757890"/>
            <a:ext cx="2238936" cy="9676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 smtClean="0">
                <a:latin typeface="+mn-lt"/>
                <a:ea typeface="Meiryo" charset="-128"/>
                <a:cs typeface="Meiryo" charset="-128"/>
              </a:rPr>
              <a:t>Children</a:t>
            </a:r>
            <a:r>
              <a:rPr lang="en-US" sz="3200" b="1" smtClean="0">
                <a:latin typeface="+mn-lt"/>
                <a:ea typeface="Meiryo" charset="-128"/>
                <a:cs typeface="Meiryo" charset="-128"/>
              </a:rPr>
              <a:t>: 4</a:t>
            </a:r>
            <a:endParaRPr lang="en-US" sz="3200" b="1" dirty="0">
              <a:latin typeface="+mn-lt"/>
              <a:ea typeface="Meiryo" charset="-128"/>
              <a:cs typeface="Meiryo" charset="-128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747311" y="770516"/>
            <a:ext cx="2238936" cy="9676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 smtClean="0">
                <a:latin typeface="+mn-lt"/>
                <a:ea typeface="Meiryo" charset="-128"/>
                <a:cs typeface="Meiryo" charset="-128"/>
              </a:rPr>
              <a:t>Children: 1</a:t>
            </a:r>
            <a:endParaRPr lang="en-US" sz="3200" b="1" dirty="0">
              <a:latin typeface="+mn-lt"/>
              <a:ea typeface="Meiryo" charset="-128"/>
              <a:cs typeface="Meiryo" charset="-128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976532" y="1268875"/>
            <a:ext cx="2238936" cy="9676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 smtClean="0">
                <a:latin typeface="+mn-lt"/>
                <a:ea typeface="Meiryo" charset="-128"/>
                <a:cs typeface="Meiryo" charset="-128"/>
              </a:rPr>
              <a:t>Significant</a:t>
            </a:r>
            <a:endParaRPr lang="en-US" sz="3200" dirty="0">
              <a:latin typeface="+mn-lt"/>
              <a:ea typeface="Meiryo" charset="-128"/>
              <a:cs typeface="Meiryo" charset="-128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976532" y="3480378"/>
            <a:ext cx="2238936" cy="9676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 smtClean="0">
                <a:latin typeface="+mn-lt"/>
                <a:ea typeface="Meiryo" charset="-128"/>
                <a:cs typeface="Meiryo" charset="-128"/>
              </a:rPr>
              <a:t>Insignificant</a:t>
            </a:r>
            <a:endParaRPr lang="en-US" sz="3200" dirty="0">
              <a:latin typeface="+mn-lt"/>
              <a:ea typeface="Meiryo" charset="-128"/>
              <a:cs typeface="Meiryo" charset="-128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419600" y="4164475"/>
            <a:ext cx="3352800" cy="9676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 smtClean="0">
                <a:latin typeface="+mn-lt"/>
                <a:ea typeface="Meiryo" charset="-128"/>
                <a:cs typeface="Meiryo" charset="-128"/>
              </a:rPr>
              <a:t>Children </a:t>
            </a:r>
            <a:r>
              <a:rPr lang="en-US" sz="2800" dirty="0" smtClean="0">
                <a:latin typeface="+mn-lt"/>
                <a:ea typeface="Meiryo" charset="-128"/>
                <a:cs typeface="Meiryo" charset="-128"/>
              </a:rPr>
              <a:t>(p = 0.33)</a:t>
            </a:r>
            <a:endParaRPr lang="en-US" sz="2800" dirty="0">
              <a:latin typeface="+mn-lt"/>
              <a:ea typeface="Meiryo" charset="-128"/>
              <a:cs typeface="Meiryo" charset="-128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63386" y="757889"/>
            <a:ext cx="3272117" cy="9676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 smtClean="0">
                <a:latin typeface="+mn-lt"/>
                <a:ea typeface="Meiryo" charset="-128"/>
                <a:cs typeface="Meiryo" charset="-128"/>
              </a:rPr>
              <a:t>Married</a:t>
            </a:r>
            <a:endParaRPr lang="en-US" sz="3200" b="1" dirty="0">
              <a:latin typeface="+mn-lt"/>
              <a:ea typeface="Meiryo" charset="-128"/>
              <a:cs typeface="Meiryo" charset="-128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8247528" y="757888"/>
            <a:ext cx="3272117" cy="9676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smtClean="0">
                <a:latin typeface="+mn-lt"/>
                <a:ea typeface="Meiryo" charset="-128"/>
                <a:cs typeface="Meiryo" charset="-128"/>
              </a:rPr>
              <a:t>Unmarried</a:t>
            </a:r>
            <a:endParaRPr lang="en-US" sz="3200" b="1" dirty="0">
              <a:latin typeface="+mn-lt"/>
              <a:ea typeface="Meiryo" charset="-128"/>
              <a:cs typeface="Meiryo" charset="-128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3944471" y="4724250"/>
            <a:ext cx="4269442" cy="9676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 smtClean="0">
                <a:latin typeface="+mn-lt"/>
                <a:ea typeface="Meiryo" charset="-128"/>
                <a:cs typeface="Meiryo" charset="-128"/>
              </a:rPr>
              <a:t>Marital Status </a:t>
            </a:r>
            <a:r>
              <a:rPr lang="en-US" sz="2800" dirty="0" smtClean="0">
                <a:latin typeface="+mn-lt"/>
                <a:ea typeface="Meiryo" charset="-128"/>
                <a:cs typeface="Meiryo" charset="-128"/>
              </a:rPr>
              <a:t>(p </a:t>
            </a:r>
            <a:r>
              <a:rPr lang="en-US" sz="2800" dirty="0" smtClean="0">
                <a:latin typeface="+mn-lt"/>
                <a:ea typeface="Meiryo" charset="-128"/>
                <a:cs typeface="Meiryo" charset="-128"/>
              </a:rPr>
              <a:t>= </a:t>
            </a:r>
            <a:r>
              <a:rPr lang="en-US" sz="2800" dirty="0" smtClean="0">
                <a:latin typeface="+mn-lt"/>
                <a:ea typeface="Meiryo" charset="-128"/>
                <a:cs typeface="Meiryo" charset="-128"/>
              </a:rPr>
              <a:t>0.13</a:t>
            </a:r>
            <a:r>
              <a:rPr lang="en-US" sz="2800" dirty="0" smtClean="0">
                <a:latin typeface="+mn-lt"/>
                <a:ea typeface="Meiryo" charset="-128"/>
                <a:cs typeface="Meiryo" charset="-128"/>
              </a:rPr>
              <a:t>)</a:t>
            </a:r>
            <a:endParaRPr lang="en-US" sz="2800" dirty="0">
              <a:latin typeface="+mn-lt"/>
              <a:ea typeface="Meiryo" charset="-128"/>
              <a:cs typeface="Meiryo" charset="-128"/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705971" y="757887"/>
            <a:ext cx="3272117" cy="9676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 smtClean="0">
                <a:latin typeface="+mn-lt"/>
                <a:ea typeface="Meiryo" charset="-128"/>
                <a:cs typeface="Meiryo" charset="-128"/>
              </a:rPr>
              <a:t>Age: 55</a:t>
            </a:r>
            <a:endParaRPr lang="en-US" sz="3200" b="1" dirty="0">
              <a:latin typeface="+mn-lt"/>
              <a:ea typeface="Meiryo" charset="-128"/>
              <a:cs typeface="Meiryo" charset="-128"/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8213912" y="777319"/>
            <a:ext cx="3272117" cy="9676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 smtClean="0">
                <a:latin typeface="+mn-lt"/>
                <a:ea typeface="Meiryo" charset="-128"/>
                <a:cs typeface="Meiryo" charset="-128"/>
              </a:rPr>
              <a:t>Age: 65</a:t>
            </a:r>
            <a:endParaRPr lang="en-US" sz="3200" b="1" dirty="0">
              <a:latin typeface="+mn-lt"/>
              <a:ea typeface="Meiryo" charset="-128"/>
              <a:cs typeface="Meiryo" charset="-128"/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3944470" y="5216214"/>
            <a:ext cx="4269442" cy="9676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 smtClean="0">
                <a:latin typeface="+mn-lt"/>
                <a:ea typeface="Meiryo" charset="-128"/>
                <a:cs typeface="Meiryo" charset="-128"/>
              </a:rPr>
              <a:t>Age </a:t>
            </a:r>
            <a:r>
              <a:rPr lang="en-US" sz="2800" dirty="0" smtClean="0">
                <a:latin typeface="+mn-lt"/>
                <a:ea typeface="Meiryo" charset="-128"/>
                <a:cs typeface="Meiryo" charset="-128"/>
              </a:rPr>
              <a:t>(p </a:t>
            </a:r>
            <a:r>
              <a:rPr lang="en-US" sz="2800" dirty="0" smtClean="0">
                <a:latin typeface="+mn-lt"/>
                <a:ea typeface="Meiryo" charset="-128"/>
                <a:cs typeface="Meiryo" charset="-128"/>
              </a:rPr>
              <a:t>= </a:t>
            </a:r>
            <a:r>
              <a:rPr lang="en-US" sz="2800" dirty="0" smtClean="0">
                <a:latin typeface="+mn-lt"/>
                <a:ea typeface="Meiryo" charset="-128"/>
                <a:cs typeface="Meiryo" charset="-128"/>
              </a:rPr>
              <a:t>0.98)</a:t>
            </a:r>
            <a:endParaRPr lang="en-US" sz="2800" dirty="0">
              <a:latin typeface="+mn-lt"/>
              <a:ea typeface="Meiryo" charset="-128"/>
              <a:cs typeface="Meiryo" charset="-128"/>
            </a:endParaRP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687856" y="739320"/>
            <a:ext cx="3272117" cy="9676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 smtClean="0">
                <a:latin typeface="+mn-lt"/>
                <a:ea typeface="Meiryo" charset="-128"/>
                <a:cs typeface="Meiryo" charset="-128"/>
              </a:rPr>
              <a:t>Republican</a:t>
            </a:r>
            <a:endParaRPr lang="en-US" sz="3200" b="1" dirty="0">
              <a:latin typeface="+mn-lt"/>
              <a:ea typeface="Meiryo" charset="-128"/>
              <a:cs typeface="Meiryo" charset="-128"/>
            </a:endParaRP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8259591" y="785059"/>
            <a:ext cx="3272117" cy="9676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smtClean="0">
                <a:latin typeface="+mn-lt"/>
                <a:ea typeface="Meiryo" charset="-128"/>
                <a:cs typeface="Meiryo" charset="-128"/>
              </a:rPr>
              <a:t>Democrat</a:t>
            </a:r>
            <a:endParaRPr lang="en-US" sz="3200" b="1" dirty="0">
              <a:latin typeface="+mn-lt"/>
              <a:ea typeface="Meiryo" charset="-128"/>
              <a:cs typeface="Meiryo" charset="-128"/>
            </a:endParaRPr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219714" y="6143742"/>
            <a:ext cx="4269442" cy="9676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 smtClean="0">
                <a:latin typeface="+mn-lt"/>
                <a:ea typeface="Meiryo" charset="-128"/>
                <a:cs typeface="Meiryo" charset="-128"/>
              </a:rPr>
              <a:t>Mimi Walters (Cal 45)</a:t>
            </a:r>
            <a:endParaRPr lang="en-US" sz="2000" dirty="0">
              <a:latin typeface="+mn-lt"/>
              <a:ea typeface="Meiryo" charset="-128"/>
              <a:cs typeface="Meiryo" charset="-128"/>
            </a:endParaRPr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718377" y="752146"/>
            <a:ext cx="3272117" cy="9676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 smtClean="0">
                <a:latin typeface="+mn-lt"/>
                <a:ea typeface="Meiryo" charset="-128"/>
                <a:cs typeface="Meiryo" charset="-128"/>
              </a:rPr>
              <a:t>Female</a:t>
            </a:r>
            <a:endParaRPr lang="en-US" sz="3200" b="1" dirty="0">
              <a:latin typeface="+mn-lt"/>
              <a:ea typeface="Meiryo" charset="-128"/>
              <a:cs typeface="Meiryo" charset="-128"/>
            </a:endParaRP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8213911" y="766094"/>
            <a:ext cx="3272117" cy="9676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>
                <a:latin typeface="+mn-lt"/>
                <a:ea typeface="Meiryo" charset="-128"/>
                <a:cs typeface="Meiryo" charset="-128"/>
              </a:rPr>
              <a:t>M</a:t>
            </a:r>
            <a:r>
              <a:rPr lang="en-US" sz="3200" b="1" smtClean="0">
                <a:latin typeface="+mn-lt"/>
                <a:ea typeface="Meiryo" charset="-128"/>
                <a:cs typeface="Meiryo" charset="-128"/>
              </a:rPr>
              <a:t>ale</a:t>
            </a:r>
            <a:endParaRPr lang="en-US" sz="3200" b="1" dirty="0">
              <a:latin typeface="+mn-lt"/>
              <a:ea typeface="Meiryo" charset="-128"/>
              <a:cs typeface="Meiryo" charset="-128"/>
            </a:endParaRPr>
          </a:p>
        </p:txBody>
      </p:sp>
      <p:sp>
        <p:nvSpPr>
          <p:cNvPr id="25" name="Title 1"/>
          <p:cNvSpPr txBox="1">
            <a:spLocks/>
          </p:cNvSpPr>
          <p:nvPr/>
        </p:nvSpPr>
        <p:spPr>
          <a:xfrm>
            <a:off x="3942096" y="5691881"/>
            <a:ext cx="4269442" cy="9676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 smtClean="0">
                <a:latin typeface="+mn-lt"/>
                <a:ea typeface="Meiryo" charset="-128"/>
                <a:cs typeface="Meiryo" charset="-128"/>
              </a:rPr>
              <a:t>Gender </a:t>
            </a:r>
            <a:r>
              <a:rPr lang="en-US" sz="2800" dirty="0" smtClean="0">
                <a:latin typeface="+mn-lt"/>
                <a:ea typeface="Meiryo" charset="-128"/>
                <a:cs typeface="Meiryo" charset="-128"/>
              </a:rPr>
              <a:t>(p </a:t>
            </a:r>
            <a:r>
              <a:rPr lang="en-US" sz="2800" dirty="0" smtClean="0">
                <a:latin typeface="+mn-lt"/>
                <a:ea typeface="Meiryo" charset="-128"/>
                <a:cs typeface="Meiryo" charset="-128"/>
              </a:rPr>
              <a:t>= </a:t>
            </a:r>
            <a:r>
              <a:rPr lang="en-US" sz="2800" dirty="0" smtClean="0">
                <a:latin typeface="+mn-lt"/>
                <a:ea typeface="Meiryo" charset="-128"/>
                <a:cs typeface="Meiryo" charset="-128"/>
              </a:rPr>
              <a:t>0.23)</a:t>
            </a:r>
            <a:endParaRPr lang="en-US" sz="2800" dirty="0">
              <a:latin typeface="+mn-lt"/>
              <a:ea typeface="Meiryo" charset="-128"/>
              <a:cs typeface="Meiryo" charset="-128"/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63838" y="1500513"/>
            <a:ext cx="3274512" cy="4919472"/>
          </a:xfrm>
          <a:prstGeom prst="rect">
            <a:avLst/>
          </a:prstGeom>
        </p:spPr>
      </p:pic>
      <p:sp>
        <p:nvSpPr>
          <p:cNvPr id="28" name="Title 1"/>
          <p:cNvSpPr txBox="1">
            <a:spLocks/>
          </p:cNvSpPr>
          <p:nvPr/>
        </p:nvSpPr>
        <p:spPr>
          <a:xfrm>
            <a:off x="4559541" y="1912830"/>
            <a:ext cx="3072919" cy="9676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 smtClean="0">
                <a:latin typeface="+mn-lt"/>
                <a:ea typeface="Meiryo" charset="-128"/>
                <a:cs typeface="Meiryo" charset="-128"/>
              </a:rPr>
              <a:t>Party </a:t>
            </a:r>
            <a:r>
              <a:rPr lang="en-US" sz="2800" dirty="0" smtClean="0">
                <a:latin typeface="+mn-lt"/>
                <a:ea typeface="Meiryo" charset="-128"/>
                <a:cs typeface="Meiryo" charset="-128"/>
              </a:rPr>
              <a:t>(p &lt; 0.001)</a:t>
            </a:r>
            <a:endParaRPr lang="en-US" sz="2800" dirty="0">
              <a:latin typeface="+mn-lt"/>
              <a:ea typeface="Meiryo" charset="-128"/>
              <a:cs typeface="Meiryo" charset="-128"/>
            </a:endParaRPr>
          </a:p>
        </p:txBody>
      </p:sp>
      <p:sp>
        <p:nvSpPr>
          <p:cNvPr id="29" name="Title 1"/>
          <p:cNvSpPr txBox="1">
            <a:spLocks/>
          </p:cNvSpPr>
          <p:nvPr/>
        </p:nvSpPr>
        <p:spPr>
          <a:xfrm>
            <a:off x="7748865" y="6142723"/>
            <a:ext cx="4269442" cy="9676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 smtClean="0">
                <a:latin typeface="+mn-lt"/>
                <a:ea typeface="Meiryo" charset="-128"/>
                <a:cs typeface="Meiryo" charset="-128"/>
              </a:rPr>
              <a:t>Mark DeSaulnier (Cal 11)</a:t>
            </a:r>
            <a:endParaRPr lang="en-US" sz="2000" dirty="0">
              <a:latin typeface="+mn-lt"/>
              <a:ea typeface="Meiryo" charset="-128"/>
              <a:cs typeface="Meiryo" charset="-128"/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5090160" y="2000465"/>
            <a:ext cx="2011680" cy="0"/>
          </a:xfrm>
          <a:prstGeom prst="line">
            <a:avLst/>
          </a:prstGeom>
          <a:ln w="25400">
            <a:solidFill>
              <a:srgbClr val="FB9A00">
                <a:alpha val="7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5090160" y="4226467"/>
            <a:ext cx="2011680" cy="0"/>
          </a:xfrm>
          <a:prstGeom prst="line">
            <a:avLst/>
          </a:prstGeom>
          <a:ln w="25400">
            <a:solidFill>
              <a:srgbClr val="FB9A00">
                <a:alpha val="7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077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6" grpId="0"/>
      <p:bldP spid="6" grpId="1"/>
      <p:bldP spid="10" grpId="0"/>
      <p:bldP spid="11" grpId="0"/>
      <p:bldP spid="11" grpId="1"/>
      <p:bldP spid="12" grpId="1"/>
      <p:bldP spid="12" grpId="2"/>
      <p:bldP spid="13" grpId="0"/>
      <p:bldP spid="14" grpId="0"/>
      <p:bldP spid="14" grpId="1"/>
      <p:bldP spid="15" grpId="0"/>
      <p:bldP spid="15" grpId="1"/>
      <p:bldP spid="16" grpId="0"/>
      <p:bldP spid="18" grpId="0"/>
      <p:bldP spid="18" grpId="1"/>
      <p:bldP spid="19" grpId="0"/>
      <p:bldP spid="19" grpId="1"/>
      <p:bldP spid="20" grpId="0"/>
      <p:bldP spid="22" grpId="0"/>
      <p:bldP spid="22" grpId="1"/>
      <p:bldP spid="23" grpId="0"/>
      <p:bldP spid="23" grpId="1"/>
      <p:bldP spid="25" grpId="0"/>
      <p:bldP spid="28" grpId="0"/>
      <p:bldP spid="2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597" y="1436249"/>
            <a:ext cx="8222615" cy="49364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latin typeface="+mn-lt"/>
              </a:rPr>
              <a:t>Significant Variables</a:t>
            </a:r>
            <a:endParaRPr lang="en-US" b="1" dirty="0">
              <a:latin typeface="+mn-lt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307952" y="1938113"/>
            <a:ext cx="300796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smtClean="0">
                <a:solidFill>
                  <a:schemeClr val="bg1"/>
                </a:solidFill>
                <a:latin typeface="+mn-lt"/>
              </a:rPr>
              <a:t>-7.86%</a:t>
            </a:r>
            <a:endParaRPr lang="en-US" sz="28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470901" y="3950988"/>
            <a:ext cx="300796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smtClean="0">
                <a:latin typeface="+mn-lt"/>
              </a:rPr>
              <a:t>+0.63%</a:t>
            </a:r>
            <a:endParaRPr lang="en-US" sz="2800" b="1" dirty="0">
              <a:latin typeface="+mn-lt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6096000" y="1633928"/>
            <a:ext cx="0" cy="4007455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1483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+mn-lt"/>
              </a:rPr>
              <a:t>Most Important Variable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9101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Margin of Victory in 2014</a:t>
            </a:r>
          </a:p>
          <a:p>
            <a:pPr lvl="1"/>
            <a:r>
              <a:rPr lang="en-US" sz="2800" dirty="0" smtClean="0"/>
              <a:t>p &lt; 0.001</a:t>
            </a:r>
          </a:p>
          <a:p>
            <a:pPr lvl="1"/>
            <a:r>
              <a:rPr lang="en-US" sz="2800" dirty="0" smtClean="0"/>
              <a:t>0.40 Adjusted R</a:t>
            </a:r>
            <a:r>
              <a:rPr lang="en-US" sz="2800" baseline="30000" dirty="0" smtClean="0"/>
              <a:t>2</a:t>
            </a:r>
            <a:endParaRPr lang="en-US" sz="28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177007" y="3490912"/>
            <a:ext cx="381129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>
                <a:latin typeface="+mn-lt"/>
                <a:ea typeface="Meiryo" charset="-128"/>
                <a:cs typeface="Meiryo" charset="-128"/>
              </a:rPr>
              <a:t>Mark DeSaulnier</a:t>
            </a:r>
            <a:endParaRPr lang="en-US" sz="3600" b="1" dirty="0">
              <a:latin typeface="+mn-lt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38200" y="3490912"/>
            <a:ext cx="381129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 smtClean="0">
                <a:latin typeface="+mn-lt"/>
              </a:rPr>
              <a:t>Mimi Walters</a:t>
            </a:r>
            <a:endParaRPr lang="en-US" sz="3600" b="1" dirty="0">
              <a:latin typeface="+mn-lt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024607" y="4430079"/>
            <a:ext cx="3811292" cy="18622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300" dirty="0" smtClean="0">
                <a:latin typeface="+mn-lt"/>
              </a:rPr>
              <a:t>2014 Margin: 34.5%</a:t>
            </a:r>
          </a:p>
          <a:p>
            <a:pPr algn="r"/>
            <a:r>
              <a:rPr lang="en-US" sz="3300" dirty="0" smtClean="0">
                <a:latin typeface="+mn-lt"/>
              </a:rPr>
              <a:t>2016 Margin: 44.1%</a:t>
            </a:r>
          </a:p>
          <a:p>
            <a:pPr algn="r"/>
            <a:endParaRPr lang="en-US" sz="1600" dirty="0">
              <a:latin typeface="+mn-lt"/>
            </a:endParaRPr>
          </a:p>
          <a:p>
            <a:pPr algn="r"/>
            <a:r>
              <a:rPr lang="en-US" sz="3300" b="1" dirty="0"/>
              <a:t>Margin </a:t>
            </a:r>
            <a:r>
              <a:rPr lang="en-US" sz="3300" b="1" dirty="0" smtClean="0"/>
              <a:t>Diff:   9.6%</a:t>
            </a:r>
            <a:endParaRPr lang="en-US" sz="3300" b="1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38200" y="4507569"/>
            <a:ext cx="3811292" cy="16762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300" dirty="0" smtClean="0">
                <a:latin typeface="+mn-lt"/>
              </a:rPr>
              <a:t>2014 Margin:  30.2%</a:t>
            </a:r>
          </a:p>
          <a:p>
            <a:pPr algn="r"/>
            <a:r>
              <a:rPr lang="en-US" sz="3300" dirty="0" smtClean="0">
                <a:latin typeface="+mn-lt"/>
              </a:rPr>
              <a:t>2016 Margin:  17.1%</a:t>
            </a:r>
          </a:p>
          <a:p>
            <a:pPr algn="r"/>
            <a:endParaRPr lang="en-US" sz="1400" dirty="0" smtClean="0">
              <a:latin typeface="+mn-lt"/>
            </a:endParaRPr>
          </a:p>
          <a:p>
            <a:pPr algn="r"/>
            <a:r>
              <a:rPr lang="en-US" sz="3300" dirty="0" smtClean="0">
                <a:latin typeface="+mn-lt"/>
              </a:rPr>
              <a:t>Margin Diff: -13.1%</a:t>
            </a:r>
            <a:endParaRPr lang="en-US" sz="3300" dirty="0">
              <a:latin typeface="+mn-lt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053885" y="4445575"/>
            <a:ext cx="3487118" cy="0"/>
          </a:xfrm>
          <a:prstGeom prst="line">
            <a:avLst/>
          </a:prstGeom>
          <a:ln w="50800">
            <a:solidFill>
              <a:srgbClr val="CD31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286789" y="4440553"/>
            <a:ext cx="3487118" cy="0"/>
          </a:xfrm>
          <a:prstGeom prst="line">
            <a:avLst/>
          </a:prstGeom>
          <a:ln w="50800">
            <a:solidFill>
              <a:srgbClr val="1D74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053885" y="5574368"/>
            <a:ext cx="3487118" cy="0"/>
          </a:xfrm>
          <a:prstGeom prst="line">
            <a:avLst/>
          </a:prstGeom>
          <a:ln w="25400">
            <a:solidFill>
              <a:srgbClr val="EE45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286789" y="5608236"/>
            <a:ext cx="3487118" cy="0"/>
          </a:xfrm>
          <a:prstGeom prst="line">
            <a:avLst/>
          </a:prstGeom>
          <a:ln w="25400">
            <a:solidFill>
              <a:srgbClr val="2994F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2585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latin typeface="+mn-lt"/>
              </a:rPr>
              <a:t>Sample Variable Values vs. 2016 Margin</a:t>
            </a:r>
            <a:endParaRPr lang="en-US" b="1" dirty="0">
              <a:latin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090" r="22229"/>
          <a:stretch/>
        </p:blipFill>
        <p:spPr>
          <a:xfrm>
            <a:off x="272817" y="2105824"/>
            <a:ext cx="11646367" cy="4194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64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+mn-lt"/>
              </a:rPr>
              <a:t>Conclusion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</a:t>
            </a:r>
            <a:r>
              <a:rPr lang="en-US" b="1" dirty="0" smtClean="0"/>
              <a:t>party affiliation </a:t>
            </a:r>
            <a:r>
              <a:rPr lang="en-US" dirty="0" smtClean="0"/>
              <a:t>and </a:t>
            </a:r>
            <a:r>
              <a:rPr lang="en-US" b="1" dirty="0" smtClean="0"/>
              <a:t>previous results </a:t>
            </a:r>
            <a:r>
              <a:rPr lang="en-US" dirty="0" smtClean="0"/>
              <a:t>matter</a:t>
            </a:r>
          </a:p>
          <a:p>
            <a:r>
              <a:rPr lang="en-US" dirty="0" smtClean="0"/>
              <a:t>Does not appear to be implicit bias against candidates based on basic biographical stats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33851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latin typeface="+mn-lt"/>
              </a:rPr>
              <a:t>Follow Up Questions</a:t>
            </a:r>
            <a:endParaRPr lang="en-US" b="1" dirty="0">
              <a:latin typeface="+mn-lt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38200" y="4664075"/>
            <a:ext cx="10515600" cy="20466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Biographical information in closely-contested </a:t>
            </a:r>
            <a:r>
              <a:rPr lang="en-US" dirty="0" smtClean="0"/>
              <a:t>elections</a:t>
            </a:r>
          </a:p>
          <a:p>
            <a:r>
              <a:rPr lang="en-US" dirty="0" smtClean="0"/>
              <a:t>In-district margin changes with new candidate</a:t>
            </a:r>
          </a:p>
        </p:txBody>
      </p:sp>
    </p:spTree>
    <p:extLst>
      <p:ext uri="{BB962C8B-B14F-4D97-AF65-F5344CB8AC3E}">
        <p14:creationId xmlns:p14="http://schemas.microsoft.com/office/powerpoint/2010/main" val="1423604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2256</TotalTime>
  <Words>247</Words>
  <Application>Microsoft Macintosh PowerPoint</Application>
  <PresentationFormat>Widescreen</PresentationFormat>
  <Paragraphs>67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Calibri Light</vt:lpstr>
      <vt:lpstr>Meiryo</vt:lpstr>
      <vt:lpstr>Arial</vt:lpstr>
      <vt:lpstr>Office Theme</vt:lpstr>
      <vt:lpstr>U.S. House of Representatives 2016 Elections: a Predicting Margin of Victory</vt:lpstr>
      <vt:lpstr>Overview</vt:lpstr>
      <vt:lpstr>PowerPoint Presentation</vt:lpstr>
      <vt:lpstr>Overview</vt:lpstr>
      <vt:lpstr>Who will win by a higher margin?</vt:lpstr>
      <vt:lpstr>Significant Variables</vt:lpstr>
      <vt:lpstr>Most Important Variable</vt:lpstr>
      <vt:lpstr>Sample Variable Values vs. 2016 Margin</vt:lpstr>
      <vt:lpstr>Conclusion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2016 Elections</dc:title>
  <dc:creator>Alex Douglas</dc:creator>
  <cp:lastModifiedBy>Alex Douglas</cp:lastModifiedBy>
  <cp:revision>34</cp:revision>
  <dcterms:created xsi:type="dcterms:W3CDTF">2017-07-19T23:44:44Z</dcterms:created>
  <dcterms:modified xsi:type="dcterms:W3CDTF">2017-07-21T14:59:44Z</dcterms:modified>
</cp:coreProperties>
</file>