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58" r:id="rId8"/>
    <p:sldId id="259" r:id="rId9"/>
    <p:sldId id="260" r:id="rId10"/>
    <p:sldId id="276" r:id="rId11"/>
    <p:sldId id="261" r:id="rId12"/>
    <p:sldId id="264" r:id="rId13"/>
    <p:sldId id="286" r:id="rId14"/>
    <p:sldId id="287" r:id="rId15"/>
    <p:sldId id="279" r:id="rId16"/>
    <p:sldId id="281" r:id="rId17"/>
    <p:sldId id="277" r:id="rId18"/>
    <p:sldId id="283" r:id="rId19"/>
    <p:sldId id="284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575"/>
  </p:normalViewPr>
  <p:slideViewPr>
    <p:cSldViewPr snapToGrid="0" snapToObjects="1">
      <p:cViewPr varScale="1">
        <p:scale>
          <a:sx n="85" d="100"/>
          <a:sy n="85" d="100"/>
        </p:scale>
        <p:origin x="8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DADCE-209E-9B48-865E-991A304BF28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</dgm:pt>
    <dgm:pt modelId="{95556B04-7800-BD44-8FE0-406778D53BA6}">
      <dgm:prSet phldrT="[Text]"/>
      <dgm:spPr/>
      <dgm:t>
        <a:bodyPr/>
        <a:lstStyle/>
        <a:p>
          <a:r>
            <a:rPr lang="en-US" dirty="0" smtClean="0"/>
            <a:t>Gather Comments</a:t>
          </a:r>
          <a:endParaRPr lang="en-US" dirty="0"/>
        </a:p>
      </dgm:t>
    </dgm:pt>
    <dgm:pt modelId="{72D7F587-0C1D-0942-A3B1-46F6FBB13D22}" type="parTrans" cxnId="{6A871F14-BA2B-1D4E-9604-B66C478F2998}">
      <dgm:prSet/>
      <dgm:spPr/>
      <dgm:t>
        <a:bodyPr/>
        <a:lstStyle/>
        <a:p>
          <a:endParaRPr lang="en-US"/>
        </a:p>
      </dgm:t>
    </dgm:pt>
    <dgm:pt modelId="{5D2FA995-9531-FB48-B5FD-C454220E5863}" type="sibTrans" cxnId="{6A871F14-BA2B-1D4E-9604-B66C478F2998}">
      <dgm:prSet/>
      <dgm:spPr/>
      <dgm:t>
        <a:bodyPr/>
        <a:lstStyle/>
        <a:p>
          <a:endParaRPr lang="en-US"/>
        </a:p>
      </dgm:t>
    </dgm:pt>
    <dgm:pt modelId="{8807A542-E256-9F41-9FF5-23216A48EAA4}">
      <dgm:prSet phldrT="[Text]"/>
      <dgm:spPr/>
      <dgm:t>
        <a:bodyPr/>
        <a:lstStyle/>
        <a:p>
          <a:r>
            <a:rPr lang="en-US" dirty="0" smtClean="0"/>
            <a:t>Clean Comments</a:t>
          </a:r>
          <a:endParaRPr lang="en-US" dirty="0"/>
        </a:p>
      </dgm:t>
    </dgm:pt>
    <dgm:pt modelId="{E3D1D1C4-91A6-B046-9D31-091CB286A597}" type="parTrans" cxnId="{67FBFA54-4300-9946-9AB9-77F608F52D0E}">
      <dgm:prSet/>
      <dgm:spPr>
        <a:ln w="28575">
          <a:solidFill>
            <a:srgbClr val="189CCF"/>
          </a:solidFill>
        </a:ln>
      </dgm:spPr>
      <dgm:t>
        <a:bodyPr/>
        <a:lstStyle/>
        <a:p>
          <a:endParaRPr lang="en-US"/>
        </a:p>
      </dgm:t>
    </dgm:pt>
    <dgm:pt modelId="{7CFBAADC-5B80-E640-9F0E-B565FDF7B480}" type="sibTrans" cxnId="{67FBFA54-4300-9946-9AB9-77F608F52D0E}">
      <dgm:prSet/>
      <dgm:spPr/>
      <dgm:t>
        <a:bodyPr/>
        <a:lstStyle/>
        <a:p>
          <a:endParaRPr lang="en-US"/>
        </a:p>
      </dgm:t>
    </dgm:pt>
    <dgm:pt modelId="{398D4404-D23B-164D-87E7-630C1E0693A6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4174EDAE-3DF4-914B-B0BC-2C1D282CED2C}" type="parTrans" cxnId="{E3623430-2F20-4E40-B646-97708F7803CA}">
      <dgm:prSet/>
      <dgm:spPr>
        <a:ln w="28575">
          <a:solidFill>
            <a:srgbClr val="189CCF"/>
          </a:solidFill>
        </a:ln>
      </dgm:spPr>
      <dgm:t>
        <a:bodyPr/>
        <a:lstStyle/>
        <a:p>
          <a:endParaRPr lang="en-US"/>
        </a:p>
      </dgm:t>
    </dgm:pt>
    <dgm:pt modelId="{F6ACC41A-0477-9F49-AA3C-6CFE8F9985CD}" type="sibTrans" cxnId="{E3623430-2F20-4E40-B646-97708F7803CA}">
      <dgm:prSet/>
      <dgm:spPr/>
      <dgm:t>
        <a:bodyPr/>
        <a:lstStyle/>
        <a:p>
          <a:endParaRPr lang="en-US"/>
        </a:p>
      </dgm:t>
    </dgm:pt>
    <dgm:pt modelId="{6F9B8C48-4808-C848-B72B-4815BBD78599}">
      <dgm:prSet/>
      <dgm:spPr/>
      <dgm:t>
        <a:bodyPr/>
        <a:lstStyle/>
        <a:p>
          <a:r>
            <a:rPr lang="en-US" smtClean="0"/>
            <a:t>Topic Clustering</a:t>
          </a:r>
          <a:endParaRPr lang="en-US" dirty="0"/>
        </a:p>
      </dgm:t>
    </dgm:pt>
    <dgm:pt modelId="{B23A8FA0-A222-5041-AC69-92BCA9222BF9}" type="parTrans" cxnId="{4C1BFDA4-9AF7-A54F-B0B2-762FB6863246}">
      <dgm:prSet/>
      <dgm:spPr>
        <a:ln w="28575">
          <a:solidFill>
            <a:srgbClr val="189CCF"/>
          </a:solidFill>
        </a:ln>
      </dgm:spPr>
      <dgm:t>
        <a:bodyPr/>
        <a:lstStyle/>
        <a:p>
          <a:endParaRPr lang="en-US"/>
        </a:p>
      </dgm:t>
    </dgm:pt>
    <dgm:pt modelId="{0AE5A60E-F363-C146-B23A-6E8B03A9F011}" type="sibTrans" cxnId="{4C1BFDA4-9AF7-A54F-B0B2-762FB6863246}">
      <dgm:prSet/>
      <dgm:spPr/>
      <dgm:t>
        <a:bodyPr/>
        <a:lstStyle/>
        <a:p>
          <a:endParaRPr lang="en-US"/>
        </a:p>
      </dgm:t>
    </dgm:pt>
    <dgm:pt modelId="{11D49D5B-60B5-E34E-A3DE-B944ECF53D5F}" type="pres">
      <dgm:prSet presAssocID="{B1CDADCE-209E-9B48-865E-991A304BF2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FD80A6-EB90-6E40-B68E-3299CC241AC4}" type="pres">
      <dgm:prSet presAssocID="{95556B04-7800-BD44-8FE0-406778D53BA6}" presName="root1" presStyleCnt="0"/>
      <dgm:spPr/>
    </dgm:pt>
    <dgm:pt modelId="{90AB5B2B-509A-D34C-A775-6E7618B0625C}" type="pres">
      <dgm:prSet presAssocID="{95556B04-7800-BD44-8FE0-406778D53BA6}" presName="LevelOneTextNode" presStyleLbl="node0" presStyleIdx="0" presStyleCnt="1">
        <dgm:presLayoutVars>
          <dgm:chPref val="3"/>
        </dgm:presLayoutVars>
      </dgm:prSet>
      <dgm:spPr/>
    </dgm:pt>
    <dgm:pt modelId="{25A1F50E-C411-164F-BE08-E1A71FFAA863}" type="pres">
      <dgm:prSet presAssocID="{95556B04-7800-BD44-8FE0-406778D53BA6}" presName="level2hierChild" presStyleCnt="0"/>
      <dgm:spPr/>
    </dgm:pt>
    <dgm:pt modelId="{E0F8FAB0-0E65-004E-BF75-395963E4AFE5}" type="pres">
      <dgm:prSet presAssocID="{E3D1D1C4-91A6-B046-9D31-091CB286A597}" presName="conn2-1" presStyleLbl="parChTrans1D2" presStyleIdx="0" presStyleCnt="1"/>
      <dgm:spPr/>
    </dgm:pt>
    <dgm:pt modelId="{71435AE7-74B8-FC47-9078-97B273518A81}" type="pres">
      <dgm:prSet presAssocID="{E3D1D1C4-91A6-B046-9D31-091CB286A597}" presName="connTx" presStyleLbl="parChTrans1D2" presStyleIdx="0" presStyleCnt="1"/>
      <dgm:spPr/>
    </dgm:pt>
    <dgm:pt modelId="{779C2B57-FDC9-CA4E-9553-A3C965B5900F}" type="pres">
      <dgm:prSet presAssocID="{8807A542-E256-9F41-9FF5-23216A48EAA4}" presName="root2" presStyleCnt="0"/>
      <dgm:spPr/>
    </dgm:pt>
    <dgm:pt modelId="{B603F7F9-6BFD-2847-B41E-CD0CB60C0B6F}" type="pres">
      <dgm:prSet presAssocID="{8807A542-E256-9F41-9FF5-23216A48EAA4}" presName="LevelTwoTextNode" presStyleLbl="node2" presStyleIdx="0" presStyleCnt="1">
        <dgm:presLayoutVars>
          <dgm:chPref val="3"/>
        </dgm:presLayoutVars>
      </dgm:prSet>
      <dgm:spPr/>
    </dgm:pt>
    <dgm:pt modelId="{365B98E1-4BC1-0D4D-A810-2F8F8A4B906D}" type="pres">
      <dgm:prSet presAssocID="{8807A542-E256-9F41-9FF5-23216A48EAA4}" presName="level3hierChild" presStyleCnt="0"/>
      <dgm:spPr/>
    </dgm:pt>
    <dgm:pt modelId="{BAA52F0D-C17C-F84A-A245-0DB95D62D3E8}" type="pres">
      <dgm:prSet presAssocID="{4174EDAE-3DF4-914B-B0BC-2C1D282CED2C}" presName="conn2-1" presStyleLbl="parChTrans1D3" presStyleIdx="0" presStyleCnt="2"/>
      <dgm:spPr/>
    </dgm:pt>
    <dgm:pt modelId="{D42EEF54-72B9-4144-A015-F97F51BF4766}" type="pres">
      <dgm:prSet presAssocID="{4174EDAE-3DF4-914B-B0BC-2C1D282CED2C}" presName="connTx" presStyleLbl="parChTrans1D3" presStyleIdx="0" presStyleCnt="2"/>
      <dgm:spPr/>
    </dgm:pt>
    <dgm:pt modelId="{D77FB78A-3F63-CF40-A527-202222F13B65}" type="pres">
      <dgm:prSet presAssocID="{398D4404-D23B-164D-87E7-630C1E0693A6}" presName="root2" presStyleCnt="0"/>
      <dgm:spPr/>
    </dgm:pt>
    <dgm:pt modelId="{6A412C20-5DAC-8C46-B63A-63DD1D078B0D}" type="pres">
      <dgm:prSet presAssocID="{398D4404-D23B-164D-87E7-630C1E0693A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B117C-F848-BE43-BC2E-41F3F486A551}" type="pres">
      <dgm:prSet presAssocID="{398D4404-D23B-164D-87E7-630C1E0693A6}" presName="level3hierChild" presStyleCnt="0"/>
      <dgm:spPr/>
    </dgm:pt>
    <dgm:pt modelId="{9DDC1E57-54DE-5949-82E9-CBB0B4F22112}" type="pres">
      <dgm:prSet presAssocID="{B23A8FA0-A222-5041-AC69-92BCA9222BF9}" presName="conn2-1" presStyleLbl="parChTrans1D3" presStyleIdx="1" presStyleCnt="2"/>
      <dgm:spPr/>
    </dgm:pt>
    <dgm:pt modelId="{FFF27CBD-B2C6-9B46-A1D9-F2C149BCE34D}" type="pres">
      <dgm:prSet presAssocID="{B23A8FA0-A222-5041-AC69-92BCA9222BF9}" presName="connTx" presStyleLbl="parChTrans1D3" presStyleIdx="1" presStyleCnt="2"/>
      <dgm:spPr/>
    </dgm:pt>
    <dgm:pt modelId="{65A0E1BC-862D-4344-9B2C-5D4E43F28786}" type="pres">
      <dgm:prSet presAssocID="{6F9B8C48-4808-C848-B72B-4815BBD78599}" presName="root2" presStyleCnt="0"/>
      <dgm:spPr/>
    </dgm:pt>
    <dgm:pt modelId="{F6E9C8B9-009A-7844-AACA-8D4A520CC66E}" type="pres">
      <dgm:prSet presAssocID="{6F9B8C48-4808-C848-B72B-4815BBD7859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347333-EDB2-434F-9004-F73B5BC7521F}" type="pres">
      <dgm:prSet presAssocID="{6F9B8C48-4808-C848-B72B-4815BBD78599}" presName="level3hierChild" presStyleCnt="0"/>
      <dgm:spPr/>
    </dgm:pt>
  </dgm:ptLst>
  <dgm:cxnLst>
    <dgm:cxn modelId="{E200E778-EEB2-D046-9CDB-55E9F6BCAD38}" type="presOf" srcId="{E3D1D1C4-91A6-B046-9D31-091CB286A597}" destId="{E0F8FAB0-0E65-004E-BF75-395963E4AFE5}" srcOrd="0" destOrd="0" presId="urn:microsoft.com/office/officeart/2005/8/layout/hierarchy2"/>
    <dgm:cxn modelId="{AF80B1D4-D916-A040-8500-9307CBD9B9B8}" type="presOf" srcId="{E3D1D1C4-91A6-B046-9D31-091CB286A597}" destId="{71435AE7-74B8-FC47-9078-97B273518A81}" srcOrd="1" destOrd="0" presId="urn:microsoft.com/office/officeart/2005/8/layout/hierarchy2"/>
    <dgm:cxn modelId="{83CA8A2D-1B3C-4C40-BEB1-05018561F351}" type="presOf" srcId="{4174EDAE-3DF4-914B-B0BC-2C1D282CED2C}" destId="{BAA52F0D-C17C-F84A-A245-0DB95D62D3E8}" srcOrd="0" destOrd="0" presId="urn:microsoft.com/office/officeart/2005/8/layout/hierarchy2"/>
    <dgm:cxn modelId="{3570BCB7-3C12-8D41-918C-F873920AE515}" type="presOf" srcId="{4174EDAE-3DF4-914B-B0BC-2C1D282CED2C}" destId="{D42EEF54-72B9-4144-A015-F97F51BF4766}" srcOrd="1" destOrd="0" presId="urn:microsoft.com/office/officeart/2005/8/layout/hierarchy2"/>
    <dgm:cxn modelId="{E7DF7250-1186-B546-9731-D06923CC9BC9}" type="presOf" srcId="{B23A8FA0-A222-5041-AC69-92BCA9222BF9}" destId="{9DDC1E57-54DE-5949-82E9-CBB0B4F22112}" srcOrd="0" destOrd="0" presId="urn:microsoft.com/office/officeart/2005/8/layout/hierarchy2"/>
    <dgm:cxn modelId="{4C1BFDA4-9AF7-A54F-B0B2-762FB6863246}" srcId="{8807A542-E256-9F41-9FF5-23216A48EAA4}" destId="{6F9B8C48-4808-C848-B72B-4815BBD78599}" srcOrd="1" destOrd="0" parTransId="{B23A8FA0-A222-5041-AC69-92BCA9222BF9}" sibTransId="{0AE5A60E-F363-C146-B23A-6E8B03A9F011}"/>
    <dgm:cxn modelId="{64431DB3-8FD9-7D4A-BBC5-EC11C1A5EE11}" type="presOf" srcId="{398D4404-D23B-164D-87E7-630C1E0693A6}" destId="{6A412C20-5DAC-8C46-B63A-63DD1D078B0D}" srcOrd="0" destOrd="0" presId="urn:microsoft.com/office/officeart/2005/8/layout/hierarchy2"/>
    <dgm:cxn modelId="{0058C9C6-590A-5E4E-8DE8-EE05A197AD7F}" type="presOf" srcId="{B1CDADCE-209E-9B48-865E-991A304BF289}" destId="{11D49D5B-60B5-E34E-A3DE-B944ECF53D5F}" srcOrd="0" destOrd="0" presId="urn:microsoft.com/office/officeart/2005/8/layout/hierarchy2"/>
    <dgm:cxn modelId="{67FBFA54-4300-9946-9AB9-77F608F52D0E}" srcId="{95556B04-7800-BD44-8FE0-406778D53BA6}" destId="{8807A542-E256-9F41-9FF5-23216A48EAA4}" srcOrd="0" destOrd="0" parTransId="{E3D1D1C4-91A6-B046-9D31-091CB286A597}" sibTransId="{7CFBAADC-5B80-E640-9F0E-B565FDF7B480}"/>
    <dgm:cxn modelId="{6931E487-CA8F-DD45-95A9-84FED3E1E5FF}" type="presOf" srcId="{95556B04-7800-BD44-8FE0-406778D53BA6}" destId="{90AB5B2B-509A-D34C-A775-6E7618B0625C}" srcOrd="0" destOrd="0" presId="urn:microsoft.com/office/officeart/2005/8/layout/hierarchy2"/>
    <dgm:cxn modelId="{E3623430-2F20-4E40-B646-97708F7803CA}" srcId="{8807A542-E256-9F41-9FF5-23216A48EAA4}" destId="{398D4404-D23B-164D-87E7-630C1E0693A6}" srcOrd="0" destOrd="0" parTransId="{4174EDAE-3DF4-914B-B0BC-2C1D282CED2C}" sibTransId="{F6ACC41A-0477-9F49-AA3C-6CFE8F9985CD}"/>
    <dgm:cxn modelId="{997AE6E9-79E8-CE4C-8843-4563875EDCC7}" type="presOf" srcId="{8807A542-E256-9F41-9FF5-23216A48EAA4}" destId="{B603F7F9-6BFD-2847-B41E-CD0CB60C0B6F}" srcOrd="0" destOrd="0" presId="urn:microsoft.com/office/officeart/2005/8/layout/hierarchy2"/>
    <dgm:cxn modelId="{9039E09C-1053-6845-9534-239F648A33EE}" type="presOf" srcId="{6F9B8C48-4808-C848-B72B-4815BBD78599}" destId="{F6E9C8B9-009A-7844-AACA-8D4A520CC66E}" srcOrd="0" destOrd="0" presId="urn:microsoft.com/office/officeart/2005/8/layout/hierarchy2"/>
    <dgm:cxn modelId="{2DFB2AD0-8CAF-944A-BA59-9757402AA462}" type="presOf" srcId="{B23A8FA0-A222-5041-AC69-92BCA9222BF9}" destId="{FFF27CBD-B2C6-9B46-A1D9-F2C149BCE34D}" srcOrd="1" destOrd="0" presId="urn:microsoft.com/office/officeart/2005/8/layout/hierarchy2"/>
    <dgm:cxn modelId="{6A871F14-BA2B-1D4E-9604-B66C478F2998}" srcId="{B1CDADCE-209E-9B48-865E-991A304BF289}" destId="{95556B04-7800-BD44-8FE0-406778D53BA6}" srcOrd="0" destOrd="0" parTransId="{72D7F587-0C1D-0942-A3B1-46F6FBB13D22}" sibTransId="{5D2FA995-9531-FB48-B5FD-C454220E5863}"/>
    <dgm:cxn modelId="{9FFD5892-638D-8B43-A063-19D4365B137F}" type="presParOf" srcId="{11D49D5B-60B5-E34E-A3DE-B944ECF53D5F}" destId="{D5FD80A6-EB90-6E40-B68E-3299CC241AC4}" srcOrd="0" destOrd="0" presId="urn:microsoft.com/office/officeart/2005/8/layout/hierarchy2"/>
    <dgm:cxn modelId="{F8847D6D-BAB1-A146-8311-A4DA4D92A2D6}" type="presParOf" srcId="{D5FD80A6-EB90-6E40-B68E-3299CC241AC4}" destId="{90AB5B2B-509A-D34C-A775-6E7618B0625C}" srcOrd="0" destOrd="0" presId="urn:microsoft.com/office/officeart/2005/8/layout/hierarchy2"/>
    <dgm:cxn modelId="{33F09CB8-C420-BE43-B4D1-0D7E2C7F0C7C}" type="presParOf" srcId="{D5FD80A6-EB90-6E40-B68E-3299CC241AC4}" destId="{25A1F50E-C411-164F-BE08-E1A71FFAA863}" srcOrd="1" destOrd="0" presId="urn:microsoft.com/office/officeart/2005/8/layout/hierarchy2"/>
    <dgm:cxn modelId="{0EE40292-F650-1D49-AFAC-6F52E9AC3588}" type="presParOf" srcId="{25A1F50E-C411-164F-BE08-E1A71FFAA863}" destId="{E0F8FAB0-0E65-004E-BF75-395963E4AFE5}" srcOrd="0" destOrd="0" presId="urn:microsoft.com/office/officeart/2005/8/layout/hierarchy2"/>
    <dgm:cxn modelId="{6A62F816-FE1D-9D46-8B96-5E611E52D34D}" type="presParOf" srcId="{E0F8FAB0-0E65-004E-BF75-395963E4AFE5}" destId="{71435AE7-74B8-FC47-9078-97B273518A81}" srcOrd="0" destOrd="0" presId="urn:microsoft.com/office/officeart/2005/8/layout/hierarchy2"/>
    <dgm:cxn modelId="{5D45CFD6-5F20-CF41-869D-FE7C8D553CC6}" type="presParOf" srcId="{25A1F50E-C411-164F-BE08-E1A71FFAA863}" destId="{779C2B57-FDC9-CA4E-9553-A3C965B5900F}" srcOrd="1" destOrd="0" presId="urn:microsoft.com/office/officeart/2005/8/layout/hierarchy2"/>
    <dgm:cxn modelId="{DAA72BA0-EA89-664A-AD55-F2D728B80F9C}" type="presParOf" srcId="{779C2B57-FDC9-CA4E-9553-A3C965B5900F}" destId="{B603F7F9-6BFD-2847-B41E-CD0CB60C0B6F}" srcOrd="0" destOrd="0" presId="urn:microsoft.com/office/officeart/2005/8/layout/hierarchy2"/>
    <dgm:cxn modelId="{0CA28AF9-28AA-F94F-8EAC-312641C38787}" type="presParOf" srcId="{779C2B57-FDC9-CA4E-9553-A3C965B5900F}" destId="{365B98E1-4BC1-0D4D-A810-2F8F8A4B906D}" srcOrd="1" destOrd="0" presId="urn:microsoft.com/office/officeart/2005/8/layout/hierarchy2"/>
    <dgm:cxn modelId="{DC47A5EA-53A9-B84E-9734-0B10C9476350}" type="presParOf" srcId="{365B98E1-4BC1-0D4D-A810-2F8F8A4B906D}" destId="{BAA52F0D-C17C-F84A-A245-0DB95D62D3E8}" srcOrd="0" destOrd="0" presId="urn:microsoft.com/office/officeart/2005/8/layout/hierarchy2"/>
    <dgm:cxn modelId="{1EA8D2EA-8286-B246-8B4D-2B69357954FB}" type="presParOf" srcId="{BAA52F0D-C17C-F84A-A245-0DB95D62D3E8}" destId="{D42EEF54-72B9-4144-A015-F97F51BF4766}" srcOrd="0" destOrd="0" presId="urn:microsoft.com/office/officeart/2005/8/layout/hierarchy2"/>
    <dgm:cxn modelId="{E1E03408-9DB9-7F46-B500-9DE89A459C92}" type="presParOf" srcId="{365B98E1-4BC1-0D4D-A810-2F8F8A4B906D}" destId="{D77FB78A-3F63-CF40-A527-202222F13B65}" srcOrd="1" destOrd="0" presId="urn:microsoft.com/office/officeart/2005/8/layout/hierarchy2"/>
    <dgm:cxn modelId="{CF770E00-D975-5948-A060-560875273E28}" type="presParOf" srcId="{D77FB78A-3F63-CF40-A527-202222F13B65}" destId="{6A412C20-5DAC-8C46-B63A-63DD1D078B0D}" srcOrd="0" destOrd="0" presId="urn:microsoft.com/office/officeart/2005/8/layout/hierarchy2"/>
    <dgm:cxn modelId="{5258D211-7FB9-DD45-9ABB-19DC576B6C7F}" type="presParOf" srcId="{D77FB78A-3F63-CF40-A527-202222F13B65}" destId="{B65B117C-F848-BE43-BC2E-41F3F486A551}" srcOrd="1" destOrd="0" presId="urn:microsoft.com/office/officeart/2005/8/layout/hierarchy2"/>
    <dgm:cxn modelId="{15F8945D-0E53-2A42-B34C-7286B5BC7A8F}" type="presParOf" srcId="{365B98E1-4BC1-0D4D-A810-2F8F8A4B906D}" destId="{9DDC1E57-54DE-5949-82E9-CBB0B4F22112}" srcOrd="2" destOrd="0" presId="urn:microsoft.com/office/officeart/2005/8/layout/hierarchy2"/>
    <dgm:cxn modelId="{E4ADFF94-C3A7-604B-B931-8A5A3EA0F2EA}" type="presParOf" srcId="{9DDC1E57-54DE-5949-82E9-CBB0B4F22112}" destId="{FFF27CBD-B2C6-9B46-A1D9-F2C149BCE34D}" srcOrd="0" destOrd="0" presId="urn:microsoft.com/office/officeart/2005/8/layout/hierarchy2"/>
    <dgm:cxn modelId="{D0122CD3-9C2A-9F4B-8BD1-32255A61F331}" type="presParOf" srcId="{365B98E1-4BC1-0D4D-A810-2F8F8A4B906D}" destId="{65A0E1BC-862D-4344-9B2C-5D4E43F28786}" srcOrd="3" destOrd="0" presId="urn:microsoft.com/office/officeart/2005/8/layout/hierarchy2"/>
    <dgm:cxn modelId="{5974171E-FC8E-7249-AA13-C73BE11AFB77}" type="presParOf" srcId="{65A0E1BC-862D-4344-9B2C-5D4E43F28786}" destId="{F6E9C8B9-009A-7844-AACA-8D4A520CC66E}" srcOrd="0" destOrd="0" presId="urn:microsoft.com/office/officeart/2005/8/layout/hierarchy2"/>
    <dgm:cxn modelId="{DA9C4146-295C-BE4E-A488-F60DF1ECEDE6}" type="presParOf" srcId="{65A0E1BC-862D-4344-9B2C-5D4E43F28786}" destId="{B6347333-EDB2-434F-9004-F73B5BC752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5B2B-509A-D34C-A775-6E7618B0625C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Gather Comments</a:t>
          </a:r>
          <a:endParaRPr lang="en-US" sz="3800" kern="1200" dirty="0"/>
        </a:p>
      </dsp:txBody>
      <dsp:txXfrm>
        <a:off x="33423" y="2206182"/>
        <a:ext cx="2075219" cy="1006302"/>
      </dsp:txXfrm>
    </dsp:sp>
    <dsp:sp modelId="{E0F8FAB0-0E65-004E-BF75-395963E4AFE5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28575" cap="flat" cmpd="sng" algn="ctr">
          <a:solidFill>
            <a:srgbClr val="189CC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6138" y="2687955"/>
        <a:ext cx="42756" cy="42756"/>
      </dsp:txXfrm>
    </dsp:sp>
    <dsp:sp modelId="{B603F7F9-6BFD-2847-B41E-CD0CB60C0B6F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Clean Comments</a:t>
          </a:r>
          <a:endParaRPr lang="en-US" sz="3800" kern="1200" dirty="0"/>
        </a:p>
      </dsp:txBody>
      <dsp:txXfrm>
        <a:off x="3026390" y="2206182"/>
        <a:ext cx="2075219" cy="1006302"/>
      </dsp:txXfrm>
    </dsp:sp>
    <dsp:sp modelId="{BAA52F0D-C17C-F84A-A245-0DB95D62D3E8}">
      <dsp:nvSpPr>
        <dsp:cNvPr id="0" name=""/>
        <dsp:cNvSpPr/>
      </dsp:nvSpPr>
      <dsp:spPr>
        <a:xfrm rot="19457599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28575" cap="flat" cmpd="sng" algn="ctr">
          <a:solidFill>
            <a:srgbClr val="189CC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4155" y="2375692"/>
        <a:ext cx="52654" cy="52654"/>
      </dsp:txXfrm>
    </dsp:sp>
    <dsp:sp modelId="{6A412C20-5DAC-8C46-B63A-63DD1D078B0D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Sentiment Analysis</a:t>
          </a:r>
          <a:endParaRPr lang="en-US" sz="3800" kern="1200" dirty="0"/>
        </a:p>
      </dsp:txBody>
      <dsp:txXfrm>
        <a:off x="6019357" y="1591555"/>
        <a:ext cx="2075219" cy="1006302"/>
      </dsp:txXfrm>
    </dsp:sp>
    <dsp:sp modelId="{9DDC1E57-54DE-5949-82E9-CBB0B4F22112}">
      <dsp:nvSpPr>
        <dsp:cNvPr id="0" name=""/>
        <dsp:cNvSpPr/>
      </dsp:nvSpPr>
      <dsp:spPr>
        <a:xfrm rot="2142401">
          <a:off x="5033933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28575" cap="flat" cmpd="sng" algn="ctr">
          <a:solidFill>
            <a:srgbClr val="189CC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4155" y="2990319"/>
        <a:ext cx="52654" cy="52654"/>
      </dsp:txXfrm>
    </dsp:sp>
    <dsp:sp modelId="{F6E9C8B9-009A-7844-AACA-8D4A520CC66E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Topic Clustering</a:t>
          </a:r>
          <a:endParaRPr lang="en-US" sz="3800" kern="1200" dirty="0"/>
        </a:p>
      </dsp:txBody>
      <dsp:txXfrm>
        <a:off x="6019357" y="2820809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CC28A3-D45A-A349-81B0-F93B27B335B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EE7A91-9223-3E4E-9502-36374CC5266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4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52" y="5202977"/>
            <a:ext cx="8010996" cy="1097280"/>
          </a:xfrm>
        </p:spPr>
        <p:txBody>
          <a:bodyPr/>
          <a:lstStyle/>
          <a:p>
            <a:r>
              <a:rPr lang="en-US" dirty="0" smtClean="0"/>
              <a:t>The Language of the culture 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0621" y="5020097"/>
            <a:ext cx="3200400" cy="14630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Alex Douglas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7"/>
          <a:stretch/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websites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68" y="1858780"/>
            <a:ext cx="7228264" cy="47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440412" y="5222119"/>
            <a:ext cx="29269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charset="0"/>
                <a:ea typeface="Lucida Sans Typewriter" charset="0"/>
                <a:cs typeface="Lucida Sans Typewriter" charset="0"/>
              </a:rPr>
              <a:t>wow that do not sound fascist at all</a:t>
            </a:r>
            <a:endParaRPr lang="en-US" sz="16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41264" y="5211063"/>
            <a:ext cx="29269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wow</a:t>
            </a:r>
            <a:r>
              <a:rPr lang="en-US" sz="1600" dirty="0">
                <a:latin typeface="Lucida Sans Typewriter" charset="0"/>
                <a:ea typeface="Lucida Sans Typewriter" charset="0"/>
                <a:cs typeface="Lucida Sans Typewriter" charset="0"/>
              </a:rPr>
              <a:t>!! </a:t>
            </a:r>
            <a:r>
              <a:rPr lang="en-US" sz="16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that </a:t>
            </a:r>
            <a:r>
              <a:rPr lang="en-US" sz="1600" dirty="0">
                <a:latin typeface="Lucida Sans Typewriter" charset="0"/>
                <a:ea typeface="Lucida Sans Typewriter" charset="0"/>
                <a:cs typeface="Lucida Sans Typewriter" charset="0"/>
              </a:rPr>
              <a:t>doesn't sound fascist at all! 😕</a:t>
            </a:r>
            <a:endParaRPr lang="en-US" sz="16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7009" y="5210896"/>
            <a:ext cx="29269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wow </a:t>
            </a:r>
            <a:r>
              <a:rPr lang="en-US" sz="1600" dirty="0">
                <a:latin typeface="Lucida Sans Typewriter" charset="0"/>
                <a:ea typeface="Lucida Sans Typewriter" charset="0"/>
                <a:cs typeface="Lucida Sans Typewriter" charset="0"/>
              </a:rPr>
              <a:t>that doesn't sound fascist at </a:t>
            </a:r>
            <a:r>
              <a:rPr lang="en-US" sz="16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all </a:t>
            </a:r>
            <a:r>
              <a:rPr lang="en-US" sz="1600" dirty="0">
                <a:latin typeface="Lucida Sans Typewriter" charset="0"/>
                <a:ea typeface="Lucida Sans Typewriter" charset="0"/>
                <a:cs typeface="Lucida Sans Typewriter" charset="0"/>
              </a:rPr>
              <a:t>😕</a:t>
            </a:r>
            <a:endParaRPr lang="en-US" sz="16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5331" y="5222286"/>
            <a:ext cx="29269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charset="0"/>
                <a:ea typeface="Lucida Sans Typewriter" charset="0"/>
                <a:cs typeface="Lucida Sans Typewriter" charset="0"/>
              </a:rPr>
              <a:t>wow that doesn't sound fascist at all</a:t>
            </a:r>
            <a:endParaRPr lang="en-US" sz="16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56294" y="5193554"/>
            <a:ext cx="29269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charset="0"/>
                <a:ea typeface="Lucida Sans Typewriter" charset="0"/>
                <a:cs typeface="Lucida Sans Typewriter" charset="0"/>
              </a:rPr>
              <a:t>Wow!! That doesn't sound fascist at all! 😕</a:t>
            </a:r>
            <a:endParaRPr lang="en-US" sz="16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8248" y="5168499"/>
            <a:ext cx="3108960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DATA Cleaning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41230"/>
            <a:ext cx="9720073" cy="2543926"/>
          </a:xfrm>
        </p:spPr>
        <p:txBody>
          <a:bodyPr>
            <a:normAutofit/>
          </a:bodyPr>
          <a:lstStyle/>
          <a:p>
            <a:pPr marL="548640" indent="-365760">
              <a:spcBef>
                <a:spcPts val="200"/>
              </a:spcBef>
              <a:buFont typeface="+mj-lt"/>
              <a:buAutoNum type="arabicPeriod"/>
            </a:pPr>
            <a:r>
              <a:rPr lang="en-US" sz="2400" dirty="0" smtClean="0"/>
              <a:t>Remove short comments</a:t>
            </a:r>
          </a:p>
          <a:p>
            <a:pPr marL="548640" indent="-365760">
              <a:spcBef>
                <a:spcPts val="200"/>
              </a:spcBef>
              <a:buFont typeface="+mj-lt"/>
              <a:buAutoNum type="arabicPeriod"/>
            </a:pPr>
            <a:r>
              <a:rPr lang="en-US" sz="2400" dirty="0" smtClean="0"/>
              <a:t>Convert to lowercase</a:t>
            </a:r>
          </a:p>
          <a:p>
            <a:pPr marL="548640" indent="-365760">
              <a:spcBef>
                <a:spcPts val="200"/>
              </a:spcBef>
              <a:buFont typeface="+mj-lt"/>
              <a:buAutoNum type="arabicPeriod"/>
            </a:pPr>
            <a:r>
              <a:rPr lang="en-US" sz="2400" dirty="0" smtClean="0"/>
              <a:t>Remove links</a:t>
            </a:r>
          </a:p>
          <a:p>
            <a:pPr marL="548640" indent="-365760">
              <a:spcBef>
                <a:spcPts val="200"/>
              </a:spcBef>
              <a:buFont typeface="+mj-lt"/>
              <a:buAutoNum type="arabicPeriod"/>
            </a:pPr>
            <a:r>
              <a:rPr lang="en-US" sz="2400" dirty="0" smtClean="0"/>
              <a:t>Remove punctuation (except appropriately used apostrophes /dashes)</a:t>
            </a:r>
          </a:p>
          <a:p>
            <a:pPr marL="548640" indent="-365760">
              <a:spcBef>
                <a:spcPts val="200"/>
              </a:spcBef>
              <a:buFont typeface="+mj-lt"/>
              <a:buAutoNum type="arabicPeriod"/>
            </a:pPr>
            <a:r>
              <a:rPr lang="en-US" sz="2400" dirty="0" smtClean="0"/>
              <a:t>Remove foreign / non-standard characters</a:t>
            </a:r>
          </a:p>
          <a:p>
            <a:pPr marL="548640" indent="-365760">
              <a:spcBef>
                <a:spcPts val="200"/>
              </a:spcBef>
              <a:buFont typeface="+mj-lt"/>
              <a:buAutoNum type="arabicPeriod"/>
            </a:pPr>
            <a:r>
              <a:rPr lang="en-US" sz="2400" dirty="0" smtClean="0"/>
              <a:t>Lemmatize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1085" y="4380228"/>
            <a:ext cx="2346161" cy="91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Original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74698" y="4380227"/>
            <a:ext cx="2346161" cy="91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CLEANED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49933" y="5193554"/>
            <a:ext cx="29269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Some short text</a:t>
            </a:r>
            <a:endParaRPr lang="en-US" sz="16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2531" y="5209883"/>
            <a:ext cx="29269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Some short text</a:t>
            </a:r>
            <a:endParaRPr lang="en-US" sz="16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10844" y="5868079"/>
            <a:ext cx="1812471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93298" y="5177225"/>
            <a:ext cx="3108960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269734" y="5168499"/>
            <a:ext cx="1841609" cy="410716"/>
          </a:xfrm>
          <a:prstGeom prst="line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291504" y="5173939"/>
            <a:ext cx="1841609" cy="410716"/>
          </a:xfrm>
          <a:prstGeom prst="line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2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/>
      <p:bldP spid="24" grpId="1"/>
      <p:bldP spid="26" grpId="0"/>
      <p:bldP spid="26" grpId="1"/>
      <p:bldP spid="27" grpId="0"/>
      <p:bldP spid="27" grpId="1"/>
      <p:bldP spid="23" grpId="0"/>
      <p:bldP spid="3" grpId="0" uiExpand="1" build="p"/>
      <p:bldP spid="7" grpId="0"/>
      <p:bldP spid="7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9198" y="2315980"/>
            <a:ext cx="5916318" cy="40233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NLTK </a:t>
            </a:r>
            <a:r>
              <a:rPr lang="en-US" sz="3600" dirty="0" smtClean="0"/>
              <a:t>vader</a:t>
            </a:r>
          </a:p>
          <a:p>
            <a:r>
              <a:rPr lang="en-US" sz="3600" dirty="0" smtClean="0"/>
              <a:t>classify comments as:</a:t>
            </a:r>
          </a:p>
          <a:p>
            <a:pPr marL="640080" lvl="1" indent="-274320">
              <a:spcAft>
                <a:spcPts val="200"/>
              </a:spcAft>
              <a:buFont typeface="Arial" charset="0"/>
              <a:buChar char="•"/>
            </a:pPr>
            <a:r>
              <a:rPr lang="en-US" sz="3200" dirty="0" smtClean="0"/>
              <a:t>positive</a:t>
            </a:r>
          </a:p>
          <a:p>
            <a:pPr marL="640080" lvl="1" indent="-274320">
              <a:spcAft>
                <a:spcPts val="200"/>
              </a:spcAft>
              <a:buFont typeface="Arial" charset="0"/>
              <a:buChar char="•"/>
            </a:pPr>
            <a:r>
              <a:rPr lang="en-US" sz="3200" dirty="0" smtClean="0"/>
              <a:t>negative</a:t>
            </a:r>
          </a:p>
          <a:p>
            <a:pPr marL="640080" lvl="1" indent="-274320">
              <a:spcAft>
                <a:spcPts val="200"/>
              </a:spcAft>
              <a:buFont typeface="Arial" charset="0"/>
              <a:buChar char="•"/>
            </a:pPr>
            <a:r>
              <a:rPr lang="en-US" sz="3200" dirty="0" smtClean="0"/>
              <a:t>neutral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NLP </a:t>
            </a:r>
            <a:r>
              <a:rPr lang="mr-IN" sz="7200" dirty="0" smtClean="0"/>
              <a:t>–</a:t>
            </a:r>
            <a:r>
              <a:rPr lang="en-US" sz="7200" dirty="0" smtClean="0"/>
              <a:t> Sentiment Analysis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"/>
          <a:stretch/>
        </p:blipFill>
        <p:spPr>
          <a:xfrm>
            <a:off x="5599516" y="2279702"/>
            <a:ext cx="5912932" cy="37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9197" y="2315980"/>
            <a:ext cx="10188513" cy="4023360"/>
          </a:xfrm>
        </p:spPr>
        <p:txBody>
          <a:bodyPr>
            <a:normAutofit/>
          </a:bodyPr>
          <a:lstStyle/>
          <a:p>
            <a:pPr marL="0" lvl="0" indent="0">
              <a:buClr>
                <a:srgbClr val="1CADE4"/>
              </a:buClr>
              <a:buNone/>
            </a:pPr>
            <a:r>
              <a:rPr lang="en-US" sz="3600" b="1" dirty="0" smtClean="0">
                <a:solidFill>
                  <a:prstClr val="black"/>
                </a:solidFill>
              </a:rPr>
              <a:t>Social </a:t>
            </a:r>
            <a:r>
              <a:rPr lang="en-US" sz="3600" b="1" dirty="0">
                <a:solidFill>
                  <a:prstClr val="black"/>
                </a:solidFill>
              </a:rPr>
              <a:t>Justice Left </a:t>
            </a:r>
            <a:r>
              <a:rPr lang="en-US" sz="3600" dirty="0">
                <a:solidFill>
                  <a:prstClr val="black"/>
                </a:solidFill>
              </a:rPr>
              <a:t>most positive:</a:t>
            </a:r>
            <a:endParaRPr lang="en-US" sz="3600" b="1" dirty="0">
              <a:solidFill>
                <a:prstClr val="black"/>
              </a:solidFill>
            </a:endParaRPr>
          </a:p>
          <a:p>
            <a:pPr marL="0" lvl="0" indent="0">
              <a:buClr>
                <a:srgbClr val="1CADE4"/>
              </a:buClr>
              <a:buNone/>
            </a:pPr>
            <a:r>
              <a:rPr lang="en-US" sz="3200" dirty="0">
                <a:solidFill>
                  <a:prstClr val="black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“</a:t>
            </a:r>
            <a:r>
              <a:rPr lang="en-US" sz="2800" dirty="0">
                <a:solidFill>
                  <a:prstClr val="black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 love dogs! Love, love, love 😃”</a:t>
            </a:r>
          </a:p>
          <a:p>
            <a:pPr marL="0" indent="0">
              <a:buNone/>
            </a:pPr>
            <a:endParaRPr lang="en-US" sz="28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3600" b="1" dirty="0"/>
              <a:t>Alt-Right </a:t>
            </a:r>
            <a:r>
              <a:rPr lang="en-US" sz="3600" dirty="0"/>
              <a:t>most </a:t>
            </a:r>
            <a:r>
              <a:rPr lang="en-US" sz="3600" dirty="0" smtClean="0"/>
              <a:t>negative:</a:t>
            </a:r>
            <a:endParaRPr lang="en-US" sz="3600" b="1" dirty="0"/>
          </a:p>
          <a:p>
            <a:pPr marL="0" indent="0">
              <a:buNone/>
            </a:pPr>
            <a:r>
              <a:rPr lang="en-US" sz="3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“</a:t>
            </a:r>
            <a:r>
              <a:rPr lang="en-US" sz="2800" dirty="0">
                <a:latin typeface="Lucida Sans Typewriter" charset="0"/>
                <a:ea typeface="Lucida Sans Typewriter" charset="0"/>
                <a:cs typeface="Lucida Sans Typewriter" charset="0"/>
              </a:rPr>
              <a:t>No, no, no NO! Disgusting! Barf!”</a:t>
            </a:r>
            <a:endParaRPr lang="en-US" sz="28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endParaRPr lang="en-US" sz="28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NLP </a:t>
            </a:r>
            <a:r>
              <a:rPr lang="mr-IN" sz="7200" dirty="0" smtClean="0"/>
              <a:t>–</a:t>
            </a:r>
            <a:r>
              <a:rPr lang="en-US" sz="7200" dirty="0" smtClean="0"/>
              <a:t> Sentiment Analysis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82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9197" y="2315980"/>
            <a:ext cx="10188513" cy="4023360"/>
          </a:xfrm>
        </p:spPr>
        <p:txBody>
          <a:bodyPr>
            <a:normAutofit/>
          </a:bodyPr>
          <a:lstStyle/>
          <a:p>
            <a:pPr marL="0" lvl="0" indent="0">
              <a:buClr>
                <a:srgbClr val="1CADE4"/>
              </a:buClr>
              <a:buNone/>
            </a:pPr>
            <a:r>
              <a:rPr lang="en-US" sz="3600" b="1" dirty="0">
                <a:solidFill>
                  <a:prstClr val="black"/>
                </a:solidFill>
              </a:rPr>
              <a:t>Alt-Right </a:t>
            </a:r>
            <a:r>
              <a:rPr lang="en-US" sz="3600" dirty="0">
                <a:solidFill>
                  <a:prstClr val="black"/>
                </a:solidFill>
              </a:rPr>
              <a:t>most positive:</a:t>
            </a:r>
            <a:endParaRPr lang="en-US" sz="3600" b="1" dirty="0">
              <a:solidFill>
                <a:prstClr val="black"/>
              </a:solidFill>
            </a:endParaRPr>
          </a:p>
          <a:p>
            <a:pPr marL="0" lvl="0" indent="0">
              <a:buClr>
                <a:srgbClr val="1CADE4"/>
              </a:buClr>
              <a:buNone/>
            </a:pPr>
            <a:r>
              <a:rPr lang="en-US" sz="3200" dirty="0">
                <a:solidFill>
                  <a:prstClr val="black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“</a:t>
            </a:r>
            <a:r>
              <a:rPr lang="en-US" sz="2800" dirty="0">
                <a:solidFill>
                  <a:prstClr val="black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Ha Ha Ha Ha Ha Ha Ha Ha Ha Ha Ha Ha Ha Ha Ha Ha. Thanks, I needed a good laugh.”</a:t>
            </a:r>
          </a:p>
          <a:p>
            <a:pPr marL="0" indent="0">
              <a:buNone/>
            </a:pPr>
            <a:endParaRPr lang="en-US" sz="20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3600" b="1" dirty="0"/>
              <a:t>Social Justice Left</a:t>
            </a:r>
            <a:r>
              <a:rPr lang="en-US" sz="3600" b="1" dirty="0" smtClean="0"/>
              <a:t> </a:t>
            </a:r>
            <a:r>
              <a:rPr lang="en-US" sz="3600" dirty="0"/>
              <a:t>most </a:t>
            </a:r>
            <a:r>
              <a:rPr lang="en-US" sz="3600" dirty="0" smtClean="0"/>
              <a:t>negative:</a:t>
            </a:r>
            <a:endParaRPr lang="en-US" sz="3600" b="1" dirty="0"/>
          </a:p>
          <a:p>
            <a:pPr marL="0" indent="0">
              <a:buNone/>
            </a:pPr>
            <a:r>
              <a:rPr lang="en-US" sz="3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“</a:t>
            </a:r>
            <a:r>
              <a:rPr lang="en-US" sz="2800" dirty="0">
                <a:latin typeface="Lucida Sans Typewriter" charset="0"/>
                <a:ea typeface="Lucida Sans Typewriter" charset="0"/>
                <a:cs typeface="Lucida Sans Typewriter" charset="0"/>
              </a:rPr>
              <a:t>Insane loser marries loser shock”</a:t>
            </a:r>
            <a:endParaRPr lang="en-US" sz="28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endParaRPr lang="en-US" sz="28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NLP </a:t>
            </a:r>
            <a:r>
              <a:rPr lang="mr-IN" sz="7200" dirty="0" smtClean="0"/>
              <a:t>–</a:t>
            </a:r>
            <a:r>
              <a:rPr lang="en-US" sz="7200" dirty="0" smtClean="0"/>
              <a:t> Sentiment Analysis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609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NLP </a:t>
            </a:r>
            <a:r>
              <a:rPr lang="mr-IN" sz="7200" dirty="0" smtClean="0"/>
              <a:t>–</a:t>
            </a:r>
            <a:r>
              <a:rPr lang="en-US" sz="7200" dirty="0" smtClean="0"/>
              <a:t> Comment Clustering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526574" cy="15664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topic identification</a:t>
            </a:r>
          </a:p>
          <a:p>
            <a:pPr marL="640080" indent="-274320">
              <a:buFont typeface="Arial" charset="0"/>
              <a:buChar char="•"/>
            </a:pPr>
            <a:r>
              <a:rPr lang="en-US" sz="3200" b="1" dirty="0" smtClean="0"/>
              <a:t>LDA</a:t>
            </a:r>
            <a:r>
              <a:rPr lang="en-US" sz="3200" dirty="0" smtClean="0"/>
              <a:t>, LSA (SVD and NMF)</a:t>
            </a:r>
          </a:p>
          <a:p>
            <a:pPr marL="365760" indent="0">
              <a:buNone/>
            </a:pP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9" y="4267200"/>
            <a:ext cx="5526574" cy="15664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comment clustering</a:t>
            </a:r>
          </a:p>
          <a:p>
            <a:pPr marL="640080" indent="-274320">
              <a:buFont typeface="Arial" charset="0"/>
              <a:buChar char="•"/>
            </a:pPr>
            <a:r>
              <a:rPr lang="en-US" sz="3200" b="1" dirty="0" smtClean="0"/>
              <a:t>K-Means</a:t>
            </a:r>
            <a:r>
              <a:rPr lang="en-US" sz="3200" dirty="0"/>
              <a:t>, </a:t>
            </a:r>
            <a:r>
              <a:rPr lang="en-US" sz="3200" dirty="0" smtClean="0"/>
              <a:t>hierarchical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02" y="206864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NLP </a:t>
            </a:r>
            <a:r>
              <a:rPr lang="mr-IN" sz="7200" dirty="0" smtClean="0"/>
              <a:t>–</a:t>
            </a:r>
            <a:r>
              <a:rPr lang="en-US" sz="7200" dirty="0" smtClean="0"/>
              <a:t> Comment Clustering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526574" cy="15664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topic identification</a:t>
            </a:r>
          </a:p>
          <a:p>
            <a:pPr marL="640080" indent="-274320">
              <a:buFont typeface="Arial" charset="0"/>
              <a:buChar char="•"/>
            </a:pPr>
            <a:r>
              <a:rPr lang="en-US" sz="3200" b="1" dirty="0" smtClean="0"/>
              <a:t>LDA</a:t>
            </a:r>
            <a:r>
              <a:rPr lang="en-US" sz="3200" dirty="0" smtClean="0"/>
              <a:t>, LSA (SVD and NMF)</a:t>
            </a:r>
          </a:p>
          <a:p>
            <a:pPr marL="365760" indent="0">
              <a:buNone/>
            </a:pP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9" y="4267200"/>
            <a:ext cx="5526574" cy="15664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comment clustering</a:t>
            </a:r>
          </a:p>
          <a:p>
            <a:pPr marL="640080" indent="-274320">
              <a:buFont typeface="Arial" charset="0"/>
              <a:buChar char="•"/>
            </a:pPr>
            <a:r>
              <a:rPr lang="en-US" sz="3200" b="1" dirty="0" smtClean="0"/>
              <a:t>K-Means</a:t>
            </a:r>
            <a:r>
              <a:rPr lang="en-US" sz="3200" dirty="0"/>
              <a:t>, </a:t>
            </a:r>
            <a:r>
              <a:rPr lang="en-US" sz="3200" dirty="0" smtClean="0"/>
              <a:t>hierarchical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82" y="208483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NLP </a:t>
            </a:r>
            <a:r>
              <a:rPr lang="mr-IN" sz="7200" dirty="0" smtClean="0"/>
              <a:t>–</a:t>
            </a:r>
            <a:r>
              <a:rPr lang="en-US" sz="7200" dirty="0" smtClean="0"/>
              <a:t> Comment Clustering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173" y="2285999"/>
            <a:ext cx="11287593" cy="4204741"/>
          </a:xfrm>
        </p:spPr>
        <p:txBody>
          <a:bodyPr numCol="2">
            <a:normAutofit/>
          </a:bodyPr>
          <a:lstStyle/>
          <a:p>
            <a:r>
              <a:rPr lang="en-US" sz="3600" b="1" dirty="0" smtClean="0"/>
              <a:t>Alt-Right</a:t>
            </a:r>
            <a:endParaRPr lang="en-US" sz="3600" dirty="0" smtClean="0"/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/>
              <a:t>p</a:t>
            </a:r>
            <a:r>
              <a:rPr lang="en-US" sz="3200" dirty="0" smtClean="0"/>
              <a:t>residential election</a:t>
            </a:r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 smtClean="0"/>
              <a:t>American macro </a:t>
            </a:r>
            <a:r>
              <a:rPr lang="en-US" sz="3200" dirty="0"/>
              <a:t>i</a:t>
            </a:r>
            <a:r>
              <a:rPr lang="en-US" sz="3200" dirty="0" smtClean="0"/>
              <a:t>ssues</a:t>
            </a:r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 smtClean="0"/>
              <a:t>African Americans &amp; the police</a:t>
            </a:r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/>
              <a:t>w</a:t>
            </a:r>
            <a:r>
              <a:rPr lang="en-US" sz="3200" dirty="0" smtClean="0"/>
              <a:t>hite nationalism</a:t>
            </a:r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/>
              <a:t>r</a:t>
            </a:r>
            <a:r>
              <a:rPr lang="en-US" sz="3200" dirty="0" smtClean="0"/>
              <a:t>eligion (Islam)</a:t>
            </a:r>
          </a:p>
          <a:p>
            <a:pPr>
              <a:buFont typeface="Arial" charset="0"/>
              <a:buChar char="•"/>
            </a:pPr>
            <a:endParaRPr lang="en-US" sz="3600" dirty="0"/>
          </a:p>
          <a:p>
            <a:r>
              <a:rPr lang="en-US" sz="3600" b="1" dirty="0"/>
              <a:t>Social Justice </a:t>
            </a:r>
            <a:r>
              <a:rPr lang="en-US" sz="3600" b="1" dirty="0" smtClean="0"/>
              <a:t>Left</a:t>
            </a:r>
            <a:endParaRPr lang="en-US" sz="3600" dirty="0"/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 smtClean="0"/>
              <a:t>presidential election</a:t>
            </a:r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/>
              <a:t>d</a:t>
            </a:r>
            <a:r>
              <a:rPr lang="en-US" sz="3200" dirty="0" smtClean="0"/>
              <a:t>omestic economics </a:t>
            </a:r>
            <a:endParaRPr lang="en-US" sz="3200" dirty="0"/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 smtClean="0"/>
              <a:t>BLM </a:t>
            </a:r>
            <a:r>
              <a:rPr lang="en-US" sz="3200" dirty="0"/>
              <a:t>&amp; the </a:t>
            </a:r>
            <a:r>
              <a:rPr lang="en-US" sz="3200" dirty="0" smtClean="0"/>
              <a:t>police</a:t>
            </a:r>
            <a:endParaRPr lang="en-US" sz="3200" dirty="0"/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 smtClean="0"/>
              <a:t>Donald </a:t>
            </a:r>
            <a:r>
              <a:rPr lang="en-US" sz="3200" dirty="0"/>
              <a:t>Trump </a:t>
            </a:r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/>
              <a:t>LGBTQ </a:t>
            </a:r>
            <a:r>
              <a:rPr lang="en-US" sz="3200" dirty="0" smtClean="0"/>
              <a:t>rights</a:t>
            </a:r>
            <a:endParaRPr lang="en-US" sz="3200" dirty="0"/>
          </a:p>
          <a:p>
            <a:pPr marL="457200" indent="-182880">
              <a:spcBef>
                <a:spcPts val="200"/>
              </a:spcBef>
              <a:buFont typeface="Arial" charset="0"/>
              <a:buChar char="•"/>
            </a:pPr>
            <a:r>
              <a:rPr lang="en-US" sz="3200" dirty="0" smtClean="0"/>
              <a:t>right-wing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NLP </a:t>
            </a:r>
            <a:r>
              <a:rPr lang="mr-IN" sz="7200" dirty="0" smtClean="0"/>
              <a:t>–</a:t>
            </a:r>
            <a:r>
              <a:rPr lang="en-US" sz="7200" dirty="0" smtClean="0"/>
              <a:t> Comment Clustering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5999"/>
            <a:ext cx="10128554" cy="4204741"/>
          </a:xfrm>
        </p:spPr>
        <p:txBody>
          <a:bodyPr numCol="1">
            <a:normAutofit/>
          </a:bodyPr>
          <a:lstStyle/>
          <a:p>
            <a:r>
              <a:rPr lang="en-US" sz="3600" b="1" dirty="0" smtClean="0"/>
              <a:t>Social Justice Left </a:t>
            </a:r>
            <a:r>
              <a:rPr lang="en-US" sz="3600" dirty="0" smtClean="0"/>
              <a:t>(LGBTQ rights cluster):</a:t>
            </a:r>
          </a:p>
          <a:p>
            <a:pPr>
              <a:spcBef>
                <a:spcPts val="200"/>
              </a:spcBef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2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“Did </a:t>
            </a: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you read any of the links? </a:t>
            </a:r>
            <a:r>
              <a:rPr lang="en-US" sz="2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See </a:t>
            </a: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especially the last one, it is about state sponsored gay hate and killing in Africa, because of American </a:t>
            </a:r>
            <a:r>
              <a:rPr lang="en-US" sz="2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Christian </a:t>
            </a: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evangelism</a:t>
            </a:r>
            <a:r>
              <a:rPr lang="en-US" sz="2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.”</a:t>
            </a:r>
            <a:endParaRPr lang="en-US" sz="2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9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NLP </a:t>
            </a:r>
            <a:r>
              <a:rPr lang="mr-IN" sz="7200" dirty="0" smtClean="0"/>
              <a:t>–</a:t>
            </a:r>
            <a:r>
              <a:rPr lang="en-US" sz="7200" dirty="0" smtClean="0"/>
              <a:t> Comment Clustering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5999"/>
            <a:ext cx="10128554" cy="4204741"/>
          </a:xfrm>
        </p:spPr>
        <p:txBody>
          <a:bodyPr numCol="1">
            <a:normAutofit/>
          </a:bodyPr>
          <a:lstStyle/>
          <a:p>
            <a:r>
              <a:rPr lang="en-US" sz="3600" b="1" dirty="0" smtClean="0"/>
              <a:t>Alt-Right </a:t>
            </a:r>
            <a:r>
              <a:rPr lang="en-US" sz="3600" dirty="0" smtClean="0"/>
              <a:t>(white nationalism cluster):</a:t>
            </a:r>
          </a:p>
          <a:p>
            <a:pPr>
              <a:spcBef>
                <a:spcPts val="200"/>
              </a:spcBef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“White = </a:t>
            </a:r>
            <a:r>
              <a:rPr lang="en-US" sz="2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European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Slavs </a:t>
            </a: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are smart enough to resist mass immigration for now, but it seems likely that globalists will keep trying to force it on them.”</a:t>
            </a:r>
            <a:endParaRPr lang="en-US" sz="24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What Are the Culture Wars?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8" y="2271010"/>
            <a:ext cx="1073295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conflict between opposing value systems/world views</a:t>
            </a:r>
          </a:p>
          <a:p>
            <a:pPr>
              <a:buFont typeface="Arial" charset="0"/>
              <a:buChar char="•"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example issues: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9228"/>
              </p:ext>
            </p:extLst>
          </p:nvPr>
        </p:nvGraphicFramePr>
        <p:xfrm>
          <a:off x="1229193" y="4212234"/>
          <a:ext cx="989350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014"/>
                <a:gridCol w="3043003"/>
                <a:gridCol w="3822491"/>
              </a:tblGrid>
              <a:tr h="3657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egalitarianism</a:t>
                      </a:r>
                      <a:endParaRPr lang="en-US" sz="3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charset="0"/>
                        <a:buChar char="•"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race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charset="0"/>
                        <a:buChar char="•"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political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correctness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charset="0"/>
                        <a:buChar char="•"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feminism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charset="0"/>
                        <a:buChar char="•"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immigration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charset="0"/>
                        <a:buChar char="•"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multiculturalism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1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Conclusion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charset="0"/>
              <a:buChar char="•"/>
            </a:pPr>
            <a:r>
              <a:rPr lang="en-US" sz="3600" dirty="0" smtClean="0"/>
              <a:t>nothing too insightful from sentiment analysis</a:t>
            </a:r>
          </a:p>
          <a:p>
            <a:pPr marL="274320" indent="-274320">
              <a:buFont typeface="Arial" charset="0"/>
              <a:buChar char="•"/>
            </a:pPr>
            <a:r>
              <a:rPr lang="en-US" sz="3600" dirty="0" smtClean="0"/>
              <a:t>both sides have their important topics, though there is some overlap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54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additional exploration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ts val="1400"/>
              </a:spcBef>
              <a:buFont typeface="Arial" charset="0"/>
              <a:buChar char="•"/>
            </a:pPr>
            <a:r>
              <a:rPr lang="en-US" sz="3200" dirty="0" smtClean="0"/>
              <a:t>eliminate articles / comments not directly relevant to the culture wars</a:t>
            </a:r>
          </a:p>
          <a:p>
            <a:pPr marL="274320" indent="-274320">
              <a:spcBef>
                <a:spcPts val="1400"/>
              </a:spcBef>
              <a:buFont typeface="Arial" charset="0"/>
              <a:buChar char="•"/>
            </a:pPr>
            <a:r>
              <a:rPr lang="en-US" sz="3200" dirty="0" smtClean="0"/>
              <a:t>even more data cleaning</a:t>
            </a:r>
          </a:p>
          <a:p>
            <a:pPr marL="274320" indent="-274320">
              <a:spcBef>
                <a:spcPts val="1400"/>
              </a:spcBef>
              <a:buFont typeface="Arial" charset="0"/>
              <a:buChar char="•"/>
            </a:pPr>
            <a:r>
              <a:rPr lang="en-US" sz="3200" dirty="0" smtClean="0"/>
              <a:t>custom sentiment library for politics / political groups</a:t>
            </a:r>
          </a:p>
          <a:p>
            <a:pPr marL="274320" indent="-274320">
              <a:spcBef>
                <a:spcPts val="1400"/>
              </a:spcBef>
              <a:buFont typeface="Arial" charset="0"/>
              <a:buChar char="•"/>
            </a:pPr>
            <a:r>
              <a:rPr lang="en-US" sz="3200" dirty="0" smtClean="0"/>
              <a:t>deeper dive into a specific topic </a:t>
            </a:r>
            <a:r>
              <a:rPr lang="mr-IN" sz="3200" dirty="0" smtClean="0"/>
              <a:t>–</a:t>
            </a:r>
            <a:r>
              <a:rPr lang="en-US" sz="3200" dirty="0" smtClean="0"/>
              <a:t> how does discussion of same topic differ between groups?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41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Thank </a:t>
            </a:r>
            <a:r>
              <a:rPr lang="en-US" sz="7200" smtClean="0"/>
              <a:t>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106" y="2286000"/>
            <a:ext cx="8485095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alex.douglas4545@gmail.com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@ar_douglas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github.com/</a:t>
            </a:r>
            <a:r>
              <a:rPr lang="en-US" sz="3600" dirty="0" err="1" smtClean="0"/>
              <a:t>alex-douglas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46" y="3496236"/>
            <a:ext cx="680422" cy="680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30" y="4428563"/>
            <a:ext cx="802163" cy="802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95" y="2444311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65068"/>
            <a:ext cx="7772400" cy="146304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The </a:t>
            </a:r>
            <a:r>
              <a:rPr lang="en-US" sz="6600" b="1" dirty="0" smtClean="0"/>
              <a:t>alt-right</a:t>
            </a:r>
            <a:endParaRPr lang="en-US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b="22515"/>
          <a:stretch/>
        </p:blipFill>
        <p:spPr>
          <a:xfrm>
            <a:off x="0" y="0"/>
            <a:ext cx="12192000" cy="4827587"/>
          </a:xfrm>
        </p:spPr>
      </p:pic>
    </p:spTree>
    <p:extLst>
      <p:ext uri="{BB962C8B-B14F-4D97-AF65-F5344CB8AC3E}">
        <p14:creationId xmlns:p14="http://schemas.microsoft.com/office/powerpoint/2010/main" val="16139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784" y="5080058"/>
            <a:ext cx="7899816" cy="1463040"/>
          </a:xfrm>
        </p:spPr>
        <p:txBody>
          <a:bodyPr>
            <a:noAutofit/>
          </a:bodyPr>
          <a:lstStyle/>
          <a:p>
            <a:r>
              <a:rPr lang="en-US" sz="6600" dirty="0" smtClean="0"/>
              <a:t>The </a:t>
            </a:r>
            <a:r>
              <a:rPr lang="en-US" sz="6600" b="1" dirty="0" smtClean="0"/>
              <a:t>Social justice left</a:t>
            </a:r>
            <a:endParaRPr lang="en-US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b="26445"/>
          <a:stretch/>
        </p:blipFill>
        <p:spPr>
          <a:xfrm>
            <a:off x="0" y="1"/>
            <a:ext cx="12192000" cy="48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The </a:t>
            </a:r>
            <a:r>
              <a:rPr lang="en-US" sz="7200" b="1" dirty="0" smtClean="0"/>
              <a:t>Alt-Right</a:t>
            </a:r>
            <a:endParaRPr lang="en-US" sz="7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8" y="2286000"/>
            <a:ext cx="10068593" cy="4023360"/>
          </a:xfrm>
        </p:spPr>
        <p:txBody>
          <a:bodyPr/>
          <a:lstStyle/>
          <a:p>
            <a:r>
              <a:rPr lang="en-US" sz="3600" dirty="0" smtClean="0"/>
              <a:t>origins in online communities and forums such as 4chan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3600" dirty="0" smtClean="0"/>
          </a:p>
          <a:p>
            <a:r>
              <a:rPr lang="en-US" sz="3600" dirty="0" smtClean="0"/>
              <a:t>beliefs:</a:t>
            </a:r>
          </a:p>
          <a:p>
            <a:pPr marL="274320">
              <a:spcBef>
                <a:spcPts val="100"/>
              </a:spcBef>
              <a:spcAft>
                <a:spcPts val="100"/>
              </a:spcAft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3200" dirty="0"/>
              <a:t>white nationalis</a:t>
            </a:r>
            <a:r>
              <a:rPr lang="en-US" sz="3200" dirty="0" smtClean="0"/>
              <a:t>m</a:t>
            </a:r>
          </a:p>
          <a:p>
            <a:pPr marL="274320">
              <a:spcBef>
                <a:spcPts val="100"/>
              </a:spcBef>
              <a:spcAft>
                <a:spcPts val="100"/>
              </a:spcAft>
              <a:buFont typeface="Arial" charset="0"/>
              <a:buChar char="•"/>
            </a:pPr>
            <a:r>
              <a:rPr lang="en-US" sz="3200" dirty="0" smtClean="0"/>
              <a:t> anti-feminism</a:t>
            </a:r>
          </a:p>
          <a:p>
            <a:pPr marL="274320">
              <a:spcBef>
                <a:spcPts val="100"/>
              </a:spcBef>
              <a:spcAft>
                <a:spcPts val="100"/>
              </a:spcAft>
              <a:buFont typeface="Arial" charset="0"/>
              <a:buChar char="•"/>
            </a:pPr>
            <a:r>
              <a:rPr lang="en-US" sz="3200" dirty="0" smtClean="0"/>
              <a:t> anti-Semitism</a:t>
            </a:r>
          </a:p>
          <a:p>
            <a:pPr marL="274320">
              <a:spcBef>
                <a:spcPts val="100"/>
              </a:spcBef>
              <a:spcAft>
                <a:spcPts val="100"/>
              </a:spcAft>
              <a:buFont typeface="Arial" charset="0"/>
              <a:buChar char="•"/>
            </a:pPr>
            <a:r>
              <a:rPr lang="en-US" sz="3200" dirty="0" smtClean="0"/>
              <a:t> political incorrectness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77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The </a:t>
            </a:r>
            <a:r>
              <a:rPr lang="en-US" sz="7200" b="1" dirty="0" smtClean="0"/>
              <a:t>Social justice left</a:t>
            </a:r>
            <a:endParaRPr lang="en-US" sz="7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young, tech-savvy members of the American Left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3600" dirty="0" smtClean="0"/>
          </a:p>
          <a:p>
            <a:r>
              <a:rPr lang="en-US" sz="3600" dirty="0" smtClean="0"/>
              <a:t>beliefs:</a:t>
            </a:r>
          </a:p>
          <a:p>
            <a:pPr marL="274320">
              <a:spcBef>
                <a:spcPts val="100"/>
              </a:spcBef>
              <a:spcAft>
                <a:spcPts val="100"/>
              </a:spcAft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3200" dirty="0" smtClean="0"/>
              <a:t>LGBTQ rights</a:t>
            </a:r>
          </a:p>
          <a:p>
            <a:pPr marL="274320">
              <a:spcBef>
                <a:spcPts val="100"/>
              </a:spcBef>
              <a:spcAft>
                <a:spcPts val="100"/>
              </a:spcAft>
              <a:buFont typeface="Arial" charset="0"/>
              <a:buChar char="•"/>
            </a:pPr>
            <a:r>
              <a:rPr lang="en-US" sz="3200" dirty="0" smtClean="0"/>
              <a:t> feminism</a:t>
            </a:r>
          </a:p>
          <a:p>
            <a:pPr marL="274320">
              <a:spcBef>
                <a:spcPts val="100"/>
              </a:spcBef>
              <a:spcAft>
                <a:spcPts val="100"/>
              </a:spcAft>
              <a:buFont typeface="Arial" charset="0"/>
              <a:buChar char="•"/>
            </a:pPr>
            <a:r>
              <a:rPr lang="en-US" sz="3200" dirty="0" smtClean="0"/>
              <a:t> multiculturalism</a:t>
            </a:r>
          </a:p>
          <a:p>
            <a:pPr marL="274320">
              <a:spcBef>
                <a:spcPts val="100"/>
              </a:spcBef>
              <a:spcAft>
                <a:spcPts val="100"/>
              </a:spcAft>
              <a:buFont typeface="Arial" charset="0"/>
              <a:buChar char="•"/>
            </a:pPr>
            <a:r>
              <a:rPr lang="en-US" sz="3200" dirty="0" smtClean="0"/>
              <a:t> political correctness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21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13170" cy="1499616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language of the culture wars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06120"/>
            <a:ext cx="9720073" cy="4023360"/>
          </a:xfrm>
        </p:spPr>
        <p:txBody>
          <a:bodyPr/>
          <a:lstStyle/>
          <a:p>
            <a:r>
              <a:rPr lang="en-US" sz="3600" dirty="0" smtClean="0"/>
              <a:t>Objectives:</a:t>
            </a:r>
          </a:p>
          <a:p>
            <a:pPr marL="731520" indent="-457200">
              <a:buFont typeface="+mj-lt"/>
              <a:buAutoNum type="arabicPeriod"/>
            </a:pPr>
            <a:r>
              <a:rPr lang="en-US" sz="3400" dirty="0"/>
              <a:t>Examine the sentiment of discussion</a:t>
            </a:r>
          </a:p>
          <a:p>
            <a:pPr marL="731520" indent="-457200">
              <a:buFont typeface="+mj-lt"/>
              <a:buAutoNum type="arabicPeriod"/>
            </a:pPr>
            <a:r>
              <a:rPr lang="en-US" sz="3400" dirty="0" smtClean="0"/>
              <a:t>Identify important topics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0275919"/>
              </p:ext>
            </p:extLst>
          </p:nvPr>
        </p:nvGraphicFramePr>
        <p:xfrm>
          <a:off x="2032000" y="26533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process OVERVIEW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152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3600" dirty="0" smtClean="0"/>
              <a:t>Query Disqus API for website comments</a:t>
            </a:r>
          </a:p>
          <a:p>
            <a:pPr marL="73152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3600" dirty="0" smtClean="0"/>
              <a:t>Clean comments</a:t>
            </a:r>
          </a:p>
          <a:p>
            <a:pPr marL="73152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3600" dirty="0" smtClean="0"/>
              <a:t>Apply NLP analysis:</a:t>
            </a:r>
          </a:p>
          <a:p>
            <a:pPr marL="868680" lvl="4" indent="-228600">
              <a:spcBef>
                <a:spcPts val="600"/>
              </a:spcBef>
              <a:buFont typeface="Arial" charset="0"/>
              <a:buChar char="•"/>
            </a:pPr>
            <a:r>
              <a:rPr lang="en-US" sz="3200" dirty="0" smtClean="0"/>
              <a:t>Sentiment analysis</a:t>
            </a:r>
          </a:p>
          <a:p>
            <a:pPr marL="868680" lvl="4" indent="-228600">
              <a:spcBef>
                <a:spcPts val="600"/>
              </a:spcBef>
              <a:buFont typeface="Arial" charset="0"/>
              <a:buChar char="•"/>
            </a:pPr>
            <a:r>
              <a:rPr lang="en-US" sz="3200" dirty="0"/>
              <a:t>Comment clustering (topic identification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71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websites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3600" b="1" dirty="0" smtClean="0"/>
              <a:t>Alt-Right</a:t>
            </a:r>
          </a:p>
          <a:p>
            <a:pPr marL="640080" lvl="1" indent="-228600">
              <a:buFont typeface="Arial" charset="0"/>
              <a:buChar char="•"/>
            </a:pPr>
            <a:r>
              <a:rPr lang="en-US" sz="3600" dirty="0" smtClean="0"/>
              <a:t>Breitbart</a:t>
            </a:r>
          </a:p>
          <a:p>
            <a:pPr marL="640080" lvl="1" indent="-228600">
              <a:buFont typeface="Arial" charset="0"/>
              <a:buChar char="•"/>
            </a:pPr>
            <a:r>
              <a:rPr lang="en-US" sz="3600" dirty="0" smtClean="0"/>
              <a:t>American Renaissance</a:t>
            </a:r>
          </a:p>
          <a:p>
            <a:pPr marL="640080" lvl="1" indent="-228600">
              <a:buFont typeface="Arial" charset="0"/>
              <a:buChar char="•"/>
            </a:pPr>
            <a:r>
              <a:rPr lang="en-US" sz="3600" dirty="0" smtClean="0"/>
              <a:t>Altright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b="1" dirty="0" smtClean="0"/>
              <a:t>Social Justice Left</a:t>
            </a:r>
          </a:p>
          <a:p>
            <a:pPr marL="640080" lvl="1" indent="-228600">
              <a:buFont typeface="Arial" charset="0"/>
              <a:buChar char="•"/>
            </a:pPr>
            <a:r>
              <a:rPr lang="en-US" sz="3600" dirty="0" smtClean="0"/>
              <a:t>Alternet</a:t>
            </a:r>
          </a:p>
          <a:p>
            <a:pPr marL="640080" lvl="1" indent="-228600">
              <a:buFont typeface="Arial" charset="0"/>
              <a:buChar char="•"/>
            </a:pPr>
            <a:r>
              <a:rPr lang="en-US" sz="3600" dirty="0" smtClean="0"/>
              <a:t>Crooks and Liars</a:t>
            </a:r>
          </a:p>
          <a:p>
            <a:pPr marL="640080" lvl="1" indent="-228600">
              <a:buFont typeface="Arial" charset="0"/>
              <a:buChar char="•"/>
            </a:pPr>
            <a:r>
              <a:rPr lang="en-US" sz="3600" dirty="0" smtClean="0"/>
              <a:t>Gopocalypse</a:t>
            </a:r>
          </a:p>
          <a:p>
            <a:pPr marL="640080" lvl="1" indent="-228600">
              <a:buFont typeface="Arial" charset="0"/>
              <a:buChar char="•"/>
            </a:pPr>
            <a:r>
              <a:rPr lang="en-US" sz="3600" dirty="0" smtClean="0"/>
              <a:t>Towleroad</a:t>
            </a:r>
          </a:p>
        </p:txBody>
      </p:sp>
    </p:spTree>
    <p:extLst>
      <p:ext uri="{BB962C8B-B14F-4D97-AF65-F5344CB8AC3E}">
        <p14:creationId xmlns:p14="http://schemas.microsoft.com/office/powerpoint/2010/main" val="981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2441</TotalTime>
  <Words>548</Words>
  <Application>Microsoft Macintosh PowerPoint</Application>
  <PresentationFormat>Widescreen</PresentationFormat>
  <Paragraphs>137</Paragraphs>
  <Slides>22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Lucida Sans Typewriter</vt:lpstr>
      <vt:lpstr>Mangal</vt:lpstr>
      <vt:lpstr>Tw Cen MT</vt:lpstr>
      <vt:lpstr>Tw Cen MT Condensed</vt:lpstr>
      <vt:lpstr>Wingdings 3</vt:lpstr>
      <vt:lpstr>Arial</vt:lpstr>
      <vt:lpstr>Integral</vt:lpstr>
      <vt:lpstr>The Language of the culture wars</vt:lpstr>
      <vt:lpstr>What Are the Culture Wars?</vt:lpstr>
      <vt:lpstr>The alt-right</vt:lpstr>
      <vt:lpstr>The Social justice left</vt:lpstr>
      <vt:lpstr>The Alt-Right</vt:lpstr>
      <vt:lpstr>The Social justice left</vt:lpstr>
      <vt:lpstr>The language of the culture wars</vt:lpstr>
      <vt:lpstr>process OVERVIEW</vt:lpstr>
      <vt:lpstr>websites</vt:lpstr>
      <vt:lpstr>websites</vt:lpstr>
      <vt:lpstr>DATA Cleaning</vt:lpstr>
      <vt:lpstr>NLP – Sentiment Analysis</vt:lpstr>
      <vt:lpstr>NLP – Sentiment Analysis</vt:lpstr>
      <vt:lpstr>NLP – Sentiment Analysis</vt:lpstr>
      <vt:lpstr>NLP – Comment Clustering</vt:lpstr>
      <vt:lpstr>NLP – Comment Clustering</vt:lpstr>
      <vt:lpstr>NLP – Comment Clustering</vt:lpstr>
      <vt:lpstr>NLP – Comment Clustering</vt:lpstr>
      <vt:lpstr>NLP – Comment Clustering</vt:lpstr>
      <vt:lpstr>Conclusion</vt:lpstr>
      <vt:lpstr>additional exploration</vt:lpstr>
      <vt:lpstr>Thank you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Alex Douglas</dc:creator>
  <cp:lastModifiedBy>Alex Douglas</cp:lastModifiedBy>
  <cp:revision>51</cp:revision>
  <dcterms:created xsi:type="dcterms:W3CDTF">2017-08-23T22:12:38Z</dcterms:created>
  <dcterms:modified xsi:type="dcterms:W3CDTF">2017-08-25T14:54:25Z</dcterms:modified>
</cp:coreProperties>
</file>