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4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13.png"/><Relationship Id="rId6" Type="http://schemas.openxmlformats.org/officeDocument/2006/relationships/image" Target="../media/image12.svg"/><Relationship Id="rId5" Type="http://schemas.openxmlformats.org/officeDocument/2006/relationships/image" Target="../media/image14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8B58D2-9B5B-455B-8F0D-0339E47C3E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C7DC710-313A-4FBB-A864-A5BF9664A0A0}">
      <dgm:prSet/>
      <dgm:spPr/>
      <dgm:t>
        <a:bodyPr/>
        <a:lstStyle/>
        <a:p>
          <a:r>
            <a:rPr lang="en-US"/>
            <a:t>Mainly teens interested in playing a mobile version of Megaman</a:t>
          </a:r>
        </a:p>
      </dgm:t>
    </dgm:pt>
    <dgm:pt modelId="{CE72B98A-05FD-4E82-9028-CDDA6E44A61C}" type="parTrans" cxnId="{EAEBE8D4-8F08-4443-984A-0F4F39E79C11}">
      <dgm:prSet/>
      <dgm:spPr/>
      <dgm:t>
        <a:bodyPr/>
        <a:lstStyle/>
        <a:p>
          <a:endParaRPr lang="en-US"/>
        </a:p>
      </dgm:t>
    </dgm:pt>
    <dgm:pt modelId="{4F8D3CFA-FE8D-4088-ABDF-2AEB0331FDE2}" type="sibTrans" cxnId="{EAEBE8D4-8F08-4443-984A-0F4F39E79C11}">
      <dgm:prSet/>
      <dgm:spPr/>
      <dgm:t>
        <a:bodyPr/>
        <a:lstStyle/>
        <a:p>
          <a:endParaRPr lang="en-US"/>
        </a:p>
      </dgm:t>
    </dgm:pt>
    <dgm:pt modelId="{44970F53-2ADC-44EA-9FC5-0AB5FB9DDA75}">
      <dgm:prSet/>
      <dgm:spPr/>
      <dgm:t>
        <a:bodyPr/>
        <a:lstStyle/>
        <a:p>
          <a:r>
            <a:rPr lang="en-US" dirty="0"/>
            <a:t>Fans of Capcom’s </a:t>
          </a:r>
          <a:r>
            <a:rPr lang="en-US" dirty="0" err="1"/>
            <a:t>Megaman</a:t>
          </a:r>
          <a:r>
            <a:rPr lang="en-US" dirty="0"/>
            <a:t> series (goes up to age 30)</a:t>
          </a:r>
        </a:p>
      </dgm:t>
    </dgm:pt>
    <dgm:pt modelId="{9E16C31A-8F3A-427A-90F5-4FAF141602C3}" type="parTrans" cxnId="{01AF8AB3-23C7-4F93-9C4A-64132CB9F612}">
      <dgm:prSet/>
      <dgm:spPr/>
      <dgm:t>
        <a:bodyPr/>
        <a:lstStyle/>
        <a:p>
          <a:endParaRPr lang="en-US"/>
        </a:p>
      </dgm:t>
    </dgm:pt>
    <dgm:pt modelId="{25CE3D2F-2B29-4B89-9F83-7E3CD0F60D00}" type="sibTrans" cxnId="{01AF8AB3-23C7-4F93-9C4A-64132CB9F612}">
      <dgm:prSet/>
      <dgm:spPr/>
      <dgm:t>
        <a:bodyPr/>
        <a:lstStyle/>
        <a:p>
          <a:endParaRPr lang="en-US"/>
        </a:p>
      </dgm:t>
    </dgm:pt>
    <dgm:pt modelId="{540BFBE3-0D44-4893-A330-8C017000C7BB}">
      <dgm:prSet/>
      <dgm:spPr/>
      <dgm:t>
        <a:bodyPr/>
        <a:lstStyle/>
        <a:p>
          <a:r>
            <a:rPr lang="en-US" dirty="0"/>
            <a:t>Use consumers nostalgia towards the game to our advantage</a:t>
          </a:r>
        </a:p>
      </dgm:t>
    </dgm:pt>
    <dgm:pt modelId="{B0910AFB-A4CA-476E-905A-466C679D480B}" type="parTrans" cxnId="{0C757945-9B85-4514-B36C-45CD4A97C273}">
      <dgm:prSet/>
      <dgm:spPr/>
      <dgm:t>
        <a:bodyPr/>
        <a:lstStyle/>
        <a:p>
          <a:endParaRPr lang="en-US"/>
        </a:p>
      </dgm:t>
    </dgm:pt>
    <dgm:pt modelId="{850A1DBD-B141-4734-8300-C47B83A4CC7A}" type="sibTrans" cxnId="{0C757945-9B85-4514-B36C-45CD4A97C273}">
      <dgm:prSet/>
      <dgm:spPr/>
      <dgm:t>
        <a:bodyPr/>
        <a:lstStyle/>
        <a:p>
          <a:endParaRPr lang="en-US"/>
        </a:p>
      </dgm:t>
    </dgm:pt>
    <dgm:pt modelId="{7CC547F7-21A1-43D9-B32B-BE5391D17C4F}" type="pres">
      <dgm:prSet presAssocID="{A78B58D2-9B5B-455B-8F0D-0339E47C3EB2}" presName="root" presStyleCnt="0">
        <dgm:presLayoutVars>
          <dgm:dir/>
          <dgm:resizeHandles val="exact"/>
        </dgm:presLayoutVars>
      </dgm:prSet>
      <dgm:spPr/>
    </dgm:pt>
    <dgm:pt modelId="{C8251AC3-F04C-484C-B00E-110AE38438BB}" type="pres">
      <dgm:prSet presAssocID="{BC7DC710-313A-4FBB-A864-A5BF9664A0A0}" presName="compNode" presStyleCnt="0"/>
      <dgm:spPr/>
    </dgm:pt>
    <dgm:pt modelId="{084FEF1C-E2CA-4844-8AB1-A83029C27E23}" type="pres">
      <dgm:prSet presAssocID="{BC7DC710-313A-4FBB-A864-A5BF9664A0A0}" presName="bgRect" presStyleLbl="bgShp" presStyleIdx="0" presStyleCnt="3"/>
      <dgm:spPr/>
    </dgm:pt>
    <dgm:pt modelId="{6839C569-6F5E-4855-BAFF-3B9C89968235}" type="pres">
      <dgm:prSet presAssocID="{BC7DC710-313A-4FBB-A864-A5BF9664A0A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D3B26892-33A5-4FC5-8092-97CF85C5C380}" type="pres">
      <dgm:prSet presAssocID="{BC7DC710-313A-4FBB-A864-A5BF9664A0A0}" presName="spaceRect" presStyleCnt="0"/>
      <dgm:spPr/>
    </dgm:pt>
    <dgm:pt modelId="{7927F477-581B-4A9C-8B17-FA959163AB00}" type="pres">
      <dgm:prSet presAssocID="{BC7DC710-313A-4FBB-A864-A5BF9664A0A0}" presName="parTx" presStyleLbl="revTx" presStyleIdx="0" presStyleCnt="3">
        <dgm:presLayoutVars>
          <dgm:chMax val="0"/>
          <dgm:chPref val="0"/>
        </dgm:presLayoutVars>
      </dgm:prSet>
      <dgm:spPr/>
    </dgm:pt>
    <dgm:pt modelId="{0B1D7BFF-7434-42DB-8879-32680A29FA5F}" type="pres">
      <dgm:prSet presAssocID="{4F8D3CFA-FE8D-4088-ABDF-2AEB0331FDE2}" presName="sibTrans" presStyleCnt="0"/>
      <dgm:spPr/>
    </dgm:pt>
    <dgm:pt modelId="{35C4B0D9-C951-484E-87ED-2A36068B5BC0}" type="pres">
      <dgm:prSet presAssocID="{44970F53-2ADC-44EA-9FC5-0AB5FB9DDA75}" presName="compNode" presStyleCnt="0"/>
      <dgm:spPr/>
    </dgm:pt>
    <dgm:pt modelId="{D0678315-6BBE-4588-BE2C-AC5572529658}" type="pres">
      <dgm:prSet presAssocID="{44970F53-2ADC-44EA-9FC5-0AB5FB9DDA75}" presName="bgRect" presStyleLbl="bgShp" presStyleIdx="1" presStyleCnt="3"/>
      <dgm:spPr/>
    </dgm:pt>
    <dgm:pt modelId="{91206C93-64C1-41C9-89D7-0788E5231990}" type="pres">
      <dgm:prSet presAssocID="{44970F53-2ADC-44EA-9FC5-0AB5FB9DDA7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4DF61D45-D559-4675-AABD-2D11EA2E48D6}" type="pres">
      <dgm:prSet presAssocID="{44970F53-2ADC-44EA-9FC5-0AB5FB9DDA75}" presName="spaceRect" presStyleCnt="0"/>
      <dgm:spPr/>
    </dgm:pt>
    <dgm:pt modelId="{66C76189-1606-4BF2-ABC7-84A0E1AA3F51}" type="pres">
      <dgm:prSet presAssocID="{44970F53-2ADC-44EA-9FC5-0AB5FB9DDA75}" presName="parTx" presStyleLbl="revTx" presStyleIdx="1" presStyleCnt="3">
        <dgm:presLayoutVars>
          <dgm:chMax val="0"/>
          <dgm:chPref val="0"/>
        </dgm:presLayoutVars>
      </dgm:prSet>
      <dgm:spPr/>
    </dgm:pt>
    <dgm:pt modelId="{6CFD2C3E-D842-4686-92CC-128473838DAE}" type="pres">
      <dgm:prSet presAssocID="{25CE3D2F-2B29-4B89-9F83-7E3CD0F60D00}" presName="sibTrans" presStyleCnt="0"/>
      <dgm:spPr/>
    </dgm:pt>
    <dgm:pt modelId="{4B072A3D-C796-4DF6-BC07-5E9CBCED9533}" type="pres">
      <dgm:prSet presAssocID="{540BFBE3-0D44-4893-A330-8C017000C7BB}" presName="compNode" presStyleCnt="0"/>
      <dgm:spPr/>
    </dgm:pt>
    <dgm:pt modelId="{9076A369-F68A-4867-8F17-13B7B365A87F}" type="pres">
      <dgm:prSet presAssocID="{540BFBE3-0D44-4893-A330-8C017000C7BB}" presName="bgRect" presStyleLbl="bgShp" presStyleIdx="2" presStyleCnt="3"/>
      <dgm:spPr/>
    </dgm:pt>
    <dgm:pt modelId="{EB0B5E20-68B0-442A-8684-D13D09BA054A}" type="pres">
      <dgm:prSet presAssocID="{540BFBE3-0D44-4893-A330-8C017000C7B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5425E9DE-68E3-4A76-B092-CD96F91B2D4A}" type="pres">
      <dgm:prSet presAssocID="{540BFBE3-0D44-4893-A330-8C017000C7BB}" presName="spaceRect" presStyleCnt="0"/>
      <dgm:spPr/>
    </dgm:pt>
    <dgm:pt modelId="{30005408-FA6F-427D-BB7D-9495476A87A8}" type="pres">
      <dgm:prSet presAssocID="{540BFBE3-0D44-4893-A330-8C017000C7B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D745F20-E083-4CED-9399-197179781657}" type="presOf" srcId="{BC7DC710-313A-4FBB-A864-A5BF9664A0A0}" destId="{7927F477-581B-4A9C-8B17-FA959163AB00}" srcOrd="0" destOrd="0" presId="urn:microsoft.com/office/officeart/2018/2/layout/IconVerticalSolidList"/>
    <dgm:cxn modelId="{0C757945-9B85-4514-B36C-45CD4A97C273}" srcId="{A78B58D2-9B5B-455B-8F0D-0339E47C3EB2}" destId="{540BFBE3-0D44-4893-A330-8C017000C7BB}" srcOrd="2" destOrd="0" parTransId="{B0910AFB-A4CA-476E-905A-466C679D480B}" sibTransId="{850A1DBD-B141-4734-8300-C47B83A4CC7A}"/>
    <dgm:cxn modelId="{137FB37D-BE80-48EA-AA07-73CBD36E3E7B}" type="presOf" srcId="{540BFBE3-0D44-4893-A330-8C017000C7BB}" destId="{30005408-FA6F-427D-BB7D-9495476A87A8}" srcOrd="0" destOrd="0" presId="urn:microsoft.com/office/officeart/2018/2/layout/IconVerticalSolidList"/>
    <dgm:cxn modelId="{33C859A5-D5FC-4170-B6CB-3DC19A280C48}" type="presOf" srcId="{A78B58D2-9B5B-455B-8F0D-0339E47C3EB2}" destId="{7CC547F7-21A1-43D9-B32B-BE5391D17C4F}" srcOrd="0" destOrd="0" presId="urn:microsoft.com/office/officeart/2018/2/layout/IconVerticalSolidList"/>
    <dgm:cxn modelId="{01AF8AB3-23C7-4F93-9C4A-64132CB9F612}" srcId="{A78B58D2-9B5B-455B-8F0D-0339E47C3EB2}" destId="{44970F53-2ADC-44EA-9FC5-0AB5FB9DDA75}" srcOrd="1" destOrd="0" parTransId="{9E16C31A-8F3A-427A-90F5-4FAF141602C3}" sibTransId="{25CE3D2F-2B29-4B89-9F83-7E3CD0F60D00}"/>
    <dgm:cxn modelId="{CA888FC7-C83D-4FBB-B8F8-D4862783696E}" type="presOf" srcId="{44970F53-2ADC-44EA-9FC5-0AB5FB9DDA75}" destId="{66C76189-1606-4BF2-ABC7-84A0E1AA3F51}" srcOrd="0" destOrd="0" presId="urn:microsoft.com/office/officeart/2018/2/layout/IconVerticalSolidList"/>
    <dgm:cxn modelId="{EAEBE8D4-8F08-4443-984A-0F4F39E79C11}" srcId="{A78B58D2-9B5B-455B-8F0D-0339E47C3EB2}" destId="{BC7DC710-313A-4FBB-A864-A5BF9664A0A0}" srcOrd="0" destOrd="0" parTransId="{CE72B98A-05FD-4E82-9028-CDDA6E44A61C}" sibTransId="{4F8D3CFA-FE8D-4088-ABDF-2AEB0331FDE2}"/>
    <dgm:cxn modelId="{1F24621B-22DA-4C9D-AEAE-6B7400AB2495}" type="presParOf" srcId="{7CC547F7-21A1-43D9-B32B-BE5391D17C4F}" destId="{C8251AC3-F04C-484C-B00E-110AE38438BB}" srcOrd="0" destOrd="0" presId="urn:microsoft.com/office/officeart/2018/2/layout/IconVerticalSolidList"/>
    <dgm:cxn modelId="{692787E1-0CBA-43E5-8E46-22333C2A7AC0}" type="presParOf" srcId="{C8251AC3-F04C-484C-B00E-110AE38438BB}" destId="{084FEF1C-E2CA-4844-8AB1-A83029C27E23}" srcOrd="0" destOrd="0" presId="urn:microsoft.com/office/officeart/2018/2/layout/IconVerticalSolidList"/>
    <dgm:cxn modelId="{3E320391-751B-4950-91C6-90197EDC6B14}" type="presParOf" srcId="{C8251AC3-F04C-484C-B00E-110AE38438BB}" destId="{6839C569-6F5E-4855-BAFF-3B9C89968235}" srcOrd="1" destOrd="0" presId="urn:microsoft.com/office/officeart/2018/2/layout/IconVerticalSolidList"/>
    <dgm:cxn modelId="{87DB157B-914B-4FB4-B37B-2FA2D250FBFC}" type="presParOf" srcId="{C8251AC3-F04C-484C-B00E-110AE38438BB}" destId="{D3B26892-33A5-4FC5-8092-97CF85C5C380}" srcOrd="2" destOrd="0" presId="urn:microsoft.com/office/officeart/2018/2/layout/IconVerticalSolidList"/>
    <dgm:cxn modelId="{B27DC66E-FFB7-47ED-8A5B-80B2A4D073BF}" type="presParOf" srcId="{C8251AC3-F04C-484C-B00E-110AE38438BB}" destId="{7927F477-581B-4A9C-8B17-FA959163AB00}" srcOrd="3" destOrd="0" presId="urn:microsoft.com/office/officeart/2018/2/layout/IconVerticalSolidList"/>
    <dgm:cxn modelId="{77B7E988-6114-40F6-B1A2-D7E56BE62033}" type="presParOf" srcId="{7CC547F7-21A1-43D9-B32B-BE5391D17C4F}" destId="{0B1D7BFF-7434-42DB-8879-32680A29FA5F}" srcOrd="1" destOrd="0" presId="urn:microsoft.com/office/officeart/2018/2/layout/IconVerticalSolidList"/>
    <dgm:cxn modelId="{969FE348-DFA5-4894-862E-A56FCAD9D2F1}" type="presParOf" srcId="{7CC547F7-21A1-43D9-B32B-BE5391D17C4F}" destId="{35C4B0D9-C951-484E-87ED-2A36068B5BC0}" srcOrd="2" destOrd="0" presId="urn:microsoft.com/office/officeart/2018/2/layout/IconVerticalSolidList"/>
    <dgm:cxn modelId="{C69EA8D1-5593-4BCE-AA9D-91393712D194}" type="presParOf" srcId="{35C4B0D9-C951-484E-87ED-2A36068B5BC0}" destId="{D0678315-6BBE-4588-BE2C-AC5572529658}" srcOrd="0" destOrd="0" presId="urn:microsoft.com/office/officeart/2018/2/layout/IconVerticalSolidList"/>
    <dgm:cxn modelId="{205EE52F-49F3-432D-9445-24D70B58EFC2}" type="presParOf" srcId="{35C4B0D9-C951-484E-87ED-2A36068B5BC0}" destId="{91206C93-64C1-41C9-89D7-0788E5231990}" srcOrd="1" destOrd="0" presId="urn:microsoft.com/office/officeart/2018/2/layout/IconVerticalSolidList"/>
    <dgm:cxn modelId="{99FE75B7-0330-41CF-AA22-134F1A0C1584}" type="presParOf" srcId="{35C4B0D9-C951-484E-87ED-2A36068B5BC0}" destId="{4DF61D45-D559-4675-AABD-2D11EA2E48D6}" srcOrd="2" destOrd="0" presId="urn:microsoft.com/office/officeart/2018/2/layout/IconVerticalSolidList"/>
    <dgm:cxn modelId="{AAFF7292-F9D5-42F7-AEC6-995EC7F762E2}" type="presParOf" srcId="{35C4B0D9-C951-484E-87ED-2A36068B5BC0}" destId="{66C76189-1606-4BF2-ABC7-84A0E1AA3F51}" srcOrd="3" destOrd="0" presId="urn:microsoft.com/office/officeart/2018/2/layout/IconVerticalSolidList"/>
    <dgm:cxn modelId="{1265C842-0F0B-4893-A3CF-57CFC022F020}" type="presParOf" srcId="{7CC547F7-21A1-43D9-B32B-BE5391D17C4F}" destId="{6CFD2C3E-D842-4686-92CC-128473838DAE}" srcOrd="3" destOrd="0" presId="urn:microsoft.com/office/officeart/2018/2/layout/IconVerticalSolidList"/>
    <dgm:cxn modelId="{DE3B12F2-349A-436F-B057-7CB4619C4B35}" type="presParOf" srcId="{7CC547F7-21A1-43D9-B32B-BE5391D17C4F}" destId="{4B072A3D-C796-4DF6-BC07-5E9CBCED9533}" srcOrd="4" destOrd="0" presId="urn:microsoft.com/office/officeart/2018/2/layout/IconVerticalSolidList"/>
    <dgm:cxn modelId="{C496D778-016B-4AD1-BCE6-4D4680BB50C4}" type="presParOf" srcId="{4B072A3D-C796-4DF6-BC07-5E9CBCED9533}" destId="{9076A369-F68A-4867-8F17-13B7B365A87F}" srcOrd="0" destOrd="0" presId="urn:microsoft.com/office/officeart/2018/2/layout/IconVerticalSolidList"/>
    <dgm:cxn modelId="{69624A31-D6D5-4347-BEAF-BAE845D42E29}" type="presParOf" srcId="{4B072A3D-C796-4DF6-BC07-5E9CBCED9533}" destId="{EB0B5E20-68B0-442A-8684-D13D09BA054A}" srcOrd="1" destOrd="0" presId="urn:microsoft.com/office/officeart/2018/2/layout/IconVerticalSolidList"/>
    <dgm:cxn modelId="{5EBB549D-4F89-4195-AF78-126848B913C8}" type="presParOf" srcId="{4B072A3D-C796-4DF6-BC07-5E9CBCED9533}" destId="{5425E9DE-68E3-4A76-B092-CD96F91B2D4A}" srcOrd="2" destOrd="0" presId="urn:microsoft.com/office/officeart/2018/2/layout/IconVerticalSolidList"/>
    <dgm:cxn modelId="{BCACB317-4C85-4092-8E92-A0F2623D1F12}" type="presParOf" srcId="{4B072A3D-C796-4DF6-BC07-5E9CBCED9533}" destId="{30005408-FA6F-427D-BB7D-9495476A87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FEF1C-E2CA-4844-8AB1-A83029C27E23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39C569-6F5E-4855-BAFF-3B9C89968235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7F477-581B-4A9C-8B17-FA959163AB00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Mainly teens interested in playing a mobile version of Megaman</a:t>
          </a:r>
        </a:p>
      </dsp:txBody>
      <dsp:txXfrm>
        <a:off x="1941716" y="718"/>
        <a:ext cx="4571887" cy="1681139"/>
      </dsp:txXfrm>
    </dsp:sp>
    <dsp:sp modelId="{D0678315-6BBE-4588-BE2C-AC5572529658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206C93-64C1-41C9-89D7-0788E5231990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76189-1606-4BF2-ABC7-84A0E1AA3F51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Fans of Capcom’s </a:t>
          </a:r>
          <a:r>
            <a:rPr lang="en-US" sz="2500" kern="1200" dirty="0" err="1"/>
            <a:t>Megaman</a:t>
          </a:r>
          <a:r>
            <a:rPr lang="en-US" sz="2500" kern="1200" dirty="0"/>
            <a:t> series (goes up to age 30)</a:t>
          </a:r>
        </a:p>
      </dsp:txBody>
      <dsp:txXfrm>
        <a:off x="1941716" y="2102143"/>
        <a:ext cx="4571887" cy="1681139"/>
      </dsp:txXfrm>
    </dsp:sp>
    <dsp:sp modelId="{9076A369-F68A-4867-8F17-13B7B365A87F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0B5E20-68B0-442A-8684-D13D09BA054A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05408-FA6F-427D-BB7D-9495476A87A8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Use consumers nostalgia towards the game to our advantage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FA28-28A5-40CB-B0E9-75CF53708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F2A3A-366E-44EE-9487-568F33F4D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87552-EC26-4FD6-998D-8C406C95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4C60-A201-4146-A1F9-B95AAA8C61EF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97B69-2B60-4F10-AF5E-BF1C8FF2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8CF6-54F2-4C59-AF65-83949373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5E5-4E12-4CF4-8D55-9DB39C486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1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FEB26-60F6-4DCE-93DE-6729B563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66EF6-BA45-443C-8FB7-7468BCD3B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AA421-1075-4121-90A9-517B3247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4C60-A201-4146-A1F9-B95AAA8C61EF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6559F-C3C9-4957-97C0-DDB5CE894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9A08B-2AD6-4E0B-8E0D-55F18374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5E5-4E12-4CF4-8D55-9DB39C486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5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A2CBA0-7BB9-4737-96DE-8D004C8F6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65CA1-3D73-415E-9B26-E573CAF23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F0EC8-BCAB-4EE3-AB16-424F94CB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4C60-A201-4146-A1F9-B95AAA8C61EF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F1F26-525F-4D27-BB5E-A191F5DB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BD7CD-F233-4FD0-8DFA-EC81A71B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5E5-4E12-4CF4-8D55-9DB39C486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4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921A-5CCB-4071-B5DC-5FCC8D29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36DFB-36F6-4FF2-98CC-E46FF9FC9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6B0C7-BB68-4DFA-B5EC-BEDF2467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4C60-A201-4146-A1F9-B95AAA8C61EF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2CE5A-D54E-426F-A251-B3E6F511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4E668-C9D5-4080-9A64-308A308D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5E5-4E12-4CF4-8D55-9DB39C486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7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3607-33DF-43AE-8B7C-33E2AA5F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3BF62-322A-44DA-88E1-1F5A5965B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226F4-AE05-45E2-9128-DA6D4742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4C60-A201-4146-A1F9-B95AAA8C61EF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4BB2C-AE2C-405B-A02C-7AD6FE3E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576C2-B80B-4271-BE42-C7108F18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5E5-4E12-4CF4-8D55-9DB39C486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5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ADA6-CA0F-42A3-8BCC-07700C52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6C63-3C5B-4300-9503-A733AFF3D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59A7E-6DD9-4B28-92F3-5BAD08276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C250C-02F0-42D2-94CE-BEAABE74C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4C60-A201-4146-A1F9-B95AAA8C61EF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63AED-F7AD-4F6E-8B46-0BB47820A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439E6-3458-4088-8AFC-F45072F1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5E5-4E12-4CF4-8D55-9DB39C486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6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29AC-4293-402B-9BDA-4BACBD49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B3749-F7F8-41AF-9EA2-2A825B9B0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A7533-2A6C-4177-AC23-1B00EF913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B9F89-7DA0-4ACE-BAE1-E28B765EC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62E9F-CA70-4DE7-A597-BB7657689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74CF26-CECD-42FF-A420-7BB7C937E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4C60-A201-4146-A1F9-B95AAA8C61EF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FB2AEE-5285-4238-B616-DAD3E5C0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D01AE1-6983-4347-85B3-50AA0E4F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5E5-4E12-4CF4-8D55-9DB39C486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8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AFBE-CC3E-467D-A60C-D3FDF2C30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99D17D-40BD-42FA-B1D0-84F517649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4C60-A201-4146-A1F9-B95AAA8C61EF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6A0CD-AED2-414F-8785-27CF7041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F804-B86D-428E-A705-C9479132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5E5-4E12-4CF4-8D55-9DB39C486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FC7A3F-A7F5-4A30-9C85-14CC26A5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4C60-A201-4146-A1F9-B95AAA8C61EF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A5F53-B0E5-45E9-B492-FB181E58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3013A-D315-406D-A022-AF0783C1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5E5-4E12-4CF4-8D55-9DB39C486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8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CE5DC-BC51-4198-A462-5A97BD4A3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EA10F-CFB4-4002-A54D-3E962339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B72BE-FA96-4FDB-9B36-F846AE56B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0ED79-089A-4FB1-9EFB-05B3597AC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4C60-A201-4146-A1F9-B95AAA8C61EF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A25EB-2F5A-4CA4-A092-57DEE342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3BD7D-0AC4-46FB-A3DF-235B9C8E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5E5-4E12-4CF4-8D55-9DB39C486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BF22-34FC-494E-B1B2-7AE9DB9E9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207794-B331-4AC3-9B8F-9BEBF24EE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5F533-CDD8-48DB-89ED-2524995DD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B8F9B-E042-417E-8AFC-2BFC44DA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4C60-A201-4146-A1F9-B95AAA8C61EF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5BCC8-C4A2-4DF6-B30A-C3E8029AD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87E03-024A-4541-A387-481343BCB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5E5-4E12-4CF4-8D55-9DB39C486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8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3C077-0106-464B-A43A-96FF9B852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9B8D6-054C-4DFA-BAAE-D320F3B0F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027F9-7BEF-40C6-A2D2-0EBC9BDD9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D4C60-A201-4146-A1F9-B95AAA8C61EF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41C3C-D590-40D1-90C1-5EDC9BA44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74D37-5BEC-462D-B9F0-AF9DD1F82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505E5-4E12-4CF4-8D55-9DB39C486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8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959B7-18F1-46F1-A26F-5C2D9E112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3" y="4385066"/>
            <a:ext cx="10694902" cy="1317643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Megaman</a:t>
            </a:r>
            <a:r>
              <a:rPr lang="en-US" dirty="0"/>
              <a:t> Run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E865E-38EC-43D3-A052-4684DAD6A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5702709"/>
            <a:ext cx="10694903" cy="521109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Untapped Potential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F1C3A0-B000-4A25-A284-64B3001B74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1" b="45677"/>
          <a:stretch/>
        </p:blipFill>
        <p:spPr>
          <a:xfrm>
            <a:off x="-8369" y="10"/>
            <a:ext cx="12191980" cy="4242125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7739C39-87CC-4089-A43F-112D47041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54150" y="3450960"/>
            <a:ext cx="832706" cy="270067"/>
          </a:xfrm>
          <a:prstGeom prst="rect">
            <a:avLst/>
          </a:prstGeom>
        </p:spPr>
      </p:pic>
      <p:pic>
        <p:nvPicPr>
          <p:cNvPr id="13" name="Picture 12" descr="A picture containing toy, LEGO&#10;&#10;Description automatically generated">
            <a:extLst>
              <a:ext uri="{FF2B5EF4-FFF2-40B4-BE49-F238E27FC236}">
                <a16:creationId xmlns:a16="http://schemas.microsoft.com/office/drawing/2014/main" id="{BCD13B89-92D9-4B0C-8293-BFF494E18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03220" y="3163256"/>
            <a:ext cx="1248737" cy="9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23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C48F-8D47-4F9C-9B9F-2D445B33C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/>
              <a:t>Product</a:t>
            </a:r>
          </a:p>
        </p:txBody>
      </p:sp>
      <p:pic>
        <p:nvPicPr>
          <p:cNvPr id="1028" name="Picture 4" descr="Image result for original megaman screenshot">
            <a:extLst>
              <a:ext uri="{FF2B5EF4-FFF2-40B4-BE49-F238E27FC236}">
                <a16:creationId xmlns:a16="http://schemas.microsoft.com/office/drawing/2014/main" id="{0654B569-1428-481C-BBBD-9CB6D48599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r="3279"/>
          <a:stretch/>
        </p:blipFill>
        <p:spPr bwMode="auto">
          <a:xfrm>
            <a:off x="20" y="10"/>
            <a:ext cx="2917436" cy="340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original megaman x screenshot">
            <a:extLst>
              <a:ext uri="{FF2B5EF4-FFF2-40B4-BE49-F238E27FC236}">
                <a16:creationId xmlns:a16="http://schemas.microsoft.com/office/drawing/2014/main" id="{D726F842-317C-4EFE-A07A-01C8A49641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0" r="-4" b="-4"/>
          <a:stretch/>
        </p:blipFill>
        <p:spPr bwMode="auto">
          <a:xfrm>
            <a:off x="3008896" y="-2655"/>
            <a:ext cx="2917457" cy="340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original megaman zero screenshot">
            <a:extLst>
              <a:ext uri="{FF2B5EF4-FFF2-40B4-BE49-F238E27FC236}">
                <a16:creationId xmlns:a16="http://schemas.microsoft.com/office/drawing/2014/main" id="{57B43937-C1D3-4840-BEAD-8866B6326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07" r="1" b="843"/>
          <a:stretch/>
        </p:blipFill>
        <p:spPr bwMode="auto">
          <a:xfrm>
            <a:off x="20" y="3494314"/>
            <a:ext cx="5926333" cy="336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B502F-35AC-444D-8A03-C3C6CE5E4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121408"/>
            <a:ext cx="5118756" cy="4050792"/>
          </a:xfrm>
        </p:spPr>
        <p:txBody>
          <a:bodyPr>
            <a:normAutofit/>
          </a:bodyPr>
          <a:lstStyle/>
          <a:p>
            <a:r>
              <a:rPr lang="en-US" sz="2400" dirty="0" err="1"/>
              <a:t>Megaman</a:t>
            </a:r>
            <a:r>
              <a:rPr lang="en-US" sz="2400" dirty="0"/>
              <a:t> Mobile App Similar to Mario Run</a:t>
            </a:r>
          </a:p>
          <a:p>
            <a:r>
              <a:rPr lang="en-US" sz="2400" dirty="0"/>
              <a:t>Simple Side Scroller with the options to shoot or jump</a:t>
            </a:r>
          </a:p>
          <a:p>
            <a:r>
              <a:rPr lang="en-US" sz="2400" dirty="0"/>
              <a:t>Implements multiple types of </a:t>
            </a:r>
            <a:r>
              <a:rPr lang="en-US" sz="2400" dirty="0" err="1"/>
              <a:t>Megaman</a:t>
            </a:r>
            <a:r>
              <a:rPr lang="en-US" sz="2400" dirty="0"/>
              <a:t> for a variety of play styles</a:t>
            </a:r>
          </a:p>
          <a:p>
            <a:r>
              <a:rPr lang="en-US" sz="2400" dirty="0"/>
              <a:t>Levels are to be added every week/month</a:t>
            </a:r>
          </a:p>
          <a:p>
            <a:r>
              <a:rPr lang="en-US" sz="2400" dirty="0"/>
              <a:t>Worldwide scoreboards kept to create competition</a:t>
            </a:r>
          </a:p>
        </p:txBody>
      </p:sp>
    </p:spTree>
    <p:extLst>
      <p:ext uri="{BB962C8B-B14F-4D97-AF65-F5344CB8AC3E}">
        <p14:creationId xmlns:p14="http://schemas.microsoft.com/office/powerpoint/2010/main" val="3354271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7A616-EA0D-4561-8379-A28C97B63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Target Market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B7BC7C-E359-4918-8FA3-506C3E8AC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95915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909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9BE7-61D9-473A-AEC9-CCE6D95F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800"/>
              <a:t>Key Benefits</a:t>
            </a:r>
          </a:p>
        </p:txBody>
      </p:sp>
      <p:pic>
        <p:nvPicPr>
          <p:cNvPr id="2050" name="Picture 2" descr="Image result for mario run">
            <a:extLst>
              <a:ext uri="{FF2B5EF4-FFF2-40B4-BE49-F238E27FC236}">
                <a16:creationId xmlns:a16="http://schemas.microsoft.com/office/drawing/2014/main" id="{81826578-4738-4C8A-995F-0ECC8EDF2A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1319"/>
          <a:stretch/>
        </p:blipFill>
        <p:spPr bwMode="auto">
          <a:xfrm>
            <a:off x="20" y="10"/>
            <a:ext cx="4475130" cy="223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mega man x legacy collection">
            <a:extLst>
              <a:ext uri="{FF2B5EF4-FFF2-40B4-BE49-F238E27FC236}">
                <a16:creationId xmlns:a16="http://schemas.microsoft.com/office/drawing/2014/main" id="{47BA3C3D-C970-45EA-AD7F-D67E25F304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2" b="2"/>
          <a:stretch/>
        </p:blipFill>
        <p:spPr bwMode="auto">
          <a:xfrm>
            <a:off x="20" y="2325504"/>
            <a:ext cx="4475130" cy="221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egaman 11">
            <a:extLst>
              <a:ext uri="{FF2B5EF4-FFF2-40B4-BE49-F238E27FC236}">
                <a16:creationId xmlns:a16="http://schemas.microsoft.com/office/drawing/2014/main" id="{E93C9DDF-231C-479D-B4A9-EB05D13471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3" r="599" b="-2"/>
          <a:stretch/>
        </p:blipFill>
        <p:spPr bwMode="auto">
          <a:xfrm>
            <a:off x="20" y="4634159"/>
            <a:ext cx="4475130" cy="222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DCF01-27AD-436A-993B-0F6216BE0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859218" cy="4050792"/>
          </a:xfrm>
        </p:spPr>
        <p:txBody>
          <a:bodyPr>
            <a:normAutofit/>
          </a:bodyPr>
          <a:lstStyle/>
          <a:p>
            <a:r>
              <a:rPr lang="en-US" sz="2400" dirty="0"/>
              <a:t>Easy to promote using nostalgia</a:t>
            </a:r>
          </a:p>
          <a:p>
            <a:pPr lvl="1"/>
            <a:r>
              <a:rPr lang="en-US" dirty="0" err="1"/>
              <a:t>Megaman</a:t>
            </a:r>
            <a:r>
              <a:rPr lang="en-US" dirty="0"/>
              <a:t> X Legacy and </a:t>
            </a:r>
            <a:r>
              <a:rPr lang="en-US" dirty="0" err="1"/>
              <a:t>Megaman</a:t>
            </a:r>
            <a:r>
              <a:rPr lang="en-US" dirty="0"/>
              <a:t> 11 both almost hitting 1 Million copies sold</a:t>
            </a:r>
          </a:p>
          <a:p>
            <a:r>
              <a:rPr lang="en-US" sz="2400" dirty="0"/>
              <a:t>Simple to create with existing </a:t>
            </a:r>
            <a:r>
              <a:rPr lang="en-US" sz="2400" dirty="0" err="1"/>
              <a:t>Megamans</a:t>
            </a:r>
            <a:endParaRPr lang="en-US" sz="2400" dirty="0"/>
          </a:p>
          <a:p>
            <a:r>
              <a:rPr lang="en-US" sz="2400" dirty="0"/>
              <a:t>Strategy has been proven successful with Mario Run</a:t>
            </a:r>
          </a:p>
          <a:p>
            <a:pPr lvl="1"/>
            <a:r>
              <a:rPr lang="en-US" dirty="0"/>
              <a:t>Mario Run has generated more than $60 Million USD to date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7690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6141396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7E90A-CB22-4936-917A-DF605D5BD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r>
              <a:rPr lang="en-US" sz="4000" dirty="0"/>
              <a:t>Next Steps</a:t>
            </a:r>
          </a:p>
        </p:txBody>
      </p:sp>
      <p:pic>
        <p:nvPicPr>
          <p:cNvPr id="4" name="Picture 4" descr="Image result for capcom and megaman">
            <a:extLst>
              <a:ext uri="{FF2B5EF4-FFF2-40B4-BE49-F238E27FC236}">
                <a16:creationId xmlns:a16="http://schemas.microsoft.com/office/drawing/2014/main" id="{393F38A3-50CC-4772-BDF8-2C197C0FA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100" y="1562582"/>
            <a:ext cx="4350576" cy="511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F0D3C-600F-4B01-B124-9730D8124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2" y="2121763"/>
            <a:ext cx="5715217" cy="3773010"/>
          </a:xfrm>
        </p:spPr>
        <p:txBody>
          <a:bodyPr>
            <a:normAutofit/>
          </a:bodyPr>
          <a:lstStyle/>
          <a:p>
            <a:r>
              <a:rPr lang="en-US" sz="2400" dirty="0"/>
              <a:t>Get legal rights to allow the development of this game</a:t>
            </a:r>
          </a:p>
          <a:p>
            <a:r>
              <a:rPr lang="en-US" sz="2400" dirty="0"/>
              <a:t>Create a proper prototype to pitch</a:t>
            </a:r>
          </a:p>
          <a:p>
            <a:r>
              <a:rPr lang="en-US" sz="2400" dirty="0"/>
              <a:t>Advertise and generate hype for the game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9E1C4D20-A59A-4347-A94D-09C3A87CB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38" y="297076"/>
            <a:ext cx="4456253" cy="126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32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55FFF17-D3D5-4F58-BA56-54EA901C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E5F03-41F1-4CC4-BDF1-C22C4EF6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09700"/>
            <a:ext cx="4152900" cy="2809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Moving on to the Current Prototype!</a:t>
            </a:r>
          </a:p>
        </p:txBody>
      </p:sp>
      <p:pic>
        <p:nvPicPr>
          <p:cNvPr id="6" name="Graphic 5" descr="Chevron Arrows">
            <a:extLst>
              <a:ext uri="{FF2B5EF4-FFF2-40B4-BE49-F238E27FC236}">
                <a16:creationId xmlns:a16="http://schemas.microsoft.com/office/drawing/2014/main" id="{048CA315-26A1-4019-998D-119D07F0A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0089" y="1409700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28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159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Megaman Run</vt:lpstr>
      <vt:lpstr>Product</vt:lpstr>
      <vt:lpstr>Target Market</vt:lpstr>
      <vt:lpstr>Key Benefits</vt:lpstr>
      <vt:lpstr>Next Steps</vt:lpstr>
      <vt:lpstr>Moving on to the Current Prototype!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Megaman Run</dc:title>
  <dc:creator>Alex Fang</dc:creator>
  <cp:lastModifiedBy>Alex Fang</cp:lastModifiedBy>
  <cp:revision>4</cp:revision>
  <dcterms:created xsi:type="dcterms:W3CDTF">2019-09-06T22:10:30Z</dcterms:created>
  <dcterms:modified xsi:type="dcterms:W3CDTF">2019-09-06T23:00:47Z</dcterms:modified>
</cp:coreProperties>
</file>