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75" r:id="rId4"/>
    <p:sldId id="272" r:id="rId5"/>
    <p:sldId id="265" r:id="rId6"/>
    <p:sldId id="267" r:id="rId7"/>
    <p:sldId id="274" r:id="rId8"/>
    <p:sldId id="266" r:id="rId9"/>
    <p:sldId id="27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94B"/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5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0" y="6169758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486" y="1053837"/>
            <a:ext cx="4565914" cy="464357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Table Tennis Juggling using HER &amp; DDPG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486" y="3076094"/>
            <a:ext cx="45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Yu Chen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Yuan Zhang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5490" y="2219815"/>
            <a:ext cx="627301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Thanks for listening!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26191C-0561-464B-8A6D-C3C3B6F856FD}"/>
              </a:ext>
            </a:extLst>
          </p:cNvPr>
          <p:cNvSpPr/>
          <p:nvPr/>
        </p:nvSpPr>
        <p:spPr>
          <a:xfrm>
            <a:off x="2235003" y="3194003"/>
            <a:ext cx="4673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2294B"/>
                </a:solidFill>
                <a:latin typeface="Georgia" charset="0"/>
              </a:rPr>
              <a:t>Table Tennis Juggling using HER &amp; DDPG</a:t>
            </a:r>
          </a:p>
          <a:p>
            <a:pPr algn="ctr"/>
            <a:r>
              <a:rPr lang="en-US" altLang="zh-CN" sz="2400" dirty="0">
                <a:solidFill>
                  <a:srgbClr val="12294B"/>
                </a:solidFill>
                <a:latin typeface="Georgia" charset="0"/>
              </a:rPr>
              <a:t>Yu Chen, Yuan Zhang</a:t>
            </a:r>
            <a:endParaRPr lang="zh-CN" altLang="en-US" sz="2400" dirty="0">
              <a:solidFill>
                <a:srgbClr val="12294B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7630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Table Tennis Juggling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6947" y="1324264"/>
            <a:ext cx="5616259" cy="36557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Minimal Viable Product (MVP)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Simple environment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Implement the same strategy as paper (ball released, bounce, and paddle try to catch it for 1 time)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Endless Juggling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Continue to bounce and catch the ball after catching it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Complex Environment</a:t>
            </a:r>
          </a:p>
        </p:txBody>
      </p:sp>
      <p:pic>
        <p:nvPicPr>
          <p:cNvPr id="7" name="图片 6" descr="图片包含 室内, 卫生间, 绿色&#10;&#10;自动生成的说明">
            <a:extLst>
              <a:ext uri="{FF2B5EF4-FFF2-40B4-BE49-F238E27FC236}">
                <a16:creationId xmlns:a16="http://schemas.microsoft.com/office/drawing/2014/main" id="{5430C899-B436-46E3-9040-B8511F6F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59" y="1417638"/>
            <a:ext cx="2962688" cy="24101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B4266F-DF2F-40AE-803A-3E690349BF71}"/>
              </a:ext>
            </a:extLst>
          </p:cNvPr>
          <p:cNvSpPr txBox="1">
            <a:spLocks/>
          </p:cNvSpPr>
          <p:nvPr/>
        </p:nvSpPr>
        <p:spPr>
          <a:xfrm>
            <a:off x="1256447" y="4997549"/>
            <a:ext cx="9481624" cy="16081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13294B"/>
                </a:solidFill>
                <a:latin typeface="Calibri" charset="0"/>
                <a:cs typeface="Calibri" charset="0"/>
              </a:rPr>
              <a:t>MVP </a:t>
            </a:r>
            <a:r>
              <a:rPr lang="en-US" sz="24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-&gt; Endless Juggling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cs typeface="Calibri" charset="0"/>
              </a:rPr>
              <a:t>-&gt; </a:t>
            </a:r>
            <a:r>
              <a:rPr lang="en-US" altLang="zh-CN" sz="2400" b="1" dirty="0">
                <a:solidFill>
                  <a:srgbClr val="FF0000"/>
                </a:solidFill>
                <a:latin typeface="Calibri" charset="0"/>
                <a:cs typeface="Calibri" charset="0"/>
              </a:rPr>
              <a:t>Complex Environment</a:t>
            </a:r>
          </a:p>
        </p:txBody>
      </p:sp>
    </p:spTree>
    <p:extLst>
      <p:ext uri="{BB962C8B-B14F-4D97-AF65-F5344CB8AC3E}">
        <p14:creationId xmlns:p14="http://schemas.microsoft.com/office/powerpoint/2010/main" val="4573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58134"/>
            <a:ext cx="7933006" cy="4776906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Setting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MuJoCo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Ball and paddle trajectory: 2D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/3D</a:t>
            </a:r>
            <a:endParaRPr lang="en-US" altLang="zh-CN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Bounce: same velocity in opposite direction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/friction and elasticity concerned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Bound paddle and ball in a rectangular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/cylinder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Reward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Sparse rewards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Earn reward when catch the ball and keep the ball in range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Observation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Can only observe paddle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Can’t observe ball unless it is out of range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D62A7E-7809-40B0-A261-CB2B3ED51D6A}"/>
              </a:ext>
            </a:extLst>
          </p:cNvPr>
          <p:cNvSpPr/>
          <p:nvPr/>
        </p:nvSpPr>
        <p:spPr>
          <a:xfrm>
            <a:off x="5953198" y="5044534"/>
            <a:ext cx="3080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MVP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Complex Environment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9E5F44-61AD-4C24-932A-2C6DFF93A21C}"/>
              </a:ext>
            </a:extLst>
          </p:cNvPr>
          <p:cNvGrpSpPr/>
          <p:nvPr/>
        </p:nvGrpSpPr>
        <p:grpSpPr>
          <a:xfrm>
            <a:off x="6683115" y="274638"/>
            <a:ext cx="1882940" cy="2231635"/>
            <a:chOff x="6673734" y="450850"/>
            <a:chExt cx="1882940" cy="2231635"/>
          </a:xfrm>
        </p:grpSpPr>
        <p:pic>
          <p:nvPicPr>
            <p:cNvPr id="12" name="Picture 2" descr="Image result for cylinder">
              <a:extLst>
                <a:ext uri="{FF2B5EF4-FFF2-40B4-BE49-F238E27FC236}">
                  <a16:creationId xmlns:a16="http://schemas.microsoft.com/office/drawing/2014/main" id="{D653407A-3D61-4B0D-B368-71C63DB18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734" y="450850"/>
              <a:ext cx="1882940" cy="212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ing Pong Paddle">
              <a:extLst>
                <a:ext uri="{FF2B5EF4-FFF2-40B4-BE49-F238E27FC236}">
                  <a16:creationId xmlns:a16="http://schemas.microsoft.com/office/drawing/2014/main" id="{F94CDC9F-3D66-4EA3-BBD2-91CB4FC73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381" y="1491860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67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Agent (Paddle)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11183"/>
            <a:ext cx="8305800" cy="4209473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Action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Discrete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/Continuous</a:t>
            </a:r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action space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DOF: 1 rotation + 2 transition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/2 rotation + 3 transition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State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Paddle position (DOF: 2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/3</a:t>
            </a:r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Paddle angle (DOF: 1</a:t>
            </a:r>
            <a:r>
              <a:rPr lang="en-US" altLang="zh-CN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/2</a:t>
            </a:r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State-goal distributions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Ball released at a random position for each episode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Paddle bounce the ball at a random state for each episode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So the goal for each episode is different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77D8E3-4324-4BC5-B28D-5CCD58D3E589}"/>
              </a:ext>
            </a:extLst>
          </p:cNvPr>
          <p:cNvSpPr/>
          <p:nvPr/>
        </p:nvSpPr>
        <p:spPr>
          <a:xfrm>
            <a:off x="5953198" y="5044534"/>
            <a:ext cx="3080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MVP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Complex Environment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F819AC-1B75-4D2C-B468-F250039BD117}"/>
              </a:ext>
            </a:extLst>
          </p:cNvPr>
          <p:cNvGrpSpPr/>
          <p:nvPr/>
        </p:nvGrpSpPr>
        <p:grpSpPr>
          <a:xfrm>
            <a:off x="6683115" y="274638"/>
            <a:ext cx="1882940" cy="2231635"/>
            <a:chOff x="6673734" y="450850"/>
            <a:chExt cx="1882940" cy="2231635"/>
          </a:xfrm>
        </p:grpSpPr>
        <p:pic>
          <p:nvPicPr>
            <p:cNvPr id="14" name="Picture 2" descr="Image result for cylinder">
              <a:extLst>
                <a:ext uri="{FF2B5EF4-FFF2-40B4-BE49-F238E27FC236}">
                  <a16:creationId xmlns:a16="http://schemas.microsoft.com/office/drawing/2014/main" id="{39972728-E866-46E9-AE5A-551C68AF0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734" y="450850"/>
              <a:ext cx="1882940" cy="212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Image result for Ping Pong Paddle">
              <a:extLst>
                <a:ext uri="{FF2B5EF4-FFF2-40B4-BE49-F238E27FC236}">
                  <a16:creationId xmlns:a16="http://schemas.microsoft.com/office/drawing/2014/main" id="{C4FDC5E4-05D4-480B-A3CD-653DB322E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381" y="1491860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45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Reference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05800" cy="42094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/>
              <a:t>Andrychowicz</a:t>
            </a:r>
            <a:r>
              <a:rPr lang="en-US" altLang="zh-CN" sz="2400" dirty="0"/>
              <a:t>, M., Wolski, F., Ray, A., Schneider, J., Fong, R., </a:t>
            </a:r>
            <a:r>
              <a:rPr lang="en-US" altLang="zh-CN" sz="2400" dirty="0" err="1"/>
              <a:t>Welinder</a:t>
            </a:r>
            <a:r>
              <a:rPr lang="en-US" altLang="zh-CN" sz="2400" dirty="0"/>
              <a:t>, P., ... &amp; Zaremba, W. (2017). Hindsight experience replay. In </a:t>
            </a:r>
            <a:r>
              <a:rPr lang="en-US" altLang="zh-CN" sz="2400" i="1" dirty="0"/>
              <a:t>Advances in Neural Information Processing Systems</a:t>
            </a:r>
            <a:r>
              <a:rPr lang="en-US" altLang="zh-CN" sz="2400" dirty="0"/>
              <a:t>(pp. 5048-5058).</a:t>
            </a:r>
          </a:p>
          <a:p>
            <a:r>
              <a:rPr lang="en-US" altLang="zh-CN" sz="2400" dirty="0" err="1"/>
              <a:t>Lillicrap</a:t>
            </a:r>
            <a:r>
              <a:rPr lang="en-US" altLang="zh-CN" sz="2400" dirty="0"/>
              <a:t>, T. P., Hunt, J. J., </a:t>
            </a:r>
            <a:r>
              <a:rPr lang="en-US" altLang="zh-CN" sz="2400" dirty="0" err="1"/>
              <a:t>Pritzel</a:t>
            </a:r>
            <a:r>
              <a:rPr lang="en-US" altLang="zh-CN" sz="2400" dirty="0"/>
              <a:t>, A., </a:t>
            </a:r>
            <a:r>
              <a:rPr lang="en-US" altLang="zh-CN" sz="2400" dirty="0" err="1"/>
              <a:t>Heess</a:t>
            </a:r>
            <a:r>
              <a:rPr lang="en-US" altLang="zh-CN" sz="2400" dirty="0"/>
              <a:t>, N., </a:t>
            </a:r>
            <a:r>
              <a:rPr lang="en-US" altLang="zh-CN" sz="2400" dirty="0" err="1"/>
              <a:t>Erez</a:t>
            </a:r>
            <a:r>
              <a:rPr lang="en-US" altLang="zh-CN" sz="2400" dirty="0"/>
              <a:t>, T., </a:t>
            </a:r>
            <a:r>
              <a:rPr lang="en-US" altLang="zh-CN" sz="2400" dirty="0" err="1"/>
              <a:t>Tassa</a:t>
            </a:r>
            <a:r>
              <a:rPr lang="en-US" altLang="zh-CN" sz="2400" dirty="0"/>
              <a:t>, Y., ... &amp; </a:t>
            </a:r>
            <a:r>
              <a:rPr lang="en-US" altLang="zh-CN" sz="2400" dirty="0" err="1"/>
              <a:t>Wierstra</a:t>
            </a:r>
            <a:r>
              <a:rPr lang="en-US" altLang="zh-CN" sz="2400" dirty="0"/>
              <a:t>, D. (2015). Continuous control with deep reinforcement learning. </a:t>
            </a:r>
            <a:r>
              <a:rPr lang="en-US" altLang="zh-CN" sz="2400" i="1" dirty="0" err="1"/>
              <a:t>arXiv</a:t>
            </a:r>
            <a:r>
              <a:rPr lang="en-US" altLang="zh-CN" sz="2400" i="1" dirty="0"/>
              <a:t> preprint arXiv:1509.02971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0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Hindsight Experience Replay (HER)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97653"/>
            <a:ext cx="4008757" cy="1489275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Sparse and binary rewards (reward engineering?)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Multi-goal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Replay buffer</a:t>
            </a:r>
          </a:p>
          <a:p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26" name="Picture 2" descr="virtual-goal-5">
            <a:extLst>
              <a:ext uri="{FF2B5EF4-FFF2-40B4-BE49-F238E27FC236}">
                <a16:creationId xmlns:a16="http://schemas.microsoft.com/office/drawing/2014/main" id="{48F5AAD6-9A76-44E9-8A9F-0A81C92F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056363"/>
            <a:ext cx="4297043" cy="24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D8D80D-B5F2-4643-92FB-A615FBED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0" y="2993254"/>
            <a:ext cx="4376870" cy="29258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10641-0E90-4676-A4A1-18DE3FC77D1A}"/>
              </a:ext>
            </a:extLst>
          </p:cNvPr>
          <p:cNvSpPr txBox="1">
            <a:spLocks/>
          </p:cNvSpPr>
          <p:nvPr/>
        </p:nvSpPr>
        <p:spPr>
          <a:xfrm>
            <a:off x="4805876" y="3657855"/>
            <a:ext cx="4008757" cy="2079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Fetch Slide</a:t>
            </a:r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Slippery table with friction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Out of the robot’s reach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Hit the puck to slide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Stop at t</a:t>
            </a:r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arget position</a:t>
            </a:r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5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Hindsight Experience Replay (HER)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B0C353-FAAE-4D7E-8421-ACE4013A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80" y="966787"/>
            <a:ext cx="6706040" cy="54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Deep Deterministic Policy Gradients (DDPG)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05800" cy="42094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Model-free RL algorithm for continuous action spaces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Deterministic policy: </a:t>
            </a:r>
            <a:r>
              <a:rPr lang="en-US" altLang="zh-CN" sz="2400" i="1" dirty="0">
                <a:solidFill>
                  <a:srgbClr val="13294B"/>
                </a:solidFill>
                <a:latin typeface="Calibri" charset="0"/>
                <a:cs typeface="Calibri" charset="0"/>
              </a:rPr>
              <a:t>g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Goal: to find </a:t>
            </a:r>
            <a:r>
              <a:rPr lang="en-US" altLang="zh-CN" sz="2400" i="1" dirty="0">
                <a:solidFill>
                  <a:srgbClr val="13294B"/>
                </a:solidFill>
                <a:latin typeface="Calibri" charset="0"/>
                <a:cs typeface="Calibri" charset="0"/>
              </a:rPr>
              <a:t>f</a:t>
            </a:r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 that maximize expectation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8859A-CCBC-4371-BC85-E28387C1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3057525"/>
            <a:ext cx="4743450" cy="22002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EDF381-59E3-422D-BD6A-5AFA4A243BAA}"/>
              </a:ext>
            </a:extLst>
          </p:cNvPr>
          <p:cNvSpPr txBox="1">
            <a:spLocks/>
          </p:cNvSpPr>
          <p:nvPr/>
        </p:nvSpPr>
        <p:spPr>
          <a:xfrm>
            <a:off x="5039165" y="3429000"/>
            <a:ext cx="3723835" cy="220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Two neural networks: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cs typeface="Calibri" charset="0"/>
              </a:rPr>
              <a:t>target policy (actor)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cs typeface="Calibri" charset="0"/>
              </a:rPr>
              <a:t>action-value function approximator (critic)</a:t>
            </a:r>
          </a:p>
        </p:txBody>
      </p:sp>
    </p:spTree>
    <p:extLst>
      <p:ext uri="{BB962C8B-B14F-4D97-AF65-F5344CB8AC3E}">
        <p14:creationId xmlns:p14="http://schemas.microsoft.com/office/powerpoint/2010/main" val="372824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Deep Deterministic Policy Gradients (DDPG)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964CD-D17A-4754-AB29-288AFF7E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12" y="1358051"/>
            <a:ext cx="7099975" cy="52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347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Table Tennis Juggling using HER &amp; DDPG</vt:lpstr>
      <vt:lpstr>Table Tennis Juggling</vt:lpstr>
      <vt:lpstr>Environment</vt:lpstr>
      <vt:lpstr>Agent (Paddle)</vt:lpstr>
      <vt:lpstr>Reference Paper</vt:lpstr>
      <vt:lpstr>Hindsight Experience Replay (HER)</vt:lpstr>
      <vt:lpstr>Hindsight Experience Replay (HER)</vt:lpstr>
      <vt:lpstr>Deep Deterministic Policy Gradients (DDPG)</vt:lpstr>
      <vt:lpstr>Deep Deterministic Policy Gradients (DDPG)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Lenovo</cp:lastModifiedBy>
  <cp:revision>85</cp:revision>
  <dcterms:created xsi:type="dcterms:W3CDTF">2016-01-13T21:18:08Z</dcterms:created>
  <dcterms:modified xsi:type="dcterms:W3CDTF">2018-11-15T16:38:36Z</dcterms:modified>
</cp:coreProperties>
</file>