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319" r:id="rId3"/>
    <p:sldId id="328" r:id="rId4"/>
    <p:sldId id="329" r:id="rId5"/>
    <p:sldId id="330" r:id="rId6"/>
    <p:sldId id="331" r:id="rId7"/>
    <p:sldId id="332" r:id="rId8"/>
    <p:sldId id="333" r:id="rId9"/>
    <p:sldId id="320" r:id="rId10"/>
    <p:sldId id="322" r:id="rId11"/>
    <p:sldId id="324" r:id="rId12"/>
    <p:sldId id="334" r:id="rId13"/>
    <p:sldId id="335" r:id="rId14"/>
    <p:sldId id="336" r:id="rId15"/>
    <p:sldId id="337" r:id="rId16"/>
    <p:sldId id="325" r:id="rId17"/>
    <p:sldId id="326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399"/>
    <a:srgbClr val="FF3300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3"/>
  </p:normalViewPr>
  <p:slideViewPr>
    <p:cSldViewPr snapToGrid="0" snapToObjects="1">
      <p:cViewPr>
        <p:scale>
          <a:sx n="95" d="100"/>
          <a:sy n="95" d="100"/>
        </p:scale>
        <p:origin x="-66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3EFFC-77A2-4F49-AD39-A8DDA6FBE299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31B93CC-DDFB-4DD9-AC88-01571CC5D13A}">
      <dgm:prSet phldrT="[Text]"/>
      <dgm:spPr/>
      <dgm:t>
        <a:bodyPr/>
        <a:lstStyle/>
        <a:p>
          <a:r>
            <a:rPr lang="en-US" dirty="0" smtClean="0"/>
            <a:t>Pedal and Steer</a:t>
          </a:r>
          <a:endParaRPr lang="en-US" dirty="0"/>
        </a:p>
      </dgm:t>
    </dgm:pt>
    <dgm:pt modelId="{7CB4C51F-2634-4DBB-9850-B9750D7A13FF}" type="parTrans" cxnId="{53C5C1B3-51A5-4276-A03D-F795B4BBFA35}">
      <dgm:prSet/>
      <dgm:spPr/>
      <dgm:t>
        <a:bodyPr/>
        <a:lstStyle/>
        <a:p>
          <a:endParaRPr lang="en-US"/>
        </a:p>
      </dgm:t>
    </dgm:pt>
    <dgm:pt modelId="{7C64632B-29F5-4E85-A720-A65F33317DFE}" type="sibTrans" cxnId="{53C5C1B3-51A5-4276-A03D-F795B4BBFA35}">
      <dgm:prSet/>
      <dgm:spPr/>
      <dgm:t>
        <a:bodyPr/>
        <a:lstStyle/>
        <a:p>
          <a:endParaRPr lang="en-US"/>
        </a:p>
      </dgm:t>
    </dgm:pt>
    <dgm:pt modelId="{6979820C-301E-4A4C-A483-6281E330AFDB}">
      <dgm:prSet phldrT="[Text]"/>
      <dgm:spPr/>
      <dgm:t>
        <a:bodyPr/>
        <a:lstStyle/>
        <a:p>
          <a:r>
            <a:rPr lang="en-US" dirty="0" smtClean="0"/>
            <a:t>Brakes</a:t>
          </a:r>
          <a:endParaRPr lang="en-US" dirty="0"/>
        </a:p>
      </dgm:t>
    </dgm:pt>
    <dgm:pt modelId="{8A7D9E42-2A63-4DED-8134-1356FA6B4E27}" type="parTrans" cxnId="{C921D87C-7872-4190-BD21-891323DAEA56}">
      <dgm:prSet/>
      <dgm:spPr/>
      <dgm:t>
        <a:bodyPr/>
        <a:lstStyle/>
        <a:p>
          <a:endParaRPr lang="en-US"/>
        </a:p>
      </dgm:t>
    </dgm:pt>
    <dgm:pt modelId="{BD11ACE7-1FD5-4BAB-8DB2-81FC2AABD3D6}" type="sibTrans" cxnId="{C921D87C-7872-4190-BD21-891323DAEA56}">
      <dgm:prSet/>
      <dgm:spPr/>
      <dgm:t>
        <a:bodyPr/>
        <a:lstStyle/>
        <a:p>
          <a:endParaRPr lang="en-US"/>
        </a:p>
      </dgm:t>
    </dgm:pt>
    <dgm:pt modelId="{122C2747-0A2E-4CC9-88F6-5E3EC8A0BEB3}">
      <dgm:prSet phldrT="[Text]"/>
      <dgm:spPr/>
      <dgm:t>
        <a:bodyPr/>
        <a:lstStyle/>
        <a:p>
          <a:r>
            <a:rPr lang="en-US" dirty="0" smtClean="0"/>
            <a:t>Gears</a:t>
          </a:r>
          <a:endParaRPr lang="en-US" dirty="0"/>
        </a:p>
      </dgm:t>
    </dgm:pt>
    <dgm:pt modelId="{28F2B193-8FA8-474D-9A61-6326A3A22669}" type="parTrans" cxnId="{347F13AB-7590-47DD-A15C-640F436EC430}">
      <dgm:prSet/>
      <dgm:spPr/>
      <dgm:t>
        <a:bodyPr/>
        <a:lstStyle/>
        <a:p>
          <a:endParaRPr lang="en-US"/>
        </a:p>
      </dgm:t>
    </dgm:pt>
    <dgm:pt modelId="{18F4D8EE-A339-4962-A250-8CACCF3EB4D6}" type="sibTrans" cxnId="{347F13AB-7590-47DD-A15C-640F436EC430}">
      <dgm:prSet/>
      <dgm:spPr/>
      <dgm:t>
        <a:bodyPr/>
        <a:lstStyle/>
        <a:p>
          <a:endParaRPr lang="en-US"/>
        </a:p>
      </dgm:t>
    </dgm:pt>
    <dgm:pt modelId="{15354F95-F21B-497D-8060-09653796A28C}">
      <dgm:prSet phldrT="[Text]"/>
      <dgm:spPr/>
      <dgm:t>
        <a:bodyPr/>
        <a:lstStyle/>
        <a:p>
          <a:r>
            <a:rPr lang="en-US" dirty="0" smtClean="0"/>
            <a:t>Clutch, Accelerator…</a:t>
          </a:r>
          <a:endParaRPr lang="en-US" dirty="0"/>
        </a:p>
      </dgm:t>
    </dgm:pt>
    <dgm:pt modelId="{5B76914B-D444-4106-8E24-B111A003AC71}" type="parTrans" cxnId="{BC52B7D7-E8F7-4EB5-8140-A4903D3F4E1C}">
      <dgm:prSet/>
      <dgm:spPr/>
      <dgm:t>
        <a:bodyPr/>
        <a:lstStyle/>
        <a:p>
          <a:endParaRPr lang="en-US"/>
        </a:p>
      </dgm:t>
    </dgm:pt>
    <dgm:pt modelId="{2DDC1B98-2C25-44B2-A306-CE8EF2B5AF78}" type="sibTrans" cxnId="{BC52B7D7-E8F7-4EB5-8140-A4903D3F4E1C}">
      <dgm:prSet/>
      <dgm:spPr/>
      <dgm:t>
        <a:bodyPr/>
        <a:lstStyle/>
        <a:p>
          <a:endParaRPr lang="en-US"/>
        </a:p>
      </dgm:t>
    </dgm:pt>
    <dgm:pt modelId="{F641EE97-60A7-4319-BD7A-C58A9636D8BC}" type="pres">
      <dgm:prSet presAssocID="{D523EFFC-77A2-4F49-AD39-A8DDA6FBE299}" presName="Name0" presStyleCnt="0">
        <dgm:presLayoutVars>
          <dgm:dir/>
          <dgm:animLvl val="lvl"/>
          <dgm:resizeHandles val="exact"/>
        </dgm:presLayoutVars>
      </dgm:prSet>
      <dgm:spPr/>
    </dgm:pt>
    <dgm:pt modelId="{581C9B54-1ECF-4581-AAB6-4536B55C949D}" type="pres">
      <dgm:prSet presAssocID="{D31B93CC-DDFB-4DD9-AC88-01571CC5D1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FF5B9-C800-4710-9608-E0E30AF59E92}" type="pres">
      <dgm:prSet presAssocID="{7C64632B-29F5-4E85-A720-A65F33317DFE}" presName="parTxOnlySpace" presStyleCnt="0"/>
      <dgm:spPr/>
    </dgm:pt>
    <dgm:pt modelId="{E774098E-5889-45EC-AC50-BF51942F406D}" type="pres">
      <dgm:prSet presAssocID="{6979820C-301E-4A4C-A483-6281E330AFD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87C3C-69EB-4015-8190-60A6D6B7CAEF}" type="pres">
      <dgm:prSet presAssocID="{BD11ACE7-1FD5-4BAB-8DB2-81FC2AABD3D6}" presName="parTxOnlySpace" presStyleCnt="0"/>
      <dgm:spPr/>
    </dgm:pt>
    <dgm:pt modelId="{D88D5634-A859-4780-AEE6-32BD769617A4}" type="pres">
      <dgm:prSet presAssocID="{122C2747-0A2E-4CC9-88F6-5E3EC8A0BEB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0706E-B46E-4091-A996-4C5182D7C278}" type="pres">
      <dgm:prSet presAssocID="{18F4D8EE-A339-4962-A250-8CACCF3EB4D6}" presName="parTxOnlySpace" presStyleCnt="0"/>
      <dgm:spPr/>
    </dgm:pt>
    <dgm:pt modelId="{BAA968B4-A0B4-466D-B361-862E510F08C2}" type="pres">
      <dgm:prSet presAssocID="{15354F95-F21B-497D-8060-09653796A28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C5C1B3-51A5-4276-A03D-F795B4BBFA35}" srcId="{D523EFFC-77A2-4F49-AD39-A8DDA6FBE299}" destId="{D31B93CC-DDFB-4DD9-AC88-01571CC5D13A}" srcOrd="0" destOrd="0" parTransId="{7CB4C51F-2634-4DBB-9850-B9750D7A13FF}" sibTransId="{7C64632B-29F5-4E85-A720-A65F33317DFE}"/>
    <dgm:cxn modelId="{BC52B7D7-E8F7-4EB5-8140-A4903D3F4E1C}" srcId="{D523EFFC-77A2-4F49-AD39-A8DDA6FBE299}" destId="{15354F95-F21B-497D-8060-09653796A28C}" srcOrd="3" destOrd="0" parTransId="{5B76914B-D444-4106-8E24-B111A003AC71}" sibTransId="{2DDC1B98-2C25-44B2-A306-CE8EF2B5AF78}"/>
    <dgm:cxn modelId="{347F13AB-7590-47DD-A15C-640F436EC430}" srcId="{D523EFFC-77A2-4F49-AD39-A8DDA6FBE299}" destId="{122C2747-0A2E-4CC9-88F6-5E3EC8A0BEB3}" srcOrd="2" destOrd="0" parTransId="{28F2B193-8FA8-474D-9A61-6326A3A22669}" sibTransId="{18F4D8EE-A339-4962-A250-8CACCF3EB4D6}"/>
    <dgm:cxn modelId="{6532DCF9-66B2-42AD-8CA9-8E15FD3D3320}" type="presOf" srcId="{D523EFFC-77A2-4F49-AD39-A8DDA6FBE299}" destId="{F641EE97-60A7-4319-BD7A-C58A9636D8BC}" srcOrd="0" destOrd="0" presId="urn:microsoft.com/office/officeart/2005/8/layout/chevron1"/>
    <dgm:cxn modelId="{C921D87C-7872-4190-BD21-891323DAEA56}" srcId="{D523EFFC-77A2-4F49-AD39-A8DDA6FBE299}" destId="{6979820C-301E-4A4C-A483-6281E330AFDB}" srcOrd="1" destOrd="0" parTransId="{8A7D9E42-2A63-4DED-8134-1356FA6B4E27}" sibTransId="{BD11ACE7-1FD5-4BAB-8DB2-81FC2AABD3D6}"/>
    <dgm:cxn modelId="{C28D19F4-0553-4EAC-B27A-3CA7F1425DD6}" type="presOf" srcId="{D31B93CC-DDFB-4DD9-AC88-01571CC5D13A}" destId="{581C9B54-1ECF-4581-AAB6-4536B55C949D}" srcOrd="0" destOrd="0" presId="urn:microsoft.com/office/officeart/2005/8/layout/chevron1"/>
    <dgm:cxn modelId="{60FA71A0-57F4-4592-BC1C-B8589FDF380A}" type="presOf" srcId="{15354F95-F21B-497D-8060-09653796A28C}" destId="{BAA968B4-A0B4-466D-B361-862E510F08C2}" srcOrd="0" destOrd="0" presId="urn:microsoft.com/office/officeart/2005/8/layout/chevron1"/>
    <dgm:cxn modelId="{0A4473D0-9FFE-4979-9011-D8E9545905C4}" type="presOf" srcId="{6979820C-301E-4A4C-A483-6281E330AFDB}" destId="{E774098E-5889-45EC-AC50-BF51942F406D}" srcOrd="0" destOrd="0" presId="urn:microsoft.com/office/officeart/2005/8/layout/chevron1"/>
    <dgm:cxn modelId="{A3296D6E-EDF2-42DA-8BE5-90EE3B9E9189}" type="presOf" srcId="{122C2747-0A2E-4CC9-88F6-5E3EC8A0BEB3}" destId="{D88D5634-A859-4780-AEE6-32BD769617A4}" srcOrd="0" destOrd="0" presId="urn:microsoft.com/office/officeart/2005/8/layout/chevron1"/>
    <dgm:cxn modelId="{EC9E90E5-BCEC-4A9D-BAAC-D50E870C96A2}" type="presParOf" srcId="{F641EE97-60A7-4319-BD7A-C58A9636D8BC}" destId="{581C9B54-1ECF-4581-AAB6-4536B55C949D}" srcOrd="0" destOrd="0" presId="urn:microsoft.com/office/officeart/2005/8/layout/chevron1"/>
    <dgm:cxn modelId="{C0CDF561-EABC-4F45-994C-1429BBFD9EA0}" type="presParOf" srcId="{F641EE97-60A7-4319-BD7A-C58A9636D8BC}" destId="{B23FF5B9-C800-4710-9608-E0E30AF59E92}" srcOrd="1" destOrd="0" presId="urn:microsoft.com/office/officeart/2005/8/layout/chevron1"/>
    <dgm:cxn modelId="{A0302C9A-7788-4BF4-8EAE-E9949FCD6EFA}" type="presParOf" srcId="{F641EE97-60A7-4319-BD7A-C58A9636D8BC}" destId="{E774098E-5889-45EC-AC50-BF51942F406D}" srcOrd="2" destOrd="0" presId="urn:microsoft.com/office/officeart/2005/8/layout/chevron1"/>
    <dgm:cxn modelId="{D4F955BB-DDB6-43FB-840A-321164AFD37E}" type="presParOf" srcId="{F641EE97-60A7-4319-BD7A-C58A9636D8BC}" destId="{D2F87C3C-69EB-4015-8190-60A6D6B7CAEF}" srcOrd="3" destOrd="0" presId="urn:microsoft.com/office/officeart/2005/8/layout/chevron1"/>
    <dgm:cxn modelId="{0A679D80-02B5-479D-AF27-87B5FD2FA52C}" type="presParOf" srcId="{F641EE97-60A7-4319-BD7A-C58A9636D8BC}" destId="{D88D5634-A859-4780-AEE6-32BD769617A4}" srcOrd="4" destOrd="0" presId="urn:microsoft.com/office/officeart/2005/8/layout/chevron1"/>
    <dgm:cxn modelId="{68FCE94C-1FF5-424E-8C6D-8948051394E5}" type="presParOf" srcId="{F641EE97-60A7-4319-BD7A-C58A9636D8BC}" destId="{B8C0706E-B46E-4091-A996-4C5182D7C278}" srcOrd="5" destOrd="0" presId="urn:microsoft.com/office/officeart/2005/8/layout/chevron1"/>
    <dgm:cxn modelId="{D7B2661D-8FB0-4C71-B631-A6355CA84BC7}" type="presParOf" srcId="{F641EE97-60A7-4319-BD7A-C58A9636D8BC}" destId="{BAA968B4-A0B4-466D-B361-862E510F08C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57C76-E51E-444A-89D4-AA934D6ED6C5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00610F-05AC-41EA-AA8D-6B83595DBBD0}">
      <dgm:prSet phldrT="[Text]"/>
      <dgm:spPr/>
      <dgm:t>
        <a:bodyPr/>
        <a:lstStyle/>
        <a:p>
          <a:r>
            <a:rPr lang="en-US" dirty="0" smtClean="0"/>
            <a:t>Manifold</a:t>
          </a:r>
          <a:endParaRPr lang="en-US" dirty="0"/>
        </a:p>
      </dgm:t>
    </dgm:pt>
    <dgm:pt modelId="{DCA2AA14-5E19-4F4E-AEF5-E61D65F55828}" type="parTrans" cxnId="{577E0B08-0B67-4CF5-9A49-1DD075195764}">
      <dgm:prSet/>
      <dgm:spPr/>
      <dgm:t>
        <a:bodyPr/>
        <a:lstStyle/>
        <a:p>
          <a:endParaRPr lang="en-US"/>
        </a:p>
      </dgm:t>
    </dgm:pt>
    <dgm:pt modelId="{B5C5AFAD-B876-4848-82AE-82245F91D48E}" type="sibTrans" cxnId="{577E0B08-0B67-4CF5-9A49-1DD075195764}">
      <dgm:prSet/>
      <dgm:spPr/>
      <dgm:t>
        <a:bodyPr/>
        <a:lstStyle/>
        <a:p>
          <a:endParaRPr lang="en-US"/>
        </a:p>
      </dgm:t>
    </dgm:pt>
    <dgm:pt modelId="{0F40CB56-A1F9-4EA4-A1D2-C11F4AFD37FF}">
      <dgm:prSet phldrT="[Text]"/>
      <dgm:spPr/>
      <dgm:t>
        <a:bodyPr/>
        <a:lstStyle/>
        <a:p>
          <a:r>
            <a:rPr lang="en-US" dirty="0" smtClean="0"/>
            <a:t>Alignment</a:t>
          </a:r>
          <a:endParaRPr lang="en-US" dirty="0"/>
        </a:p>
      </dgm:t>
    </dgm:pt>
    <dgm:pt modelId="{F0AD2E63-BF46-46E3-9173-F4D85DE676A8}" type="parTrans" cxnId="{C855939C-107D-4BD0-B831-31063A2D38C3}">
      <dgm:prSet/>
      <dgm:spPr/>
      <dgm:t>
        <a:bodyPr/>
        <a:lstStyle/>
        <a:p>
          <a:endParaRPr lang="en-US"/>
        </a:p>
      </dgm:t>
    </dgm:pt>
    <dgm:pt modelId="{CC2D2784-CDEF-44CB-BCCF-CA7EB3FBF473}" type="sibTrans" cxnId="{C855939C-107D-4BD0-B831-31063A2D38C3}">
      <dgm:prSet/>
      <dgm:spPr/>
      <dgm:t>
        <a:bodyPr/>
        <a:lstStyle/>
        <a:p>
          <a:endParaRPr lang="en-US"/>
        </a:p>
      </dgm:t>
    </dgm:pt>
    <dgm:pt modelId="{247C585F-28E3-436A-9688-74191728CB86}" type="pres">
      <dgm:prSet presAssocID="{E1657C76-E51E-444A-89D4-AA934D6ED6C5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4F48DA-0DD4-4754-8290-13D73E7F9B62}" type="pres">
      <dgm:prSet presAssocID="{E1657C76-E51E-444A-89D4-AA934D6ED6C5}" presName="ribbon" presStyleLbl="node1" presStyleIdx="0" presStyleCnt="1" custLinFactNeighborX="79381" custLinFactNeighborY="33864"/>
      <dgm:spPr/>
    </dgm:pt>
    <dgm:pt modelId="{854C4A35-5F1B-4B4C-8B54-325CCE71398F}" type="pres">
      <dgm:prSet presAssocID="{E1657C76-E51E-444A-89D4-AA934D6ED6C5}" presName="leftArrowText" presStyleLbl="node1" presStyleIdx="0" presStyleCnt="1" custLinFactNeighborX="408" custLinFactNeighborY="668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EED68-AB71-4D05-82B9-ECE87A98AABE}" type="pres">
      <dgm:prSet presAssocID="{E1657C76-E51E-444A-89D4-AA934D6ED6C5}" presName="rightArrowText" presStyleLbl="node1" presStyleIdx="0" presStyleCnt="1" custLinFactNeighborX="-2277" custLinFactNeighborY="724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55939C-107D-4BD0-B831-31063A2D38C3}" srcId="{E1657C76-E51E-444A-89D4-AA934D6ED6C5}" destId="{0F40CB56-A1F9-4EA4-A1D2-C11F4AFD37FF}" srcOrd="1" destOrd="0" parTransId="{F0AD2E63-BF46-46E3-9173-F4D85DE676A8}" sibTransId="{CC2D2784-CDEF-44CB-BCCF-CA7EB3FBF473}"/>
    <dgm:cxn modelId="{8F331E11-A607-424B-BB24-BAC8803D1E68}" type="presOf" srcId="{0F40CB56-A1F9-4EA4-A1D2-C11F4AFD37FF}" destId="{D32EED68-AB71-4D05-82B9-ECE87A98AABE}" srcOrd="0" destOrd="0" presId="urn:microsoft.com/office/officeart/2005/8/layout/arrow6"/>
    <dgm:cxn modelId="{82956CE5-68C2-4D8D-A36B-5E33EC747DA1}" type="presOf" srcId="{E1657C76-E51E-444A-89D4-AA934D6ED6C5}" destId="{247C585F-28E3-436A-9688-74191728CB86}" srcOrd="0" destOrd="0" presId="urn:microsoft.com/office/officeart/2005/8/layout/arrow6"/>
    <dgm:cxn modelId="{DBE87667-6D9C-4F65-BC81-688C55F3E35B}" type="presOf" srcId="{EE00610F-05AC-41EA-AA8D-6B83595DBBD0}" destId="{854C4A35-5F1B-4B4C-8B54-325CCE71398F}" srcOrd="0" destOrd="0" presId="urn:microsoft.com/office/officeart/2005/8/layout/arrow6"/>
    <dgm:cxn modelId="{577E0B08-0B67-4CF5-9A49-1DD075195764}" srcId="{E1657C76-E51E-444A-89D4-AA934D6ED6C5}" destId="{EE00610F-05AC-41EA-AA8D-6B83595DBBD0}" srcOrd="0" destOrd="0" parTransId="{DCA2AA14-5E19-4F4E-AEF5-E61D65F55828}" sibTransId="{B5C5AFAD-B876-4848-82AE-82245F91D48E}"/>
    <dgm:cxn modelId="{9C761284-70C3-4832-B35F-6209A435DE12}" type="presParOf" srcId="{247C585F-28E3-436A-9688-74191728CB86}" destId="{234F48DA-0DD4-4754-8290-13D73E7F9B62}" srcOrd="0" destOrd="0" presId="urn:microsoft.com/office/officeart/2005/8/layout/arrow6"/>
    <dgm:cxn modelId="{3B3920C6-CB62-4D0F-9FE2-C562C8E6E84A}" type="presParOf" srcId="{247C585F-28E3-436A-9688-74191728CB86}" destId="{854C4A35-5F1B-4B4C-8B54-325CCE71398F}" srcOrd="1" destOrd="0" presId="urn:microsoft.com/office/officeart/2005/8/layout/arrow6"/>
    <dgm:cxn modelId="{06D5A257-C640-4469-9BB3-9F4FAFA49470}" type="presParOf" srcId="{247C585F-28E3-436A-9688-74191728CB86}" destId="{D32EED68-AB71-4D05-82B9-ECE87A98AAB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657C76-E51E-444A-89D4-AA934D6ED6C5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00610F-05AC-41EA-AA8D-6B83595DBBD0}">
      <dgm:prSet phldrT="[Text]"/>
      <dgm:spPr/>
      <dgm:t>
        <a:bodyPr/>
        <a:lstStyle/>
        <a:p>
          <a:r>
            <a:rPr lang="en-US" dirty="0" smtClean="0"/>
            <a:t>Manifold</a:t>
          </a:r>
          <a:endParaRPr lang="en-US" dirty="0"/>
        </a:p>
      </dgm:t>
    </dgm:pt>
    <dgm:pt modelId="{DCA2AA14-5E19-4F4E-AEF5-E61D65F55828}" type="parTrans" cxnId="{577E0B08-0B67-4CF5-9A49-1DD075195764}">
      <dgm:prSet/>
      <dgm:spPr/>
      <dgm:t>
        <a:bodyPr/>
        <a:lstStyle/>
        <a:p>
          <a:endParaRPr lang="en-US"/>
        </a:p>
      </dgm:t>
    </dgm:pt>
    <dgm:pt modelId="{B5C5AFAD-B876-4848-82AE-82245F91D48E}" type="sibTrans" cxnId="{577E0B08-0B67-4CF5-9A49-1DD075195764}">
      <dgm:prSet/>
      <dgm:spPr/>
      <dgm:t>
        <a:bodyPr/>
        <a:lstStyle/>
        <a:p>
          <a:endParaRPr lang="en-US"/>
        </a:p>
      </dgm:t>
    </dgm:pt>
    <dgm:pt modelId="{0F40CB56-A1F9-4EA4-A1D2-C11F4AFD37FF}">
      <dgm:prSet phldrT="[Text]"/>
      <dgm:spPr/>
      <dgm:t>
        <a:bodyPr/>
        <a:lstStyle/>
        <a:p>
          <a:r>
            <a:rPr lang="en-US" dirty="0" smtClean="0"/>
            <a:t>Alignment</a:t>
          </a:r>
          <a:endParaRPr lang="en-US" dirty="0"/>
        </a:p>
      </dgm:t>
    </dgm:pt>
    <dgm:pt modelId="{F0AD2E63-BF46-46E3-9173-F4D85DE676A8}" type="parTrans" cxnId="{C855939C-107D-4BD0-B831-31063A2D38C3}">
      <dgm:prSet/>
      <dgm:spPr/>
      <dgm:t>
        <a:bodyPr/>
        <a:lstStyle/>
        <a:p>
          <a:endParaRPr lang="en-US"/>
        </a:p>
      </dgm:t>
    </dgm:pt>
    <dgm:pt modelId="{CC2D2784-CDEF-44CB-BCCF-CA7EB3FBF473}" type="sibTrans" cxnId="{C855939C-107D-4BD0-B831-31063A2D38C3}">
      <dgm:prSet/>
      <dgm:spPr/>
      <dgm:t>
        <a:bodyPr/>
        <a:lstStyle/>
        <a:p>
          <a:endParaRPr lang="en-US"/>
        </a:p>
      </dgm:t>
    </dgm:pt>
    <dgm:pt modelId="{247C585F-28E3-436A-9688-74191728CB86}" type="pres">
      <dgm:prSet presAssocID="{E1657C76-E51E-444A-89D4-AA934D6ED6C5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4F48DA-0DD4-4754-8290-13D73E7F9B62}" type="pres">
      <dgm:prSet presAssocID="{E1657C76-E51E-444A-89D4-AA934D6ED6C5}" presName="ribbon" presStyleLbl="node1" presStyleIdx="0" presStyleCnt="1" custLinFactNeighborX="79381" custLinFactNeighborY="33864"/>
      <dgm:spPr/>
    </dgm:pt>
    <dgm:pt modelId="{854C4A35-5F1B-4B4C-8B54-325CCE71398F}" type="pres">
      <dgm:prSet presAssocID="{E1657C76-E51E-444A-89D4-AA934D6ED6C5}" presName="leftArrowText" presStyleLbl="node1" presStyleIdx="0" presStyleCnt="1" custLinFactNeighborX="408" custLinFactNeighborY="668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EED68-AB71-4D05-82B9-ECE87A98AABE}" type="pres">
      <dgm:prSet presAssocID="{E1657C76-E51E-444A-89D4-AA934D6ED6C5}" presName="rightArrowText" presStyleLbl="node1" presStyleIdx="0" presStyleCnt="1" custLinFactNeighborX="-2277" custLinFactNeighborY="724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55939C-107D-4BD0-B831-31063A2D38C3}" srcId="{E1657C76-E51E-444A-89D4-AA934D6ED6C5}" destId="{0F40CB56-A1F9-4EA4-A1D2-C11F4AFD37FF}" srcOrd="1" destOrd="0" parTransId="{F0AD2E63-BF46-46E3-9173-F4D85DE676A8}" sibTransId="{CC2D2784-CDEF-44CB-BCCF-CA7EB3FBF473}"/>
    <dgm:cxn modelId="{2E61819E-0356-4D11-8F19-F0D2B65A1054}" type="presOf" srcId="{0F40CB56-A1F9-4EA4-A1D2-C11F4AFD37FF}" destId="{D32EED68-AB71-4D05-82B9-ECE87A98AABE}" srcOrd="0" destOrd="0" presId="urn:microsoft.com/office/officeart/2005/8/layout/arrow6"/>
    <dgm:cxn modelId="{577E0B08-0B67-4CF5-9A49-1DD075195764}" srcId="{E1657C76-E51E-444A-89D4-AA934D6ED6C5}" destId="{EE00610F-05AC-41EA-AA8D-6B83595DBBD0}" srcOrd="0" destOrd="0" parTransId="{DCA2AA14-5E19-4F4E-AEF5-E61D65F55828}" sibTransId="{B5C5AFAD-B876-4848-82AE-82245F91D48E}"/>
    <dgm:cxn modelId="{33BE4656-D781-4A1F-AC33-0124973C5191}" type="presOf" srcId="{EE00610F-05AC-41EA-AA8D-6B83595DBBD0}" destId="{854C4A35-5F1B-4B4C-8B54-325CCE71398F}" srcOrd="0" destOrd="0" presId="urn:microsoft.com/office/officeart/2005/8/layout/arrow6"/>
    <dgm:cxn modelId="{3B296099-08D3-482B-8145-94ADC06D0D18}" type="presOf" srcId="{E1657C76-E51E-444A-89D4-AA934D6ED6C5}" destId="{247C585F-28E3-436A-9688-74191728CB86}" srcOrd="0" destOrd="0" presId="urn:microsoft.com/office/officeart/2005/8/layout/arrow6"/>
    <dgm:cxn modelId="{BF780516-4F56-4D38-AF91-EC4DE6E8F484}" type="presParOf" srcId="{247C585F-28E3-436A-9688-74191728CB86}" destId="{234F48DA-0DD4-4754-8290-13D73E7F9B62}" srcOrd="0" destOrd="0" presId="urn:microsoft.com/office/officeart/2005/8/layout/arrow6"/>
    <dgm:cxn modelId="{E3A52716-05A1-43CA-9EEC-1C498B44F2B4}" type="presParOf" srcId="{247C585F-28E3-436A-9688-74191728CB86}" destId="{854C4A35-5F1B-4B4C-8B54-325CCE71398F}" srcOrd="1" destOrd="0" presId="urn:microsoft.com/office/officeart/2005/8/layout/arrow6"/>
    <dgm:cxn modelId="{DC25AAF1-7E10-4938-8AAF-9C6A719E7B10}" type="presParOf" srcId="{247C585F-28E3-436A-9688-74191728CB86}" destId="{D32EED68-AB71-4D05-82B9-ECE87A98AAB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C9B54-1ECF-4581-AAB6-4536B55C949D}">
      <dsp:nvSpPr>
        <dsp:cNvPr id="0" name=""/>
        <dsp:cNvSpPr/>
      </dsp:nvSpPr>
      <dsp:spPr>
        <a:xfrm>
          <a:off x="2998" y="858200"/>
          <a:ext cx="1745212" cy="6980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Pedal and Steer</a:t>
          </a:r>
          <a:endParaRPr lang="en-US" sz="1300" kern="1200" dirty="0"/>
        </a:p>
      </dsp:txBody>
      <dsp:txXfrm>
        <a:off x="352040" y="858200"/>
        <a:ext cx="1047128" cy="698084"/>
      </dsp:txXfrm>
    </dsp:sp>
    <dsp:sp modelId="{E774098E-5889-45EC-AC50-BF51942F406D}">
      <dsp:nvSpPr>
        <dsp:cNvPr id="0" name=""/>
        <dsp:cNvSpPr/>
      </dsp:nvSpPr>
      <dsp:spPr>
        <a:xfrm>
          <a:off x="1573689" y="858200"/>
          <a:ext cx="1745212" cy="698084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Brakes</a:t>
          </a:r>
          <a:endParaRPr lang="en-US" sz="1300" kern="1200" dirty="0"/>
        </a:p>
      </dsp:txBody>
      <dsp:txXfrm>
        <a:off x="1922731" y="858200"/>
        <a:ext cx="1047128" cy="698084"/>
      </dsp:txXfrm>
    </dsp:sp>
    <dsp:sp modelId="{D88D5634-A859-4780-AEE6-32BD769617A4}">
      <dsp:nvSpPr>
        <dsp:cNvPr id="0" name=""/>
        <dsp:cNvSpPr/>
      </dsp:nvSpPr>
      <dsp:spPr>
        <a:xfrm>
          <a:off x="3144380" y="858200"/>
          <a:ext cx="1745212" cy="698084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Gears</a:t>
          </a:r>
          <a:endParaRPr lang="en-US" sz="1300" kern="1200" dirty="0"/>
        </a:p>
      </dsp:txBody>
      <dsp:txXfrm>
        <a:off x="3493422" y="858200"/>
        <a:ext cx="1047128" cy="698084"/>
      </dsp:txXfrm>
    </dsp:sp>
    <dsp:sp modelId="{BAA968B4-A0B4-466D-B361-862E510F08C2}">
      <dsp:nvSpPr>
        <dsp:cNvPr id="0" name=""/>
        <dsp:cNvSpPr/>
      </dsp:nvSpPr>
      <dsp:spPr>
        <a:xfrm>
          <a:off x="4715071" y="858200"/>
          <a:ext cx="1745212" cy="698084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Clutch, Accelerator…</a:t>
          </a:r>
          <a:endParaRPr lang="en-US" sz="1300" kern="1200" dirty="0"/>
        </a:p>
      </dsp:txBody>
      <dsp:txXfrm>
        <a:off x="5064113" y="858200"/>
        <a:ext cx="1047128" cy="698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F48DA-0DD4-4754-8290-13D73E7F9B62}">
      <dsp:nvSpPr>
        <dsp:cNvPr id="0" name=""/>
        <dsp:cNvSpPr/>
      </dsp:nvSpPr>
      <dsp:spPr>
        <a:xfrm>
          <a:off x="0" y="446158"/>
          <a:ext cx="1810483" cy="724193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C4A35-5F1B-4B4C-8B54-325CCE71398F}">
      <dsp:nvSpPr>
        <dsp:cNvPr id="0" name=""/>
        <dsp:cNvSpPr/>
      </dsp:nvSpPr>
      <dsp:spPr>
        <a:xfrm>
          <a:off x="219695" y="587168"/>
          <a:ext cx="597459" cy="35485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116" rIns="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Manifold</a:t>
          </a:r>
          <a:endParaRPr lang="en-US" sz="1100" kern="1200" dirty="0"/>
        </a:p>
      </dsp:txBody>
      <dsp:txXfrm>
        <a:off x="219695" y="587168"/>
        <a:ext cx="597459" cy="354854"/>
      </dsp:txXfrm>
    </dsp:sp>
    <dsp:sp modelId="{D32EED68-AB71-4D05-82B9-ECE87A98AABE}">
      <dsp:nvSpPr>
        <dsp:cNvPr id="0" name=""/>
        <dsp:cNvSpPr/>
      </dsp:nvSpPr>
      <dsp:spPr>
        <a:xfrm>
          <a:off x="889163" y="722815"/>
          <a:ext cx="706088" cy="35485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116" rIns="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Alignment</a:t>
          </a:r>
          <a:endParaRPr lang="en-US" sz="1100" kern="1200" dirty="0"/>
        </a:p>
      </dsp:txBody>
      <dsp:txXfrm>
        <a:off x="889163" y="722815"/>
        <a:ext cx="706088" cy="354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662400"/>
            <a:ext cx="7886700" cy="1028288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+mn-lt"/>
              </a:defRPr>
            </a:lvl1pPr>
          </a:lstStyle>
          <a:p>
            <a:r>
              <a:rPr lang="en-US" dirty="0" smtClean="0"/>
              <a:t>Hello.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79600"/>
            <a:ext cx="6628950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 smtClean="0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 smtClean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 smtClean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 smtClean="0">
                <a:solidFill>
                  <a:srgbClr val="131F33"/>
                </a:solidFill>
                <a:latin typeface="+mn-lt"/>
                <a:cs typeface="Georgia"/>
              </a:rPr>
              <a:t>If you need assistance, please contact Creative Services. </a:t>
            </a:r>
            <a:r>
              <a:rPr lang="en-US" sz="1400" dirty="0" err="1" smtClean="0">
                <a:solidFill>
                  <a:srgbClr val="131F33"/>
                </a:solidFill>
                <a:latin typeface="+mn-lt"/>
                <a:cs typeface="Georgia"/>
              </a:rPr>
              <a:t>creativeservices@illinois.edu</a:t>
            </a:r>
            <a:r>
              <a:rPr lang="en-US" sz="1400" dirty="0" smtClean="0">
                <a:solidFill>
                  <a:srgbClr val="131F33"/>
                </a:solidFill>
                <a:latin typeface="+mn-lt"/>
                <a:cs typeface="Georgia"/>
              </a:rPr>
              <a:t> or (217)333-9200</a:t>
            </a:r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000" y="4094725"/>
            <a:ext cx="5714550" cy="1325563"/>
          </a:xfrm>
          <a:prstGeom prst="rect">
            <a:avLst/>
          </a:prstGeom>
        </p:spPr>
        <p:txBody>
          <a:bodyPr/>
          <a:lstStyle>
            <a:lvl1pPr algn="l">
              <a:defRPr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97225" y="5565775"/>
            <a:ext cx="3232150" cy="71913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Name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4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FA6300"/>
                </a:solidFill>
              </a:rPr>
              <a:t>Slide Title</a:t>
            </a:r>
            <a:endParaRPr lang="en-US" dirty="0">
              <a:solidFill>
                <a:srgbClr val="FA63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FA6300"/>
                </a:solidFill>
              </a:rPr>
              <a:t>Slide Title</a:t>
            </a:r>
            <a:endParaRPr lang="en-US" dirty="0">
              <a:solidFill>
                <a:srgbClr val="FA63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20.png"/><Relationship Id="rId10" Type="http://schemas.openxmlformats.org/officeDocument/2006/relationships/image" Target="../media/image41.png"/><Relationship Id="rId4" Type="http://schemas.openxmlformats.org/officeDocument/2006/relationships/image" Target="../media/image46.png"/><Relationship Id="rId9" Type="http://schemas.openxmlformats.org/officeDocument/2006/relationships/image" Target="../media/image12.jpg"/><Relationship Id="rId1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tif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11" Type="http://schemas.microsoft.com/office/2007/relationships/diagramDrawing" Target="../diagrams/drawing1.xml"/><Relationship Id="rId5" Type="http://schemas.openxmlformats.org/officeDocument/2006/relationships/image" Target="../media/image10.gif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jpe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7" Type="http://schemas.openxmlformats.org/officeDocument/2006/relationships/image" Target="../media/image18.png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image" Target="../media/image12.jpg"/><Relationship Id="rId16" Type="http://schemas.openxmlformats.org/officeDocument/2006/relationships/diagramLayout" Target="../diagrams/layout3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21.png"/><Relationship Id="rId15" Type="http://schemas.openxmlformats.org/officeDocument/2006/relationships/diagramData" Target="../diagrams/data4.xml"/><Relationship Id="rId10" Type="http://schemas.openxmlformats.org/officeDocument/2006/relationships/diagramData" Target="../diagrams/data2.xml"/><Relationship Id="rId19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14" Type="http://schemas.microsoft.com/office/2007/relationships/diagramDrawing" Target="../diagrams/drawing2.xml"/><Relationship Id="rId22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953548" y="509504"/>
            <a:ext cx="11306907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Adaptive Meta-Learning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6843" y="5631320"/>
            <a:ext cx="6662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CSL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University of Illinois Urbana-Champaign 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" y="5548470"/>
            <a:ext cx="688849" cy="9966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8405" y="3563786"/>
            <a:ext cx="790632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Girish</a:t>
            </a:r>
            <a:r>
              <a:rPr lang="en-US" sz="2400" b="1" dirty="0" smtClean="0"/>
              <a:t> Joshi</a:t>
            </a:r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22" y="569390"/>
            <a:ext cx="9317268" cy="5335066"/>
            <a:chOff x="12522" y="25400"/>
            <a:chExt cx="9483698" cy="5803900"/>
          </a:xfrm>
        </p:grpSpPr>
        <p:grpSp>
          <p:nvGrpSpPr>
            <p:cNvPr id="7" name="Group 6"/>
            <p:cNvGrpSpPr/>
            <p:nvPr/>
          </p:nvGrpSpPr>
          <p:grpSpPr>
            <a:xfrm>
              <a:off x="1393607" y="545034"/>
              <a:ext cx="4472466" cy="2413418"/>
              <a:chOff x="-1133413" y="-25400"/>
              <a:chExt cx="4472466" cy="241341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-1133413" y="-25400"/>
                <a:ext cx="4472466" cy="2413418"/>
                <a:chOff x="-832032" y="33377"/>
                <a:chExt cx="4472466" cy="2413418"/>
              </a:xfrm>
            </p:grpSpPr>
            <p:pic>
              <p:nvPicPr>
                <p:cNvPr id="21" name="Picture 3" descr="E:\DASLAB\ML_Seminar_ppt\nn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296" y="33377"/>
                  <a:ext cx="2879974" cy="2413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2" name="Straight Arrow Connector 21"/>
                <p:cNvCxnSpPr>
                  <a:endCxn id="75" idx="1"/>
                </p:cNvCxnSpPr>
                <p:nvPr/>
              </p:nvCxnSpPr>
              <p:spPr>
                <a:xfrm flipV="1">
                  <a:off x="3056222" y="1418721"/>
                  <a:ext cx="584212" cy="7836"/>
                </a:xfrm>
                <a:prstGeom prst="straightConnector1">
                  <a:avLst/>
                </a:prstGeom>
                <a:ln>
                  <a:solidFill>
                    <a:srgbClr val="FF3300"/>
                  </a:solidFill>
                  <a:tailEnd type="arrow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36296" y="877330"/>
                  <a:ext cx="2803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36296" y="1165654"/>
                  <a:ext cx="2803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436296" y="1446415"/>
                  <a:ext cx="2803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30118" y="1727740"/>
                  <a:ext cx="2803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430118" y="2005914"/>
                  <a:ext cx="2803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-832032" y="793947"/>
                      <a:ext cx="274745" cy="4715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𝑆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32032" y="793947"/>
                      <a:ext cx="274745" cy="471539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7692" r="-137778" b="-282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73250" y="1510478"/>
                    <a:ext cx="106354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50" y="1510478"/>
                    <a:ext cx="1063543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ounded Rectangle 7"/>
            <p:cNvSpPr/>
            <p:nvPr/>
          </p:nvSpPr>
          <p:spPr>
            <a:xfrm>
              <a:off x="2412514" y="595834"/>
              <a:ext cx="3236360" cy="2413418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056231" y="3302776"/>
              <a:ext cx="4296696" cy="2413418"/>
              <a:chOff x="1334912" y="3321438"/>
              <a:chExt cx="4296696" cy="241341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334912" y="3321438"/>
                <a:ext cx="4296696" cy="2413418"/>
              </a:xfrm>
              <a:prstGeom prst="round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1334912" y="3518497"/>
                <a:ext cx="4182921" cy="2019300"/>
                <a:chOff x="4328932" y="3601482"/>
                <a:chExt cx="4182921" cy="2019300"/>
              </a:xfrm>
            </p:grpSpPr>
            <p:pic>
              <p:nvPicPr>
                <p:cNvPr id="39" name="Picture 4" descr="E:\DASLAB\ML_Seminar_ppt\images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88593" y="3601482"/>
                  <a:ext cx="2266950" cy="2019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5067064" y="4247309"/>
                  <a:ext cx="40681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5054364" y="4666409"/>
                  <a:ext cx="40681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046933" y="5136309"/>
                  <a:ext cx="40681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7604743" y="4450509"/>
                  <a:ext cx="40681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7604743" y="4895009"/>
                  <a:ext cx="40681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Left Brace 44"/>
                <p:cNvSpPr/>
                <p:nvPr/>
              </p:nvSpPr>
              <p:spPr>
                <a:xfrm>
                  <a:off x="4763536" y="4126659"/>
                  <a:ext cx="202019" cy="647700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328932" y="4247309"/>
                      <a:ext cx="4121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8932" y="4247309"/>
                      <a:ext cx="412107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205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4557482" y="4951643"/>
                      <a:ext cx="412107" cy="3767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7482" y="4951643"/>
                      <a:ext cx="412107" cy="376706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6557" r="-31343" b="-262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099746" y="4348909"/>
                      <a:ext cx="4121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9746" y="4348909"/>
                      <a:ext cx="412107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7164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Right Brace 48"/>
                <p:cNvSpPr/>
                <p:nvPr/>
              </p:nvSpPr>
              <p:spPr>
                <a:xfrm>
                  <a:off x="8043365" y="4348909"/>
                  <a:ext cx="169317" cy="635000"/>
                </a:xfrm>
                <a:prstGeom prst="rightBrace">
                  <a:avLst>
                    <a:gd name="adj1" fmla="val 8333"/>
                    <a:gd name="adj2" fmla="val 52000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22" y="3199574"/>
              <a:ext cx="1951160" cy="23195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7502525" y="3945210"/>
                  <a:ext cx="1536700" cy="1139567"/>
                </a:xfrm>
                <a:prstGeom prst="roundRect">
                  <a:avLst/>
                </a:prstGeom>
                <a:solidFill>
                  <a:srgbClr val="C0E39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525" y="3945210"/>
                  <a:ext cx="1536700" cy="1139567"/>
                </a:xfrm>
                <a:prstGeom prst="round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6750050" y="1702711"/>
              <a:ext cx="444500" cy="462254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+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750050" y="4276859"/>
              <a:ext cx="444500" cy="462254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57" name="Straight Arrow Connector 56"/>
            <p:cNvCxnSpPr>
              <a:stCxn id="9" idx="3"/>
              <a:endCxn id="55" idx="2"/>
            </p:cNvCxnSpPr>
            <p:nvPr/>
          </p:nvCxnSpPr>
          <p:spPr>
            <a:xfrm flipV="1">
              <a:off x="6352927" y="4507986"/>
              <a:ext cx="397123" cy="14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3" idx="1"/>
              <a:endCxn id="55" idx="6"/>
            </p:cNvCxnSpPr>
            <p:nvPr/>
          </p:nvCxnSpPr>
          <p:spPr>
            <a:xfrm flipH="1" flipV="1">
              <a:off x="7194550" y="4507986"/>
              <a:ext cx="307975" cy="7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Isosceles Triangle 67"/>
            <p:cNvSpPr/>
            <p:nvPr/>
          </p:nvSpPr>
          <p:spPr>
            <a:xfrm>
              <a:off x="6604931" y="2435959"/>
              <a:ext cx="734738" cy="72198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55" idx="0"/>
              <a:endCxn id="68" idx="3"/>
            </p:cNvCxnSpPr>
            <p:nvPr/>
          </p:nvCxnSpPr>
          <p:spPr>
            <a:xfrm flipV="1">
              <a:off x="6972300" y="3157941"/>
              <a:ext cx="0" cy="1118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0"/>
              <a:endCxn id="54" idx="4"/>
            </p:cNvCxnSpPr>
            <p:nvPr/>
          </p:nvCxnSpPr>
          <p:spPr>
            <a:xfrm flipV="1">
              <a:off x="6972300" y="2164965"/>
              <a:ext cx="0" cy="270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4" idx="6"/>
            </p:cNvCxnSpPr>
            <p:nvPr/>
          </p:nvCxnSpPr>
          <p:spPr>
            <a:xfrm>
              <a:off x="7194550" y="1933838"/>
              <a:ext cx="831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ounded Rectangle 74"/>
                <p:cNvSpPr/>
                <p:nvPr/>
              </p:nvSpPr>
              <p:spPr>
                <a:xfrm>
                  <a:off x="5866073" y="1540181"/>
                  <a:ext cx="571833" cy="780394"/>
                </a:xfrm>
                <a:prstGeom prst="roundRect">
                  <a:avLst/>
                </a:prstGeom>
                <a:noFill/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75" name="Rounded 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073" y="1540181"/>
                  <a:ext cx="571833" cy="780394"/>
                </a:xfrm>
                <a:prstGeom prst="roundRect">
                  <a:avLst/>
                </a:prstGeom>
                <a:blipFill rotWithShape="1">
                  <a:blip r:embed="rId11"/>
                  <a:stretch>
                    <a:fillRect r="-18367"/>
                  </a:stretch>
                </a:blip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75" idx="3"/>
              <a:endCxn id="54" idx="2"/>
            </p:cNvCxnSpPr>
            <p:nvPr/>
          </p:nvCxnSpPr>
          <p:spPr>
            <a:xfrm>
              <a:off x="6437906" y="1930378"/>
              <a:ext cx="312144" cy="3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ounded Rectangle 79"/>
                <p:cNvSpPr/>
                <p:nvPr/>
              </p:nvSpPr>
              <p:spPr>
                <a:xfrm>
                  <a:off x="742783" y="1412346"/>
                  <a:ext cx="571833" cy="780394"/>
                </a:xfrm>
                <a:prstGeom prst="roundRect">
                  <a:avLst/>
                </a:prstGeom>
                <a:noFill/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𝑺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0" name="Rounded 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783" y="1412346"/>
                  <a:ext cx="571833" cy="780394"/>
                </a:xfrm>
                <a:prstGeom prst="roundRect">
                  <a:avLst/>
                </a:prstGeom>
                <a:blipFill rotWithShape="1">
                  <a:blip r:embed="rId12"/>
                  <a:stretch>
                    <a:fillRect r="-17347"/>
                  </a:stretch>
                </a:blip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ounded Rectangle 80"/>
            <p:cNvSpPr/>
            <p:nvPr/>
          </p:nvSpPr>
          <p:spPr>
            <a:xfrm>
              <a:off x="241300" y="3391676"/>
              <a:ext cx="1574800" cy="2216359"/>
            </a:xfrm>
            <a:prstGeom prst="roundRect">
              <a:avLst/>
            </a:prstGeom>
            <a:noFill/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i="1">
                <a:solidFill>
                  <a:schemeClr val="tx1"/>
                </a:solidFill>
                <a:latin typeface="Cambria Math"/>
              </a:endParaRPr>
            </a:p>
          </p:txBody>
        </p:sp>
        <p:cxnSp>
          <p:nvCxnSpPr>
            <p:cNvPr id="83" name="Straight Arrow Connector 82"/>
            <p:cNvCxnSpPr>
              <a:stCxn id="81" idx="0"/>
              <a:endCxn id="80" idx="2"/>
            </p:cNvCxnSpPr>
            <p:nvPr/>
          </p:nvCxnSpPr>
          <p:spPr>
            <a:xfrm flipV="1">
              <a:off x="1028700" y="2192740"/>
              <a:ext cx="0" cy="11989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0" idx="3"/>
              <a:endCxn id="8" idx="1"/>
            </p:cNvCxnSpPr>
            <p:nvPr/>
          </p:nvCxnSpPr>
          <p:spPr>
            <a:xfrm>
              <a:off x="1314616" y="1802543"/>
              <a:ext cx="10978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89"/>
            <p:cNvSpPr/>
            <p:nvPr/>
          </p:nvSpPr>
          <p:spPr>
            <a:xfrm>
              <a:off x="1963682" y="25400"/>
              <a:ext cx="4587806" cy="5803900"/>
            </a:xfrm>
            <a:prstGeom prst="roundRect">
              <a:avLst>
                <a:gd name="adj" fmla="val 5041"/>
              </a:avLst>
            </a:prstGeom>
            <a:noFill/>
            <a:ln w="1905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stCxn id="81" idx="3"/>
              <a:endCxn id="9" idx="1"/>
            </p:cNvCxnSpPr>
            <p:nvPr/>
          </p:nvCxnSpPr>
          <p:spPr>
            <a:xfrm>
              <a:off x="1816100" y="4499856"/>
              <a:ext cx="240131" cy="96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846755" y="124902"/>
              <a:ext cx="3047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Policy for Target Task</a:t>
              </a:r>
              <a:endParaRPr lang="en-US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963682" y="3199574"/>
              <a:ext cx="7180318" cy="2629726"/>
            </a:xfrm>
            <a:prstGeom prst="roundRect">
              <a:avLst>
                <a:gd name="adj" fmla="val 8457"/>
              </a:avLst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972300" y="5322238"/>
              <a:ext cx="2066925" cy="401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Adaptive Policy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05410" y="2610202"/>
                  <a:ext cx="274745" cy="47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𝑇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10" y="2610202"/>
                  <a:ext cx="274745" cy="47153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0256" r="-137778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/>
            <p:cNvSpPr txBox="1"/>
            <p:nvPr/>
          </p:nvSpPr>
          <p:spPr>
            <a:xfrm>
              <a:off x="7348537" y="1256449"/>
              <a:ext cx="1398428" cy="37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033098" y="1211452"/>
                  <a:ext cx="3463122" cy="401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∼</m:t>
                        </m:r>
                        <m:r>
                          <a:rPr lang="en-US" b="1" i="1" smtClean="0">
                            <a:latin typeface="Cambria Math"/>
                          </a:rPr>
                          <m:t>𝝌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𝝅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𝑺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𝑲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𝒂𝒅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098" y="1211452"/>
                  <a:ext cx="3463122" cy="40178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55366" y="139458"/>
            <a:ext cx="8825448" cy="114300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 smtClean="0"/>
              <a:t>Transfer in RL through Policy Adaptation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19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200" y="498528"/>
                <a:ext cx="8661400" cy="150810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𝑂𝑝𝑡𝑖𝑚𝑎𝑙𝑖𝑡𝑦</m:t>
                    </m:r>
                  </m:oMath>
                </a14:m>
                <a:endParaRPr lang="en-US" sz="2000" b="0" u="sng" dirty="0" smtClean="0"/>
              </a:p>
              <a:p>
                <a:r>
                  <a:rPr lang="en-US" dirty="0" smtClean="0"/>
                  <a:t>Projected Adapted optimal Policy leads to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Optimality in target space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498528"/>
                <a:ext cx="8661400" cy="1508105"/>
              </a:xfrm>
              <a:prstGeom prst="rect">
                <a:avLst/>
              </a:prstGeom>
              <a:blipFill rotWithShape="1">
                <a:blip r:embed="rId2"/>
                <a:stretch>
                  <a:fillRect l="-492" t="-2008" b="-5221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81300" y="1222128"/>
                <a:ext cx="3403600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i="1" dirty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1222128"/>
                <a:ext cx="3403600" cy="642355"/>
              </a:xfrm>
              <a:prstGeom prst="rect">
                <a:avLst/>
              </a:prstGeom>
              <a:blipFill rotWithShape="1">
                <a:blip r:embed="rId3"/>
                <a:stretch>
                  <a:fillRect r="-232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0200" y="2225755"/>
                <a:ext cx="8661400" cy="361926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u="sng" dirty="0" smtClean="0"/>
                  <a:t>Sample Complexity</a:t>
                </a:r>
              </a:p>
              <a:p>
                <a:r>
                  <a:rPr lang="en-US" dirty="0" smtClean="0"/>
                  <a:t>From Stochastic Gradient Methods [</a:t>
                </a:r>
                <a:r>
                  <a:rPr lang="en-US" dirty="0" err="1"/>
                  <a:t>Shwartz</a:t>
                </a:r>
                <a:r>
                  <a:rPr lang="en-US" dirty="0"/>
                  <a:t> and David 2015</a:t>
                </a:r>
                <a:r>
                  <a:rPr lang="en-US" dirty="0" smtClean="0"/>
                  <a:t>]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𝑁</m:t>
                      </m:r>
                      <m:r>
                        <a:rPr lang="en-US" sz="2400" i="1">
                          <a:latin typeface="Cambria Math"/>
                        </a:rPr>
                        <m:t>≥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𝜌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𝜌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L</a:t>
                </a:r>
                <a:r>
                  <a:rPr lang="en-US" dirty="0"/>
                  <a:t>ipschitz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From Value function bound,  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Sample Complexity of  </a:t>
                </a:r>
                <a:r>
                  <a:rPr lang="en-US" dirty="0" smtClean="0"/>
                  <a:t>Transfer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Φ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𝐻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Π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for RL ( initialized RL)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2225755"/>
                <a:ext cx="8661400" cy="3619261"/>
              </a:xfrm>
              <a:prstGeom prst="rect">
                <a:avLst/>
              </a:prstGeom>
              <a:blipFill rotWithShape="1">
                <a:blip r:embed="rId4"/>
                <a:stretch>
                  <a:fillRect l="-492" t="-671" b="-503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Girish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795590"/>
            <a:ext cx="2488380" cy="248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428783"/>
            <a:ext cx="8305800" cy="1143000"/>
          </a:xfrm>
        </p:spPr>
        <p:txBody>
          <a:bodyPr/>
          <a:lstStyle/>
          <a:p>
            <a:pPr algn="l"/>
            <a:r>
              <a:rPr lang="en-US" sz="2800" dirty="0" smtClean="0"/>
              <a:t>Pendulum-v0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5311293"/>
                  </p:ext>
                </p:extLst>
              </p:nvPr>
            </p:nvGraphicFramePr>
            <p:xfrm>
              <a:off x="2699395" y="324643"/>
              <a:ext cx="6096000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Target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Gravity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1.5 + 0.1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External disturbance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in velocity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Policy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PPO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PPO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5311293"/>
                  </p:ext>
                </p:extLst>
              </p:nvPr>
            </p:nvGraphicFramePr>
            <p:xfrm>
              <a:off x="2699395" y="324643"/>
              <a:ext cx="6096000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Target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Gravity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601" t="-306557" b="-29836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External disturbance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601" t="-236190" b="-7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Policy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PPO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PPO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28" name="Picture 4" descr="C:\Users\Girish\Desktop\inde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" y="4080052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1015" y="3271380"/>
            <a:ext cx="8305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CartPole-v0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749932"/>
                  </p:ext>
                </p:extLst>
              </p:nvPr>
            </p:nvGraphicFramePr>
            <p:xfrm>
              <a:off x="2699395" y="3169780"/>
              <a:ext cx="60960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Target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Gravity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9.8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Cart Mass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Pend Length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Pend Mass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Policy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PG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749932"/>
                  </p:ext>
                </p:extLst>
              </p:nvPr>
            </p:nvGraphicFramePr>
            <p:xfrm>
              <a:off x="2699395" y="3169780"/>
              <a:ext cx="60960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Target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Gravity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9.8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Cart Mass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Pend Length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Pend Mass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601" t="-4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Policy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PG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13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irish\Desktop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00" y="1500545"/>
            <a:ext cx="585152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060" y="277158"/>
            <a:ext cx="8745166" cy="1143000"/>
          </a:xfrm>
        </p:spPr>
        <p:txBody>
          <a:bodyPr/>
          <a:lstStyle/>
          <a:p>
            <a:pPr algn="l"/>
            <a:r>
              <a:rPr lang="en-US" dirty="0" smtClean="0"/>
              <a:t> State Trajectory following  under Adaptive Policy (Pendulum-v0)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07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irish\Desktop\Trans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08" y="1235946"/>
            <a:ext cx="6425124" cy="428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44010"/>
            <a:ext cx="8305800" cy="1143000"/>
          </a:xfrm>
        </p:spPr>
        <p:txBody>
          <a:bodyPr/>
          <a:lstStyle/>
          <a:p>
            <a:r>
              <a:rPr lang="en-US" dirty="0" smtClean="0"/>
              <a:t>AML-Policy Transfer using PPO</a:t>
            </a:r>
            <a:br>
              <a:rPr lang="en-US" dirty="0" smtClean="0"/>
            </a:br>
            <a:r>
              <a:rPr lang="en-US" dirty="0" smtClean="0"/>
              <a:t>pendulum-v0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irish\Desktop\CP_Trans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74" y="1326382"/>
            <a:ext cx="6288103" cy="41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44010"/>
            <a:ext cx="8305800" cy="1143000"/>
          </a:xfrm>
        </p:spPr>
        <p:txBody>
          <a:bodyPr/>
          <a:lstStyle/>
          <a:p>
            <a:r>
              <a:rPr lang="en-US" dirty="0" smtClean="0"/>
              <a:t>AML-Policy Transfer using PG</a:t>
            </a:r>
            <a:br>
              <a:rPr lang="en-US" dirty="0" smtClean="0"/>
            </a:br>
            <a:r>
              <a:rPr lang="en-US" dirty="0" smtClean="0"/>
              <a:t>Cartpole-v0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17" y="284280"/>
            <a:ext cx="8745166" cy="1143000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sz="3600" dirty="0" smtClean="0"/>
              <a:t>Mountain Car to Inverted Pendulum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468"/>
            <a:ext cx="4622965" cy="3088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65" y="2928314"/>
            <a:ext cx="3874412" cy="2997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317" y="4144303"/>
            <a:ext cx="4180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using Policy Adaptation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Achieves faster transfer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Performs Asymptotically better than UMA-TL and RL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55" y="858979"/>
            <a:ext cx="1767609" cy="2101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65" y="1011676"/>
            <a:ext cx="1802797" cy="2024854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6425762" y="1909656"/>
            <a:ext cx="534993" cy="3347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" y="488515"/>
            <a:ext cx="4291113" cy="329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795405"/>
          </a:xfrm>
        </p:spPr>
        <p:txBody>
          <a:bodyPr/>
          <a:lstStyle/>
          <a:p>
            <a:pPr algn="l"/>
            <a:r>
              <a:rPr lang="en-US" sz="3600" dirty="0" smtClean="0"/>
              <a:t>Cart-Pole to Bicycle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71" y="2203196"/>
            <a:ext cx="3906092" cy="3093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934" y="5297131"/>
            <a:ext cx="446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 time for which agent was able to balance bicycle while training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7"/>
          <a:stretch/>
        </p:blipFill>
        <p:spPr>
          <a:xfrm>
            <a:off x="4735372" y="336007"/>
            <a:ext cx="904514" cy="157239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875724" y="867248"/>
            <a:ext cx="483514" cy="509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44" y="265924"/>
            <a:ext cx="2193079" cy="18141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0" y="3680892"/>
            <a:ext cx="2699344" cy="22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0500" y="1011382"/>
            <a:ext cx="1717964" cy="969818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Fit the Model/Estimate the return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380500" y="4017819"/>
            <a:ext cx="1717964" cy="969818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Improve the policy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219788" y="2607210"/>
            <a:ext cx="1465102" cy="88157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the Samples</a:t>
            </a:r>
            <a:endParaRPr lang="en-US" sz="1600" dirty="0"/>
          </a:p>
        </p:txBody>
      </p:sp>
      <p:sp>
        <p:nvSpPr>
          <p:cNvPr id="4" name="Down Arrow 3"/>
          <p:cNvSpPr/>
          <p:nvPr/>
        </p:nvSpPr>
        <p:spPr>
          <a:xfrm>
            <a:off x="4024736" y="2221918"/>
            <a:ext cx="429491" cy="1652155"/>
          </a:xfrm>
          <a:prstGeom prst="downArrow">
            <a:avLst/>
          </a:prstGeom>
          <a:solidFill>
            <a:srgbClr val="00B050"/>
          </a:solidFill>
          <a:ln>
            <a:solidFill>
              <a:srgbClr val="C0E3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16200000">
            <a:off x="1920582" y="3361464"/>
            <a:ext cx="1007918" cy="1607118"/>
          </a:xfrm>
          <a:prstGeom prst="bentArrow">
            <a:avLst/>
          </a:prstGeom>
          <a:solidFill>
            <a:srgbClr val="00B050"/>
          </a:solidFill>
          <a:ln>
            <a:solidFill>
              <a:srgbClr val="C0E3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>
            <a:off x="1738762" y="1246908"/>
            <a:ext cx="1641737" cy="1163783"/>
          </a:xfrm>
          <a:prstGeom prst="bentArrow">
            <a:avLst>
              <a:gd name="adj1" fmla="val 21974"/>
              <a:gd name="adj2" fmla="val 19210"/>
              <a:gd name="adj3" fmla="val 24840"/>
              <a:gd name="adj4" fmla="val 43750"/>
            </a:avLst>
          </a:prstGeom>
          <a:solidFill>
            <a:srgbClr val="00B050"/>
          </a:solidFill>
          <a:ln>
            <a:solidFill>
              <a:srgbClr val="C0E3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40478" y="877576"/>
                <a:ext cx="3768436" cy="1390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Estimate the model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sz="1600" b="0" dirty="0" smtClean="0"/>
              </a:p>
              <a:p>
                <a:r>
                  <a:rPr lang="en-US" sz="1600" dirty="0" smtClean="0"/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(MC policy Gradient)</a:t>
                </a:r>
              </a:p>
              <a:p>
                <a:r>
                  <a:rPr lang="en-US" sz="1600" dirty="0" smtClean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600" dirty="0" smtClean="0"/>
                  <a:t> (Actor-critic Q-learning)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78" y="877576"/>
                <a:ext cx="3768436" cy="1390317"/>
              </a:xfrm>
              <a:prstGeom prst="rect">
                <a:avLst/>
              </a:prstGeom>
              <a:blipFill rotWithShape="1">
                <a:blip r:embed="rId2"/>
                <a:stretch>
                  <a:fillRect l="-1456" t="-7895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78128" y="3874073"/>
                <a:ext cx="3893136" cy="852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</a:rPr>
                      <m:t>|</m:t>
                    </m:r>
                    <m:r>
                      <a:rPr lang="en-US" sz="1600" b="0" i="1" smtClean="0">
                        <a:latin typeface="Cambria Math"/>
                      </a:rPr>
                      <m:t>𝑠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(Model Based)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𝜃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600" b="0" i="0" smtClean="0">
                        <a:latin typeface="Cambria Math"/>
                        <a:ea typeface="Cambria Math"/>
                      </a:rPr>
                      <m:t>𝛻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 (Policy Gradient)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𝑎𝑟𝑔𝑚𝑎𝑥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600" dirty="0" smtClean="0"/>
                  <a:t> Q-Learning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128" y="3874073"/>
                <a:ext cx="3893136" cy="852926"/>
              </a:xfrm>
              <a:prstGeom prst="rect">
                <a:avLst/>
              </a:prstGeom>
              <a:blipFill rotWithShape="1">
                <a:blip r:embed="rId3"/>
                <a:stretch>
                  <a:fillRect l="-782" t="-2158" b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573173" y="1981200"/>
            <a:ext cx="2691247" cy="762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Expensive but non trivial to parallelize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9019" y="4822153"/>
            <a:ext cx="2055218" cy="64975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Trivial, nothing to do!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" y="1103120"/>
            <a:ext cx="1731828" cy="139930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Real World agent, 1x real time.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Until we invent time travel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3" y="3661064"/>
            <a:ext cx="1704120" cy="13265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70C0"/>
                </a:solidFill>
              </a:rPr>
              <a:t>OpenAI</a:t>
            </a:r>
            <a:r>
              <a:rPr lang="en-US" sz="1600" dirty="0">
                <a:solidFill>
                  <a:srgbClr val="0070C0"/>
                </a:solidFill>
              </a:rPr>
              <a:t> gym/</a:t>
            </a:r>
            <a:r>
              <a:rPr lang="en-US" sz="1600" dirty="0" err="1">
                <a:solidFill>
                  <a:srgbClr val="0070C0"/>
                </a:solidFill>
              </a:rPr>
              <a:t>Mujoco</a:t>
            </a:r>
            <a:r>
              <a:rPr lang="en-US" sz="1600" dirty="0">
                <a:solidFill>
                  <a:srgbClr val="0070C0"/>
                </a:solidFill>
              </a:rPr>
              <a:t> simulation </a:t>
            </a:r>
            <a:r>
              <a:rPr lang="en-US" sz="1600" dirty="0" err="1">
                <a:solidFill>
                  <a:srgbClr val="0070C0"/>
                </a:solidFill>
              </a:rPr>
              <a:t>Env</a:t>
            </a:r>
            <a:endParaRPr lang="en-US" sz="1600" dirty="0">
              <a:solidFill>
                <a:srgbClr val="0070C0"/>
              </a:solidFill>
            </a:endParaRPr>
          </a:p>
          <a:p>
            <a:pPr algn="ctr"/>
            <a:r>
              <a:rPr lang="en-US" sz="1600" dirty="0" err="1">
                <a:solidFill>
                  <a:srgbClr val="0070C0"/>
                </a:solidFill>
              </a:rPr>
              <a:t>Upto</a:t>
            </a:r>
            <a:r>
              <a:rPr lang="en-US" sz="1600" dirty="0">
                <a:solidFill>
                  <a:srgbClr val="0070C0"/>
                </a:solidFill>
              </a:rPr>
              <a:t> 10000x time faster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004" y="221941"/>
            <a:ext cx="591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Which part of RL is slow?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7504" y="5471905"/>
            <a:ext cx="45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[CS294-Deep RL Sergey Levine]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58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3"/>
          <a:stretch/>
        </p:blipFill>
        <p:spPr bwMode="auto">
          <a:xfrm>
            <a:off x="38226" y="2680570"/>
            <a:ext cx="6554406" cy="320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4300" y="208508"/>
            <a:ext cx="8305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How we Learn?</a:t>
            </a:r>
            <a:endParaRPr lang="en-US" dirty="0"/>
          </a:p>
        </p:txBody>
      </p:sp>
      <p:pic>
        <p:nvPicPr>
          <p:cNvPr id="4098" name="Picture 2" descr="E:\DASLAB\ML_Seminar_ppt\61R4-Y26dfL._SL1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651" y="909362"/>
            <a:ext cx="1270972" cy="12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DASLAB\ML_Seminar_ppt\pomocni_tockovi-training_whee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23" y="1062795"/>
            <a:ext cx="1443762" cy="9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5" y="639967"/>
            <a:ext cx="1849247" cy="138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32" y="98690"/>
            <a:ext cx="2132977" cy="192821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34981472"/>
              </p:ext>
            </p:extLst>
          </p:nvPr>
        </p:nvGraphicFramePr>
        <p:xfrm>
          <a:off x="2098923" y="1220700"/>
          <a:ext cx="6463282" cy="241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02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3913"/>
            <a:ext cx="8305800" cy="1143000"/>
          </a:xfrm>
        </p:spPr>
        <p:txBody>
          <a:bodyPr/>
          <a:lstStyle/>
          <a:p>
            <a:r>
              <a:rPr lang="en-US" dirty="0" smtClean="0"/>
              <a:t>Supervised Learning </a:t>
            </a:r>
            <a:r>
              <a:rPr lang="en-US" dirty="0" err="1" smtClean="0"/>
              <a:t>vs</a:t>
            </a:r>
            <a:r>
              <a:rPr lang="en-US" dirty="0" smtClean="0"/>
              <a:t> RL </a:t>
            </a:r>
            <a:r>
              <a:rPr lang="en-US" dirty="0" err="1"/>
              <a:t>vs</a:t>
            </a:r>
            <a:r>
              <a:rPr lang="en-US" dirty="0"/>
              <a:t> AML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95273"/>
            <a:ext cx="8305800" cy="4525963"/>
          </a:xfrm>
        </p:spPr>
        <p:txBody>
          <a:bodyPr/>
          <a:lstStyle/>
          <a:p>
            <a:r>
              <a:rPr lang="en-US" sz="2400" dirty="0" smtClean="0"/>
              <a:t>ML Optimization</a:t>
            </a:r>
          </a:p>
          <a:p>
            <a:pPr lvl="1"/>
            <a:r>
              <a:rPr lang="en-US" sz="2400" dirty="0" smtClean="0"/>
              <a:t>Supervised learning = Reduction training Loss</a:t>
            </a:r>
          </a:p>
          <a:p>
            <a:r>
              <a:rPr lang="en-US" sz="2400" dirty="0" smtClean="0"/>
              <a:t>Reinforcement learning</a:t>
            </a:r>
          </a:p>
          <a:p>
            <a:pPr lvl="1"/>
            <a:r>
              <a:rPr lang="en-US" sz="2400" dirty="0" smtClean="0"/>
              <a:t>Unsupervised learning: Favoring actions which give higher total reward</a:t>
            </a:r>
          </a:p>
          <a:p>
            <a:r>
              <a:rPr lang="en-US" sz="2400" dirty="0" smtClean="0"/>
              <a:t>AML</a:t>
            </a:r>
          </a:p>
          <a:p>
            <a:pPr lvl="1"/>
            <a:r>
              <a:rPr lang="en-US" sz="2400" dirty="0" smtClean="0"/>
              <a:t>Mixture of supervised and unsupervised learning</a:t>
            </a:r>
          </a:p>
          <a:p>
            <a:pPr lvl="1"/>
            <a:r>
              <a:rPr lang="en-US" sz="2400" dirty="0" smtClean="0"/>
              <a:t>Make those policies more likely which produces higher total reward</a:t>
            </a:r>
          </a:p>
          <a:p>
            <a:pPr lvl="1"/>
            <a:r>
              <a:rPr lang="en-US" sz="2400" dirty="0" smtClean="0"/>
              <a:t>Optimize the policy reducing training loss </a:t>
            </a:r>
            <a:r>
              <a:rPr lang="en-US" sz="2400" dirty="0" err="1" smtClean="0"/>
              <a:t>wrto</a:t>
            </a:r>
            <a:r>
              <a:rPr lang="en-US" sz="2400" dirty="0" smtClean="0"/>
              <a:t> a reference trajectory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7229"/>
            <a:ext cx="8305800" cy="1143000"/>
          </a:xfrm>
        </p:spPr>
        <p:txBody>
          <a:bodyPr/>
          <a:lstStyle/>
          <a:p>
            <a:r>
              <a:rPr lang="en-US" dirty="0" smtClean="0"/>
              <a:t>Adaptive Meta-Learner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726" y="967153"/>
                <a:ext cx="4280598" cy="4525963"/>
              </a:xfrm>
            </p:spPr>
            <p:txBody>
              <a:bodyPr/>
              <a:lstStyle/>
              <a:p>
                <a:r>
                  <a:rPr lang="en-US" sz="2400" dirty="0" smtClean="0"/>
                  <a:t>Source MDP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𝛾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Transition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Optimal Policy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|</m:t>
                    </m:r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)∈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Π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726" y="967153"/>
                <a:ext cx="4280598" cy="4525963"/>
              </a:xfrm>
              <a:blipFill rotWithShape="1">
                <a:blip r:embed="rId2"/>
                <a:stretch>
                  <a:fillRect l="-227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74159" y="1119552"/>
                <a:ext cx="4280598" cy="325148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Target MDP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𝛾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𝑠</m:t>
                    </m:r>
                    <m:r>
                      <a:rPr lang="en-US" sz="2400" i="1" smtClean="0">
                        <a:latin typeface="Cambria Math"/>
                      </a:rPr>
                      <m:t>∈</m:t>
                    </m:r>
                    <m:r>
                      <a:rPr lang="en-US" sz="2400" i="1" smtClean="0">
                        <a:latin typeface="Cambria Math"/>
                      </a:rPr>
                      <m:t>𝑆</m:t>
                    </m:r>
                    <m:r>
                      <a:rPr lang="en-US" sz="2400" i="1" smtClean="0">
                        <a:latin typeface="Cambria Math"/>
                      </a:rPr>
                      <m:t>, </m:t>
                    </m:r>
                    <m:r>
                      <a:rPr lang="en-US" sz="2400" i="1" smtClean="0">
                        <a:latin typeface="Cambria Math"/>
                      </a:rPr>
                      <m:t>𝑎</m:t>
                    </m:r>
                    <m:r>
                      <a:rPr lang="en-US" sz="2400" i="1" smtClean="0">
                        <a:latin typeface="Cambria Math"/>
                      </a:rPr>
                      <m:t>∈</m:t>
                    </m:r>
                    <m:r>
                      <a:rPr lang="en-US" sz="2400" i="1" smtClean="0">
                        <a:latin typeface="Cambria Math"/>
                      </a:rPr>
                      <m:t>𝐴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Transition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/>
                      </a:rPr>
                      <m:t>∈</m:t>
                    </m:r>
                    <m:r>
                      <a:rPr lang="en-US" sz="2400" i="1" smtClean="0">
                        <a:latin typeface="Cambria Math"/>
                      </a:rPr>
                      <m:t>𝑃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Optimal Policy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sz="240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 smtClean="0">
                        <a:latin typeface="Cambria Math"/>
                      </a:rPr>
                      <m:t>(</m:t>
                    </m:r>
                    <m:r>
                      <a:rPr lang="en-US" sz="2400" i="1" smtClean="0">
                        <a:latin typeface="Cambria Math"/>
                      </a:rPr>
                      <m:t>𝑎</m:t>
                    </m:r>
                    <m:r>
                      <a:rPr lang="en-US" sz="2400" i="1" smtClean="0">
                        <a:latin typeface="Cambria Math"/>
                      </a:rPr>
                      <m:t>|</m:t>
                    </m:r>
                    <m:r>
                      <a:rPr lang="en-US" sz="2400" i="1" smtClean="0">
                        <a:latin typeface="Cambria Math"/>
                      </a:rPr>
                      <m:t>𝑠</m:t>
                    </m:r>
                    <m:r>
                      <a:rPr lang="en-US" sz="2400" i="1" smtClean="0">
                        <a:latin typeface="Cambria Math"/>
                      </a:rPr>
                      <m:t>)∈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/>
                      </a:rPr>
                      <m:t>Π</m:t>
                    </m:r>
                  </m:oMath>
                </a14:m>
                <a:endParaRPr lang="en-US" sz="2400" dirty="0" smtClean="0"/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59" y="1119552"/>
                <a:ext cx="4280598" cy="3251481"/>
              </a:xfrm>
              <a:prstGeom prst="rect">
                <a:avLst/>
              </a:prstGeom>
              <a:blipFill rotWithShape="1">
                <a:blip r:embed="rId3"/>
                <a:stretch>
                  <a:fillRect l="-2279" t="-1501" b="-12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0997" y="4371033"/>
            <a:ext cx="8451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Above two MDP’s only differ in their transition model,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two transition model are close enough can we use source optimal policy in target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a adaptive policy be found, which can make two transition model behave similarly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1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626" y="1808703"/>
            <a:ext cx="6762541" cy="562708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010"/>
            <a:ext cx="8305800" cy="1143000"/>
          </a:xfrm>
        </p:spPr>
        <p:txBody>
          <a:bodyPr/>
          <a:lstStyle/>
          <a:p>
            <a:r>
              <a:rPr lang="en-US" dirty="0" smtClean="0"/>
              <a:t>AML-Adaptive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64159"/>
                <a:ext cx="83058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Design a adaptive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𝑎𝑑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|</m:t>
                    </m:r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𝜃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s.t to minimize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𝐾𝐿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/>
                          </a:rPr>
                          <m:t>||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∼</m:t>
                    </m:r>
                    <m:r>
                      <a:rPr lang="en-US" sz="2400" b="0" i="1" smtClean="0">
                        <a:latin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</a:rPr>
                      <m:t>′(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|</m:t>
                    </m:r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∼</m:t>
                    </m:r>
                    <m:r>
                      <a:rPr lang="en-US" sz="2400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 smtClean="0"/>
                  <a:t> (baseline policy)</a:t>
                </a:r>
              </a:p>
              <a:p>
                <a:r>
                  <a:rPr lang="en-US" sz="2400" dirty="0" smtClean="0"/>
                  <a:t>The total policy for target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 smtClean="0"/>
                  <a:t> is a mixture policy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𝜂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𝑎𝑑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	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𝜂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𝜂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𝑎𝑑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Adaptive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𝑎𝑑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𝑎𝑑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Baseline policy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64159"/>
                <a:ext cx="8305800" cy="4525963"/>
              </a:xfrm>
              <a:blipFill rotWithShape="1">
                <a:blip r:embed="rId2"/>
                <a:stretch>
                  <a:fillRect l="-1322" t="-134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5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45849"/>
                <a:ext cx="8305800" cy="4525963"/>
              </a:xfrm>
            </p:spPr>
            <p:txBody>
              <a:bodyPr/>
              <a:lstStyle/>
              <a:p>
                <a:r>
                  <a:rPr lang="en-US" sz="2400" dirty="0" smtClean="0"/>
                  <a:t>The total loss to be minimized for adaptive policy learning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𝒫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𝐾𝐿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r>
                  <a:rPr lang="en-US" sz="2400" b="0" dirty="0" smtClean="0"/>
                  <a:t>Empirical estimate of the loss function can be estimated over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</a:rPr>
                      <m:t>=(</m:t>
                    </m:r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24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𝒫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𝐾𝐿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den>
                            </m:f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𝐾𝐿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sz="2400" i="1">
                                <a:latin typeface="Cambria Math"/>
                                <a:ea typeface="Cambria Math"/>
                              </a:rPr>
                              <m:t>||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adaptive policy can be found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lit/>
                        </m:rP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𝑎𝑟𝑔</m:t>
                      </m:r>
                      <m:limLow>
                        <m:limLow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/>
                            </a:rPr>
                            <m:t>max</m:t>
                          </m:r>
                          <m:r>
                            <a:rPr lang="en-US" sz="2400" b="0" i="0" dirty="0" smtClean="0">
                              <a:latin typeface="Cambria Math"/>
                            </a:rPr>
                            <m:t> </m:t>
                          </m:r>
                        </m:e>
                        <m:lim>
                          <m:r>
                            <a:rPr lang="en-US" sz="2400" b="0" i="1" dirty="0" smtClean="0">
                              <a:latin typeface="Cambria Math"/>
                            </a:rPr>
                            <m:t>𝜋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′∈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/>
                            </a:rPr>
                            <m:t>Π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 </m:t>
                          </m:r>
                        </m:lim>
                      </m:limLow>
                      <m:d>
                        <m:d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𝒫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𝐾𝐿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45849"/>
                <a:ext cx="8305800" cy="4525963"/>
              </a:xfrm>
              <a:blipFill rotWithShape="1">
                <a:blip r:embed="rId2"/>
                <a:stretch>
                  <a:fillRect l="-1175" t="-1078" b="-1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44010"/>
            <a:ext cx="8305800" cy="1143000"/>
          </a:xfrm>
        </p:spPr>
        <p:txBody>
          <a:bodyPr/>
          <a:lstStyle/>
          <a:p>
            <a:r>
              <a:rPr lang="en-US" dirty="0" smtClean="0"/>
              <a:t>AML-Adaptive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4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338" y="1238459"/>
                <a:ext cx="8305800" cy="4525963"/>
              </a:xfrm>
            </p:spPr>
            <p:txBody>
              <a:bodyPr/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 smtClean="0"/>
                  <a:t> ensures the following hold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𝒫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𝐾𝐿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𝒫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𝐾𝐿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)=1−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r>
                        <a:rPr lang="en-US" sz="2400" b="0" i="1" smtClean="0">
                          <a:latin typeface="Cambria Math"/>
                        </a:rPr>
                        <m:t>∈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∈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If the under source optimal policy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∼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r>
                        <a:rPr lang="en-US" sz="2400" b="0" i="1" smtClean="0">
                          <a:latin typeface="Cambria Math"/>
                        </a:rPr>
                        <m:t>)∈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Then we can show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𝑎𝑑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𝑎𝑑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is optimal in target MDP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338" y="1238459"/>
                <a:ext cx="8305800" cy="4525963"/>
              </a:xfrm>
              <a:blipFill rotWithShape="1">
                <a:blip r:embed="rId2"/>
                <a:stretch>
                  <a:fillRect l="-110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AML-Adaptive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60" y="1057879"/>
            <a:ext cx="1616233" cy="1921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75775" y="2759054"/>
                <a:ext cx="3002018" cy="1119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Initialize </a:t>
                </a:r>
                <a:r>
                  <a:rPr lang="en-US" sz="1600" dirty="0" smtClean="0"/>
                  <a:t> Target  Learning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75" y="2759054"/>
                <a:ext cx="3002018" cy="1119024"/>
              </a:xfrm>
              <a:prstGeom prst="rect">
                <a:avLst/>
              </a:prstGeom>
              <a:blipFill rotWithShape="1">
                <a:blip r:embed="rId3"/>
                <a:stretch>
                  <a:fillRect l="-609" t="-109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1620" y="1003331"/>
            <a:ext cx="9365436" cy="4646619"/>
            <a:chOff x="11620" y="1124262"/>
            <a:chExt cx="9365436" cy="4646619"/>
          </a:xfrm>
        </p:grpSpPr>
        <p:grpSp>
          <p:nvGrpSpPr>
            <p:cNvPr id="37" name="Group 36"/>
            <p:cNvGrpSpPr/>
            <p:nvPr/>
          </p:nvGrpSpPr>
          <p:grpSpPr>
            <a:xfrm>
              <a:off x="5975775" y="3795346"/>
              <a:ext cx="3401281" cy="1823969"/>
              <a:chOff x="5756425" y="467480"/>
              <a:chExt cx="3401281" cy="1823969"/>
            </a:xfrm>
          </p:grpSpPr>
          <p:pic>
            <p:nvPicPr>
              <p:cNvPr id="1026" name="Picture 2" descr="E:\DASLAB\ML_Seminar_ppt\1 Gh5PS4R_A5drl5ebd_gNrg@2x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4869" y="590297"/>
                <a:ext cx="2601066" cy="1701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Straight Arrow Connector 26"/>
              <p:cNvCxnSpPr/>
              <p:nvPr/>
            </p:nvCxnSpPr>
            <p:spPr>
              <a:xfrm>
                <a:off x="8512102" y="1277758"/>
                <a:ext cx="3013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8094163" y="1256207"/>
                    <a:ext cx="1063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4163" y="1256207"/>
                    <a:ext cx="106354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/>
              <p:cNvCxnSpPr/>
              <p:nvPr/>
            </p:nvCxnSpPr>
            <p:spPr>
              <a:xfrm>
                <a:off x="5831853" y="902254"/>
                <a:ext cx="280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831853" y="1277758"/>
                <a:ext cx="280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831853" y="1707845"/>
                <a:ext cx="2803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756425" y="467480"/>
                    <a:ext cx="2747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425" y="467480"/>
                    <a:ext cx="2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8888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/>
            <p:cNvGrpSpPr/>
            <p:nvPr/>
          </p:nvGrpSpPr>
          <p:grpSpPr>
            <a:xfrm>
              <a:off x="11620" y="1124262"/>
              <a:ext cx="9103545" cy="4646619"/>
              <a:chOff x="-5810" y="-2202379"/>
              <a:chExt cx="9103545" cy="464661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-5810" y="0"/>
                <a:ext cx="3481636" cy="2413418"/>
                <a:chOff x="-5810" y="0"/>
                <a:chExt cx="3481636" cy="2413418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-5810" y="0"/>
                  <a:ext cx="3138232" cy="2413418"/>
                  <a:chOff x="295571" y="58777"/>
                  <a:chExt cx="3138232" cy="2413418"/>
                </a:xfrm>
              </p:grpSpPr>
              <p:pic>
                <p:nvPicPr>
                  <p:cNvPr id="1027" name="Picture 3" descr="E:\DASLAB\ML_Seminar_ppt\nn.png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6296" y="58777"/>
                    <a:ext cx="2879974" cy="241341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3" name="Straight Arrow Connector 2"/>
                  <p:cNvCxnSpPr/>
                  <p:nvPr/>
                </p:nvCxnSpPr>
                <p:spPr>
                  <a:xfrm>
                    <a:off x="3132422" y="1451957"/>
                    <a:ext cx="301381" cy="0"/>
                  </a:xfrm>
                  <a:prstGeom prst="straightConnector1">
                    <a:avLst/>
                  </a:prstGeom>
                  <a:ln>
                    <a:solidFill>
                      <a:srgbClr val="FF3300"/>
                    </a:solidFill>
                    <a:tailEnd type="arrow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436296" y="877330"/>
                    <a:ext cx="28039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436296" y="1165654"/>
                    <a:ext cx="28039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436296" y="1446415"/>
                    <a:ext cx="28039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30118" y="1727740"/>
                    <a:ext cx="28039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30118" y="2005914"/>
                    <a:ext cx="28039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295571" y="1966761"/>
                        <a:ext cx="274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5571" y="1966761"/>
                        <a:ext cx="274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73333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2412283" y="1325812"/>
                      <a:ext cx="10635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2283" y="1325812"/>
                      <a:ext cx="106354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1" name="Rounded Rectangle 40"/>
              <p:cNvSpPr/>
              <p:nvPr/>
            </p:nvSpPr>
            <p:spPr>
              <a:xfrm>
                <a:off x="0" y="-2142419"/>
                <a:ext cx="3236360" cy="4479695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5861375" y="-2202379"/>
                <a:ext cx="3236360" cy="4646619"/>
              </a:xfrm>
              <a:prstGeom prst="roundRect">
                <a:avLst/>
              </a:prstGeom>
              <a:noFill/>
              <a:ln w="25400">
                <a:solidFill>
                  <a:srgbClr val="92D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644074" y="744009"/>
                <a:ext cx="1810483" cy="1069947"/>
              </a:xfrm>
              <a:prstGeom prst="roundRect">
                <a:avLst/>
              </a:prstGeom>
              <a:solidFill>
                <a:schemeClr val="accent1">
                  <a:lumMod val="10000"/>
                  <a:lumOff val="9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3236360" y="903479"/>
                <a:ext cx="415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456458" y="1626764"/>
                <a:ext cx="41519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5462034" y="903479"/>
                <a:ext cx="39934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3236360" y="1647542"/>
                <a:ext cx="39934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3651551" y="469260"/>
                <a:ext cx="1810483" cy="1366635"/>
                <a:chOff x="3573073" y="2375279"/>
                <a:chExt cx="1810483" cy="13666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8" name="Diagram 7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4135304802"/>
                        </p:ext>
                      </p:extLst>
                    </p:nvPr>
                  </p:nvGraphicFramePr>
                  <p:xfrm>
                    <a:off x="3573073" y="2375279"/>
                    <a:ext cx="1810483" cy="1170352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10" r:lo="rId11" r:qs="rId12" r:cs="rId13"/>
                    </a:graphicData>
                  </a:graphic>
                </p:graphicFrame>
              </mc:Choice>
              <mc:Fallback xmlns="">
                <p:graphicFrame>
                  <p:nvGraphicFramePr>
                    <p:cNvPr id="8" name="Diagram 7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619437851"/>
                        </p:ext>
                      </p:extLst>
                    </p:nvPr>
                  </p:nvGraphicFramePr>
                  <p:xfrm>
                    <a:off x="3573073" y="2375279"/>
                    <a:ext cx="1810483" cy="1170352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15" r:lo="rId16" r:qs="rId17" r:cs="rId18"/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4542941" y="3365208"/>
                      <a:ext cx="503792" cy="3767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2941" y="3365208"/>
                      <a:ext cx="503792" cy="376706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t="-6452" r="-14458" b="-241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881856" y="2598789"/>
                      <a:ext cx="497957" cy="3767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1856" y="2598789"/>
                      <a:ext cx="497957" cy="376706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t="-4918" r="-16049"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52345" y="414799"/>
            <a:ext cx="8825448" cy="114300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 smtClean="0"/>
              <a:t>Transfer through Initialized RL </a:t>
            </a:r>
            <a:r>
              <a:rPr lang="en-US" sz="2000" dirty="0" smtClean="0"/>
              <a:t>[Wang et.al 2010]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7437" y="1548801"/>
                <a:ext cx="2724882" cy="135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Learn Source optimal Policy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37" y="1548801"/>
                <a:ext cx="2724882" cy="1358642"/>
              </a:xfrm>
              <a:prstGeom prst="rect">
                <a:avLst/>
              </a:prstGeom>
              <a:blipFill rotWithShape="1">
                <a:blip r:embed="rId21"/>
                <a:stretch>
                  <a:fillRect l="-1790" t="-897" b="-6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905475" y="1160191"/>
            <a:ext cx="14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Task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12" y="2169950"/>
            <a:ext cx="1441139" cy="1618649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747476" y="1078818"/>
            <a:ext cx="14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Task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72631" y="2923971"/>
            <a:ext cx="2188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[A </a:t>
            </a:r>
            <a:r>
              <a:rPr lang="en-US" sz="1400" dirty="0"/>
              <a:t>General Framework for Manifold </a:t>
            </a:r>
            <a:r>
              <a:rPr lang="en-US" sz="1400" dirty="0" smtClean="0"/>
              <a:t>Alignment</a:t>
            </a:r>
            <a:endParaRPr lang="en-US" sz="1400" dirty="0"/>
          </a:p>
          <a:p>
            <a:r>
              <a:rPr lang="en-US" sz="1400" dirty="0"/>
              <a:t>Wang  &amp; </a:t>
            </a:r>
            <a:r>
              <a:rPr lang="en-US" sz="1400" dirty="0" err="1"/>
              <a:t>Mahadevan</a:t>
            </a:r>
            <a:r>
              <a:rPr lang="en-US" sz="1400" dirty="0"/>
              <a:t> 2009 </a:t>
            </a:r>
            <a:r>
              <a:rPr lang="en-US" sz="1400" dirty="0" smtClean="0"/>
              <a:t>AAAI]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31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</TotalTime>
  <Words>1338</Words>
  <Application>Microsoft Office PowerPoint</Application>
  <PresentationFormat>On-screen Show (4:3)</PresentationFormat>
  <Paragraphs>184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Supervised Learning vs RL vs AML </vt:lpstr>
      <vt:lpstr>Adaptive Meta-Learner</vt:lpstr>
      <vt:lpstr>AML-Adaptive policy</vt:lpstr>
      <vt:lpstr>AML-Adaptive policy</vt:lpstr>
      <vt:lpstr>AML-Adaptive policy</vt:lpstr>
      <vt:lpstr>Transfer through Initialized RL [Wang et.al 2010]</vt:lpstr>
      <vt:lpstr>Transfer in RL through Policy Adaptation</vt:lpstr>
      <vt:lpstr>PowerPoint Presentation</vt:lpstr>
      <vt:lpstr>Pendulum-v0</vt:lpstr>
      <vt:lpstr> State Trajectory following  under Adaptive Policy (Pendulum-v0)</vt:lpstr>
      <vt:lpstr>AML-Policy Transfer using PPO pendulum-v0</vt:lpstr>
      <vt:lpstr>AML-Policy Transfer using PG Cartpole-v0</vt:lpstr>
      <vt:lpstr> Mountain Car to Inverted Pendulum</vt:lpstr>
      <vt:lpstr>Cart-Pole to Bicycle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Girish</cp:lastModifiedBy>
  <cp:revision>198</cp:revision>
  <cp:lastPrinted>2018-06-04T20:36:47Z</cp:lastPrinted>
  <dcterms:created xsi:type="dcterms:W3CDTF">2016-01-13T21:18:08Z</dcterms:created>
  <dcterms:modified xsi:type="dcterms:W3CDTF">2018-12-11T15:04:20Z</dcterms:modified>
</cp:coreProperties>
</file>