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5" r:id="rId3"/>
    <p:sldId id="264" r:id="rId4"/>
    <p:sldId id="266" r:id="rId5"/>
    <p:sldId id="267" r:id="rId6"/>
    <p:sldId id="280" r:id="rId7"/>
    <p:sldId id="281" r:id="rId8"/>
    <p:sldId id="282" r:id="rId9"/>
    <p:sldId id="27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  <a:srgbClr val="12294B"/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2" autoAdjust="0"/>
    <p:restoredTop sz="94696"/>
  </p:normalViewPr>
  <p:slideViewPr>
    <p:cSldViewPr snapToGrid="0" snapToObjects="1">
      <p:cViewPr varScale="1">
        <p:scale>
          <a:sx n="68" d="100"/>
          <a:sy n="68" d="100"/>
        </p:scale>
        <p:origin x="113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40" y="6169758"/>
            <a:ext cx="184381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0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88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49486" y="1053837"/>
            <a:ext cx="4565914" cy="464357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Push &amp; Slide using HER &amp; DDPG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486" y="3076094"/>
            <a:ext cx="45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Yu Chen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Yuan Zhang</a:t>
            </a:r>
          </a:p>
        </p:txBody>
      </p:sp>
    </p:spTree>
    <p:extLst>
      <p:ext uri="{BB962C8B-B14F-4D97-AF65-F5344CB8AC3E}">
        <p14:creationId xmlns:p14="http://schemas.microsoft.com/office/powerpoint/2010/main" val="270932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35490" y="2219815"/>
            <a:ext cx="6273019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Thanks for listening!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26191C-0561-464B-8A6D-C3C3B6F856FD}"/>
              </a:ext>
            </a:extLst>
          </p:cNvPr>
          <p:cNvSpPr/>
          <p:nvPr/>
        </p:nvSpPr>
        <p:spPr>
          <a:xfrm>
            <a:off x="2235003" y="3194003"/>
            <a:ext cx="4673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12294B"/>
                </a:solidFill>
                <a:latin typeface="Georgia" charset="0"/>
              </a:rPr>
              <a:t>Push &amp; Slide using</a:t>
            </a:r>
          </a:p>
          <a:p>
            <a:pPr algn="ctr"/>
            <a:r>
              <a:rPr lang="en-US" altLang="zh-CN" sz="2400" b="1" dirty="0">
                <a:solidFill>
                  <a:srgbClr val="12294B"/>
                </a:solidFill>
                <a:latin typeface="Georgia" charset="0"/>
              </a:rPr>
              <a:t>HER &amp; DDPG</a:t>
            </a:r>
          </a:p>
          <a:p>
            <a:pPr algn="ctr"/>
            <a:r>
              <a:rPr lang="en-US" altLang="zh-CN" sz="2400" dirty="0">
                <a:solidFill>
                  <a:srgbClr val="12294B"/>
                </a:solidFill>
                <a:latin typeface="Georgia" charset="0"/>
              </a:rPr>
              <a:t>Yu Chen, Yuan Zhang</a:t>
            </a:r>
            <a:endParaRPr lang="zh-CN" altLang="en-US" sz="2400" dirty="0">
              <a:solidFill>
                <a:srgbClr val="12294B"/>
              </a:solidFill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Reference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305800" cy="420947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err="1"/>
              <a:t>Andrychowicz</a:t>
            </a:r>
            <a:r>
              <a:rPr lang="en-US" altLang="zh-CN" sz="2400" dirty="0"/>
              <a:t>, M., Wolski, F., Ray, A., Schneider, J., Fong, R., </a:t>
            </a:r>
            <a:r>
              <a:rPr lang="en-US" altLang="zh-CN" sz="2400" dirty="0" err="1"/>
              <a:t>Welinder</a:t>
            </a:r>
            <a:r>
              <a:rPr lang="en-US" altLang="zh-CN" sz="2400" dirty="0"/>
              <a:t>, P., ... &amp; Zaremba, W. (2017). Hindsight experience replay. In </a:t>
            </a:r>
            <a:r>
              <a:rPr lang="en-US" altLang="zh-CN" sz="2400" i="1" dirty="0"/>
              <a:t>Advances in Neural Information Processing Systems</a:t>
            </a:r>
            <a:r>
              <a:rPr lang="en-US" altLang="zh-CN" sz="2400" dirty="0"/>
              <a:t>(pp. 5048-5058).</a:t>
            </a:r>
          </a:p>
          <a:p>
            <a:r>
              <a:rPr lang="en-US" altLang="zh-CN" sz="2400" dirty="0" err="1"/>
              <a:t>Lillicrap</a:t>
            </a:r>
            <a:r>
              <a:rPr lang="en-US" altLang="zh-CN" sz="2400" dirty="0"/>
              <a:t>, T. P., Hunt, J. J., </a:t>
            </a:r>
            <a:r>
              <a:rPr lang="en-US" altLang="zh-CN" sz="2400" dirty="0" err="1"/>
              <a:t>Pritzel</a:t>
            </a:r>
            <a:r>
              <a:rPr lang="en-US" altLang="zh-CN" sz="2400" dirty="0"/>
              <a:t>, A., </a:t>
            </a:r>
            <a:r>
              <a:rPr lang="en-US" altLang="zh-CN" sz="2400" dirty="0" err="1"/>
              <a:t>Heess</a:t>
            </a:r>
            <a:r>
              <a:rPr lang="en-US" altLang="zh-CN" sz="2400" dirty="0"/>
              <a:t>, N., </a:t>
            </a:r>
            <a:r>
              <a:rPr lang="en-US" altLang="zh-CN" sz="2400" dirty="0" err="1"/>
              <a:t>Erez</a:t>
            </a:r>
            <a:r>
              <a:rPr lang="en-US" altLang="zh-CN" sz="2400" dirty="0"/>
              <a:t>, T., </a:t>
            </a:r>
            <a:r>
              <a:rPr lang="en-US" altLang="zh-CN" sz="2400" dirty="0" err="1"/>
              <a:t>Tassa</a:t>
            </a:r>
            <a:r>
              <a:rPr lang="en-US" altLang="zh-CN" sz="2400" dirty="0"/>
              <a:t>, Y., ... &amp; </a:t>
            </a:r>
            <a:r>
              <a:rPr lang="en-US" altLang="zh-CN" sz="2400" dirty="0" err="1"/>
              <a:t>Wierstra</a:t>
            </a:r>
            <a:r>
              <a:rPr lang="en-US" altLang="zh-CN" sz="2400" dirty="0"/>
              <a:t>, D. (2015). Continuous control with deep reinforcement learning. </a:t>
            </a:r>
            <a:r>
              <a:rPr lang="en-US" altLang="zh-CN" sz="2400" i="1" dirty="0" err="1"/>
              <a:t>arXiv</a:t>
            </a:r>
            <a:r>
              <a:rPr lang="en-US" altLang="zh-CN" sz="2400" i="1" dirty="0"/>
              <a:t> preprint arXiv:1509.02971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807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7630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Push &amp; Slide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8A64A0A-8164-4FA1-8F99-5DFF02949FED}"/>
              </a:ext>
            </a:extLst>
          </p:cNvPr>
          <p:cNvGrpSpPr/>
          <p:nvPr/>
        </p:nvGrpSpPr>
        <p:grpSpPr>
          <a:xfrm>
            <a:off x="1162500" y="1593000"/>
            <a:ext cx="3600000" cy="3600000"/>
            <a:chOff x="1814731" y="1629000"/>
            <a:chExt cx="3600000" cy="360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6598854-061E-40E2-9EFF-609E200BBB29}"/>
                </a:ext>
              </a:extLst>
            </p:cNvPr>
            <p:cNvSpPr/>
            <p:nvPr/>
          </p:nvSpPr>
          <p:spPr>
            <a:xfrm>
              <a:off x="1814731" y="1629000"/>
              <a:ext cx="3600000" cy="3600000"/>
            </a:xfrm>
            <a:prstGeom prst="rect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F078CF5-C15C-42E3-B2D3-CF8DC6634869}"/>
                </a:ext>
              </a:extLst>
            </p:cNvPr>
            <p:cNvSpPr/>
            <p:nvPr/>
          </p:nvSpPr>
          <p:spPr>
            <a:xfrm>
              <a:off x="2714731" y="2529000"/>
              <a:ext cx="1800000" cy="1800000"/>
            </a:xfrm>
            <a:prstGeom prst="rect">
              <a:avLst/>
            </a:prstGeom>
            <a:noFill/>
            <a:ln>
              <a:solidFill>
                <a:srgbClr val="131F33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8270A66-C527-4BE7-A886-F45F2157C4C8}"/>
                </a:ext>
              </a:extLst>
            </p:cNvPr>
            <p:cNvSpPr/>
            <p:nvPr/>
          </p:nvSpPr>
          <p:spPr>
            <a:xfrm>
              <a:off x="3046596" y="275726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33D2FBE-C4AF-4834-BD48-22E0A0C36208}"/>
                </a:ext>
              </a:extLst>
            </p:cNvPr>
            <p:cNvSpPr/>
            <p:nvPr/>
          </p:nvSpPr>
          <p:spPr>
            <a:xfrm>
              <a:off x="3572528" y="3393000"/>
              <a:ext cx="72000" cy="72000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rgbClr val="131F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0A34485-829D-415D-88F9-375B716594A5}"/>
                </a:ext>
              </a:extLst>
            </p:cNvPr>
            <p:cNvSpPr/>
            <p:nvPr/>
          </p:nvSpPr>
          <p:spPr>
            <a:xfrm>
              <a:off x="4762500" y="2095477"/>
              <a:ext cx="36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DCFFCAE-14A1-418F-BC99-96CEAF41053E}"/>
                </a:ext>
              </a:extLst>
            </p:cNvPr>
            <p:cNvSpPr/>
            <p:nvPr/>
          </p:nvSpPr>
          <p:spPr>
            <a:xfrm>
              <a:off x="4920568" y="225354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D9F3C17-4BCE-4611-981A-9E517DEFEF4B}"/>
              </a:ext>
            </a:extLst>
          </p:cNvPr>
          <p:cNvSpPr txBox="1">
            <a:spLocks/>
          </p:cNvSpPr>
          <p:nvPr/>
        </p:nvSpPr>
        <p:spPr>
          <a:xfrm>
            <a:off x="5094365" y="1681708"/>
            <a:ext cx="4008757" cy="38046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Square slippery table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Probe push puck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Puck move and slide</a:t>
            </a:r>
          </a:p>
          <a:p>
            <a:r>
              <a:rPr lang="en-US" altLang="zh-CN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Move = -1</a:t>
            </a:r>
          </a:p>
          <a:p>
            <a:r>
              <a:rPr lang="en-US" altLang="zh-CN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Out of table = -1 &amp; end</a:t>
            </a:r>
          </a:p>
          <a:p>
            <a:r>
              <a:rPr lang="en-US" altLang="zh-CN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Target = 0 &amp; end</a:t>
            </a:r>
          </a:p>
        </p:txBody>
      </p:sp>
    </p:spTree>
    <p:extLst>
      <p:ext uri="{BB962C8B-B14F-4D97-AF65-F5344CB8AC3E}">
        <p14:creationId xmlns:p14="http://schemas.microsoft.com/office/powerpoint/2010/main" val="45734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Deep Deterministic Policy Gradients (DDPG)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305800" cy="420947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Model-free RL algorithm for continuous action spaces</a:t>
            </a:r>
          </a:p>
          <a:p>
            <a:r>
              <a:rPr lang="en-US" altLang="zh-CN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Deterministic policy: </a:t>
            </a:r>
            <a:r>
              <a:rPr lang="en-US" altLang="zh-CN" sz="2400" i="1" dirty="0">
                <a:solidFill>
                  <a:srgbClr val="13294B"/>
                </a:solidFill>
                <a:latin typeface="Calibri" charset="0"/>
                <a:cs typeface="Calibri" charset="0"/>
              </a:rPr>
              <a:t>g</a:t>
            </a:r>
          </a:p>
          <a:p>
            <a:r>
              <a:rPr lang="en-US" altLang="zh-CN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Goal: to find </a:t>
            </a:r>
            <a:r>
              <a:rPr lang="en-US" altLang="zh-CN" sz="2400" i="1" dirty="0">
                <a:solidFill>
                  <a:srgbClr val="13294B"/>
                </a:solidFill>
                <a:latin typeface="Calibri" charset="0"/>
                <a:cs typeface="Calibri" charset="0"/>
              </a:rPr>
              <a:t>f</a:t>
            </a:r>
            <a:r>
              <a:rPr lang="en-US" altLang="zh-CN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 that maximize expectation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C8859A-CCBC-4371-BC85-E28387C14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9" y="3057525"/>
            <a:ext cx="4743450" cy="22002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EDF381-59E3-422D-BD6A-5AFA4A243BAA}"/>
              </a:ext>
            </a:extLst>
          </p:cNvPr>
          <p:cNvSpPr txBox="1">
            <a:spLocks/>
          </p:cNvSpPr>
          <p:nvPr/>
        </p:nvSpPr>
        <p:spPr>
          <a:xfrm>
            <a:off x="5039165" y="3429000"/>
            <a:ext cx="3723835" cy="2200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3294B"/>
                </a:solidFill>
                <a:latin typeface="Calibri" charset="0"/>
                <a:cs typeface="Calibri" charset="0"/>
              </a:rPr>
              <a:t>Two neural networks: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cs typeface="Calibri" charset="0"/>
              </a:rPr>
              <a:t>target policy (actor)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cs typeface="Calibri" charset="0"/>
              </a:rPr>
              <a:t>action-value function approximator (critic)</a:t>
            </a:r>
          </a:p>
        </p:txBody>
      </p:sp>
    </p:spTree>
    <p:extLst>
      <p:ext uri="{BB962C8B-B14F-4D97-AF65-F5344CB8AC3E}">
        <p14:creationId xmlns:p14="http://schemas.microsoft.com/office/powerpoint/2010/main" val="372824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Hindsight Experience Replay (HER)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97653"/>
            <a:ext cx="4008757" cy="1489275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Sparse and binary rewards (reward engineering?)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Multi-goal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Replay buffer</a:t>
            </a:r>
          </a:p>
          <a:p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26" name="Picture 2" descr="virtual-goal-5">
            <a:extLst>
              <a:ext uri="{FF2B5EF4-FFF2-40B4-BE49-F238E27FC236}">
                <a16:creationId xmlns:a16="http://schemas.microsoft.com/office/drawing/2014/main" id="{48F5AAD6-9A76-44E9-8A9F-0A81C92F8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056363"/>
            <a:ext cx="4297043" cy="241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D8D80D-B5F2-4643-92FB-A615FBEDC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0" y="2993254"/>
            <a:ext cx="4376870" cy="29258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10641-0E90-4676-A4A1-18DE3FC77D1A}"/>
              </a:ext>
            </a:extLst>
          </p:cNvPr>
          <p:cNvSpPr txBox="1">
            <a:spLocks/>
          </p:cNvSpPr>
          <p:nvPr/>
        </p:nvSpPr>
        <p:spPr>
          <a:xfrm>
            <a:off x="4805876" y="3657855"/>
            <a:ext cx="4008757" cy="207911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Fetch Slide</a:t>
            </a:r>
            <a:endParaRPr lang="en-US" sz="20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Slippery table with friction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Out of the robot’s reach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Hit the puck to slide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Stop at t</a:t>
            </a:r>
            <a:r>
              <a:rPr lang="en-US" altLang="zh-CN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arget position</a:t>
            </a:r>
            <a:endParaRPr lang="en-US" sz="20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5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Hindsight Experience Replay (HER)</a:t>
            </a:r>
            <a:endParaRPr lang="en-US" sz="3200" b="1" dirty="0">
              <a:solidFill>
                <a:srgbClr val="E84A2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1B8BD8-D492-4060-9523-08188CCF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80" y="966787"/>
            <a:ext cx="6706040" cy="543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7630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Result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422ED1-3EBB-468B-A59C-CE165DD1673C}"/>
              </a:ext>
            </a:extLst>
          </p:cNvPr>
          <p:cNvSpPr txBox="1">
            <a:spLocks/>
          </p:cNvSpPr>
          <p:nvPr/>
        </p:nvSpPr>
        <p:spPr>
          <a:xfrm>
            <a:off x="1915066" y="4143555"/>
            <a:ext cx="4008757" cy="6957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DDPG</a:t>
            </a:r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27D8E0-EB1D-4657-94E5-13A0C0AF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60" y="846724"/>
            <a:ext cx="3810240" cy="3175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2C6F05-F13C-4FB6-9331-833B12DB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846138"/>
            <a:ext cx="3810240" cy="31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0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7630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Result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422ED1-3EBB-468B-A59C-CE165DD1673C}"/>
              </a:ext>
            </a:extLst>
          </p:cNvPr>
          <p:cNvSpPr txBox="1">
            <a:spLocks/>
          </p:cNvSpPr>
          <p:nvPr/>
        </p:nvSpPr>
        <p:spPr>
          <a:xfrm>
            <a:off x="1915066" y="4143554"/>
            <a:ext cx="4008757" cy="15819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DDPG+HER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Drop = -10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B76AEE-9DE3-45E1-843E-777F8ADE6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68354"/>
            <a:ext cx="4233600" cy="3175200"/>
          </a:xfrm>
          <a:prstGeom prst="rect">
            <a:avLst/>
          </a:prstGeom>
        </p:spPr>
      </p:pic>
      <p:pic>
        <p:nvPicPr>
          <p:cNvPr id="6" name="图片 5" descr="图片包含 屏幕截图&#10;&#10;自动生成的说明">
            <a:extLst>
              <a:ext uri="{FF2B5EF4-FFF2-40B4-BE49-F238E27FC236}">
                <a16:creationId xmlns:a16="http://schemas.microsoft.com/office/drawing/2014/main" id="{56F55307-99CA-42D7-82AA-DCB2AE8AD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00" y="968354"/>
            <a:ext cx="4233600" cy="31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1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7630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Result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AF73D0-C737-446D-AD4F-26891B9C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846138"/>
            <a:ext cx="4234381" cy="3175786"/>
          </a:xfrm>
          <a:prstGeom prst="rect">
            <a:avLst/>
          </a:prstGeom>
        </p:spPr>
      </p:pic>
      <p:pic>
        <p:nvPicPr>
          <p:cNvPr id="13" name="图片 12" descr="图片包含 屏幕截图&#10;&#10;自动生成的说明">
            <a:extLst>
              <a:ext uri="{FF2B5EF4-FFF2-40B4-BE49-F238E27FC236}">
                <a16:creationId xmlns:a16="http://schemas.microsoft.com/office/drawing/2014/main" id="{DB50F0F9-F5F9-4924-B80B-04FFEE60A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42" y="846138"/>
            <a:ext cx="4234381" cy="317578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422ED1-3EBB-468B-A59C-CE165DD1673C}"/>
              </a:ext>
            </a:extLst>
          </p:cNvPr>
          <p:cNvSpPr txBox="1">
            <a:spLocks/>
          </p:cNvSpPr>
          <p:nvPr/>
        </p:nvSpPr>
        <p:spPr>
          <a:xfrm>
            <a:off x="1915066" y="4143554"/>
            <a:ext cx="4008757" cy="15819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DDPG+HER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1 cycle = 50 epoch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15% success rate</a:t>
            </a:r>
          </a:p>
        </p:txBody>
      </p:sp>
    </p:spTree>
    <p:extLst>
      <p:ext uri="{BB962C8B-B14F-4D97-AF65-F5344CB8AC3E}">
        <p14:creationId xmlns:p14="http://schemas.microsoft.com/office/powerpoint/2010/main" val="334940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Tes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204</Words>
  <Application>Microsoft Office PowerPoint</Application>
  <PresentationFormat>全屏显示(4:3)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Office Theme</vt:lpstr>
      <vt:lpstr>Push &amp; Slide using HER &amp; DDPG</vt:lpstr>
      <vt:lpstr>Reference Paper</vt:lpstr>
      <vt:lpstr>Push &amp; Slide</vt:lpstr>
      <vt:lpstr>Deep Deterministic Policy Gradients (DDPG)</vt:lpstr>
      <vt:lpstr>Hindsight Experience Replay (HER)</vt:lpstr>
      <vt:lpstr>Hindsight Experience Replay (HER)</vt:lpstr>
      <vt:lpstr>Result</vt:lpstr>
      <vt:lpstr>Result</vt:lpstr>
      <vt:lpstr>Result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Lenovo</cp:lastModifiedBy>
  <cp:revision>102</cp:revision>
  <dcterms:created xsi:type="dcterms:W3CDTF">2016-01-13T21:18:08Z</dcterms:created>
  <dcterms:modified xsi:type="dcterms:W3CDTF">2018-12-11T23:33:50Z</dcterms:modified>
</cp:coreProperties>
</file>