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64" r:id="rId3"/>
    <p:sldId id="266" r:id="rId4"/>
    <p:sldId id="259" r:id="rId5"/>
    <p:sldId id="257" r:id="rId6"/>
    <p:sldId id="270" r:id="rId7"/>
    <p:sldId id="271" r:id="rId8"/>
    <p:sldId id="272" r:id="rId9"/>
    <p:sldId id="279" r:id="rId10"/>
    <p:sldId id="273" r:id="rId11"/>
    <p:sldId id="275" r:id="rId12"/>
    <p:sldId id="274" r:id="rId13"/>
    <p:sldId id="276" r:id="rId14"/>
    <p:sldId id="278"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73A478-C5E9-42A4-969C-62B586C67446}" v="38" dt="2023-04-10T07:47:23.795"/>
    <p1510:client id="{371E3D12-4251-4112-A114-7E9EDED3B711}" v="1424" dt="2023-04-04T19:09:40.610"/>
    <p1510:client id="{4D184D82-D714-4452-90E7-BDEC229278A3}" v="45" dt="2023-04-05T21:30:35.230"/>
    <p1510:client id="{8436265A-4765-4EB9-8FC5-F3679CEA852C}" v="4384" dt="2023-04-09T22:52:29.249"/>
    <p1510:client id="{A049EECF-74B6-4BCE-887F-9EFA77DF9A62}" v="751" dt="2023-04-03T14:58:48.967"/>
    <p1510:client id="{BB8B438A-9A6F-4891-AC64-2EF3887203E0}" v="706" dt="2023-04-03T00:55:11.614"/>
    <p1510:client id="{C1AE9935-C8DB-4BF0-9B8B-606552021ADD}" v="2611" dt="2023-04-05T00:07:28.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536E7A-DE4A-4DDC-BB28-25F50B86E999}" type="doc">
      <dgm:prSet loTypeId="urn:microsoft.com/office/officeart/2005/8/layout/hList6" loCatId="list" qsTypeId="urn:microsoft.com/office/officeart/2005/8/quickstyle/3d5" qsCatId="3D" csTypeId="urn:microsoft.com/office/officeart/2005/8/colors/accent1_2" csCatId="accent1" phldr="1"/>
      <dgm:spPr/>
    </dgm:pt>
    <dgm:pt modelId="{F3C6DC54-C64B-45A3-B92A-CD30349EF488}">
      <dgm:prSet phldr="0"/>
      <dgm:spPr/>
      <dgm:t>
        <a:bodyPr/>
        <a:lstStyle/>
        <a:p>
          <a:r>
            <a:rPr lang="en-US" dirty="0">
              <a:latin typeface="Calibri Light" panose="020F0302020204030204"/>
            </a:rPr>
            <a:t>Retest</a:t>
          </a:r>
          <a:endParaRPr lang="en-US" dirty="0"/>
        </a:p>
      </dgm:t>
    </dgm:pt>
    <dgm:pt modelId="{17EEEEAB-7AE3-4C91-8934-8BA7BA0276F9}" type="parTrans" cxnId="{3C39674D-6E65-40F0-83C2-C505C094C661}">
      <dgm:prSet/>
      <dgm:spPr/>
    </dgm:pt>
    <dgm:pt modelId="{7498D4A6-B7D3-4ACB-BC80-F122F2AF583A}" type="sibTrans" cxnId="{3C39674D-6E65-40F0-83C2-C505C094C661}">
      <dgm:prSet/>
      <dgm:spPr/>
    </dgm:pt>
    <dgm:pt modelId="{623439EA-AFFD-49FA-83FF-EA42F98AF8BA}">
      <dgm:prSet phldr="0"/>
      <dgm:spPr/>
      <dgm:t>
        <a:bodyPr/>
        <a:lstStyle/>
        <a:p>
          <a:pPr rtl="0"/>
          <a:r>
            <a:rPr lang="en-US" dirty="0">
              <a:latin typeface="Calibri Light" panose="020F0302020204030204"/>
            </a:rPr>
            <a:t>Untested</a:t>
          </a:r>
        </a:p>
      </dgm:t>
    </dgm:pt>
    <dgm:pt modelId="{3CB1E785-07F9-46D3-A14F-8EC6DFB5DF7E}" type="parTrans" cxnId="{122A08DF-FB82-43A2-8ED8-D1AEF1AEE6C1}">
      <dgm:prSet/>
      <dgm:spPr/>
    </dgm:pt>
    <dgm:pt modelId="{D88DB7AC-E3F7-472A-B016-E831DFF06E61}" type="sibTrans" cxnId="{122A08DF-FB82-43A2-8ED8-D1AEF1AEE6C1}">
      <dgm:prSet/>
      <dgm:spPr/>
    </dgm:pt>
    <dgm:pt modelId="{EC89BD44-5CED-4F04-92EF-4C81717D23D6}">
      <dgm:prSet phldr="0"/>
      <dgm:spPr/>
      <dgm:t>
        <a:bodyPr/>
        <a:lstStyle/>
        <a:p>
          <a:pPr rtl="0"/>
          <a:r>
            <a:rPr lang="en-US" dirty="0">
              <a:latin typeface="Calibri Light" panose="020F0302020204030204"/>
            </a:rPr>
            <a:t>Passed</a:t>
          </a:r>
        </a:p>
      </dgm:t>
    </dgm:pt>
    <dgm:pt modelId="{8B31E226-BE51-4771-8361-20B3326D042F}" type="parTrans" cxnId="{ACEFEB51-4190-4FB0-9DDF-63A84B3E5AA9}">
      <dgm:prSet/>
      <dgm:spPr/>
    </dgm:pt>
    <dgm:pt modelId="{1B31B758-308E-4967-835B-27C494601E4D}" type="sibTrans" cxnId="{ACEFEB51-4190-4FB0-9DDF-63A84B3E5AA9}">
      <dgm:prSet/>
      <dgm:spPr/>
    </dgm:pt>
    <dgm:pt modelId="{8E82D8C7-BE55-47F1-86D8-6D41574C758D}">
      <dgm:prSet phldr="0"/>
      <dgm:spPr/>
      <dgm:t>
        <a:bodyPr/>
        <a:lstStyle/>
        <a:p>
          <a:pPr rtl="0"/>
          <a:r>
            <a:rPr lang="en-US" dirty="0">
              <a:latin typeface="Calibri Light" panose="020F0302020204030204"/>
            </a:rPr>
            <a:t>Blocked</a:t>
          </a:r>
        </a:p>
      </dgm:t>
    </dgm:pt>
    <dgm:pt modelId="{8B7978E7-3C43-450A-A48D-DDDCBD114355}" type="parTrans" cxnId="{F8FF87D4-A8EA-44F8-B2EA-09BF4990568B}">
      <dgm:prSet/>
      <dgm:spPr/>
    </dgm:pt>
    <dgm:pt modelId="{5AF66910-8E40-4CC8-896E-553691ADCDA5}" type="sibTrans" cxnId="{F8FF87D4-A8EA-44F8-B2EA-09BF4990568B}">
      <dgm:prSet/>
      <dgm:spPr/>
    </dgm:pt>
    <dgm:pt modelId="{3E048C3D-90B5-419E-B58E-87BEF89BFCF3}">
      <dgm:prSet phldr="0"/>
      <dgm:spPr/>
      <dgm:t>
        <a:bodyPr/>
        <a:lstStyle/>
        <a:p>
          <a:pPr rtl="0"/>
          <a:r>
            <a:rPr lang="en-US" dirty="0">
              <a:latin typeface="Calibri Light" panose="020F0302020204030204"/>
            </a:rPr>
            <a:t>Failed</a:t>
          </a:r>
        </a:p>
      </dgm:t>
    </dgm:pt>
    <dgm:pt modelId="{D4B5C0CD-273F-4321-B64A-EEE6EF3636EA}" type="parTrans" cxnId="{2D361A5A-8507-42A0-A8DF-CA2666C8D66B}">
      <dgm:prSet/>
      <dgm:spPr/>
    </dgm:pt>
    <dgm:pt modelId="{22C131DC-C113-455B-A9A0-584AC7E74291}" type="sibTrans" cxnId="{2D361A5A-8507-42A0-A8DF-CA2666C8D66B}">
      <dgm:prSet/>
      <dgm:spPr/>
    </dgm:pt>
    <dgm:pt modelId="{93D1C4F3-7884-447D-B6D8-5FF27F0669DF}" type="pres">
      <dgm:prSet presAssocID="{E2536E7A-DE4A-4DDC-BB28-25F50B86E999}" presName="Name0" presStyleCnt="0">
        <dgm:presLayoutVars>
          <dgm:dir/>
          <dgm:resizeHandles val="exact"/>
        </dgm:presLayoutVars>
      </dgm:prSet>
      <dgm:spPr/>
    </dgm:pt>
    <dgm:pt modelId="{4B4B8F26-3688-4F8A-82EB-CAE3579C5F06}" type="pres">
      <dgm:prSet presAssocID="{623439EA-AFFD-49FA-83FF-EA42F98AF8BA}" presName="node" presStyleLbl="node1" presStyleIdx="0" presStyleCnt="5">
        <dgm:presLayoutVars>
          <dgm:bulletEnabled val="1"/>
        </dgm:presLayoutVars>
      </dgm:prSet>
      <dgm:spPr/>
    </dgm:pt>
    <dgm:pt modelId="{781BFCFD-A6AC-40E1-952F-D2EBE6DEAE34}" type="pres">
      <dgm:prSet presAssocID="{D88DB7AC-E3F7-472A-B016-E831DFF06E61}" presName="sibTrans" presStyleCnt="0"/>
      <dgm:spPr/>
    </dgm:pt>
    <dgm:pt modelId="{B94A1D72-3ADA-4BB6-ABA4-6ED84C7F5C5F}" type="pres">
      <dgm:prSet presAssocID="{EC89BD44-5CED-4F04-92EF-4C81717D23D6}" presName="node" presStyleLbl="node1" presStyleIdx="1" presStyleCnt="5">
        <dgm:presLayoutVars>
          <dgm:bulletEnabled val="1"/>
        </dgm:presLayoutVars>
      </dgm:prSet>
      <dgm:spPr/>
    </dgm:pt>
    <dgm:pt modelId="{0A2476AD-F280-428F-B0A6-F45B0FCF30A8}" type="pres">
      <dgm:prSet presAssocID="{1B31B758-308E-4967-835B-27C494601E4D}" presName="sibTrans" presStyleCnt="0"/>
      <dgm:spPr/>
    </dgm:pt>
    <dgm:pt modelId="{F8C677BC-E516-4CE3-9211-E28397349C7C}" type="pres">
      <dgm:prSet presAssocID="{8E82D8C7-BE55-47F1-86D8-6D41574C758D}" presName="node" presStyleLbl="node1" presStyleIdx="2" presStyleCnt="5">
        <dgm:presLayoutVars>
          <dgm:bulletEnabled val="1"/>
        </dgm:presLayoutVars>
      </dgm:prSet>
      <dgm:spPr/>
    </dgm:pt>
    <dgm:pt modelId="{F74F7EA4-6CF4-4500-B993-BDC13E3ADF7A}" type="pres">
      <dgm:prSet presAssocID="{5AF66910-8E40-4CC8-896E-553691ADCDA5}" presName="sibTrans" presStyleCnt="0"/>
      <dgm:spPr/>
    </dgm:pt>
    <dgm:pt modelId="{F41B99E8-0BA2-4090-8D5F-F2134522C351}" type="pres">
      <dgm:prSet presAssocID="{3E048C3D-90B5-419E-B58E-87BEF89BFCF3}" presName="node" presStyleLbl="node1" presStyleIdx="3" presStyleCnt="5">
        <dgm:presLayoutVars>
          <dgm:bulletEnabled val="1"/>
        </dgm:presLayoutVars>
      </dgm:prSet>
      <dgm:spPr/>
    </dgm:pt>
    <dgm:pt modelId="{29AD9212-1700-4784-AAD9-351CC48B218B}" type="pres">
      <dgm:prSet presAssocID="{22C131DC-C113-455B-A9A0-584AC7E74291}" presName="sibTrans" presStyleCnt="0"/>
      <dgm:spPr/>
    </dgm:pt>
    <dgm:pt modelId="{AC8D926F-FC10-446C-957B-EFD57FC1D5D9}" type="pres">
      <dgm:prSet presAssocID="{F3C6DC54-C64B-45A3-B92A-CD30349EF488}" presName="node" presStyleLbl="node1" presStyleIdx="4" presStyleCnt="5">
        <dgm:presLayoutVars>
          <dgm:bulletEnabled val="1"/>
        </dgm:presLayoutVars>
      </dgm:prSet>
      <dgm:spPr/>
    </dgm:pt>
  </dgm:ptLst>
  <dgm:cxnLst>
    <dgm:cxn modelId="{3C39674D-6E65-40F0-83C2-C505C094C661}" srcId="{E2536E7A-DE4A-4DDC-BB28-25F50B86E999}" destId="{F3C6DC54-C64B-45A3-B92A-CD30349EF488}" srcOrd="4" destOrd="0" parTransId="{17EEEEAB-7AE3-4C91-8934-8BA7BA0276F9}" sibTransId="{7498D4A6-B7D3-4ACB-BC80-F122F2AF583A}"/>
    <dgm:cxn modelId="{ACEFEB51-4190-4FB0-9DDF-63A84B3E5AA9}" srcId="{E2536E7A-DE4A-4DDC-BB28-25F50B86E999}" destId="{EC89BD44-5CED-4F04-92EF-4C81717D23D6}" srcOrd="1" destOrd="0" parTransId="{8B31E226-BE51-4771-8361-20B3326D042F}" sibTransId="{1B31B758-308E-4967-835B-27C494601E4D}"/>
    <dgm:cxn modelId="{368EAD58-8C97-45AE-A32C-D8BCA14A266E}" type="presOf" srcId="{E2536E7A-DE4A-4DDC-BB28-25F50B86E999}" destId="{93D1C4F3-7884-447D-B6D8-5FF27F0669DF}" srcOrd="0" destOrd="0" presId="urn:microsoft.com/office/officeart/2005/8/layout/hList6"/>
    <dgm:cxn modelId="{560DD158-7938-4153-83A3-E12998869CA0}" type="presOf" srcId="{3E048C3D-90B5-419E-B58E-87BEF89BFCF3}" destId="{F41B99E8-0BA2-4090-8D5F-F2134522C351}" srcOrd="0" destOrd="0" presId="urn:microsoft.com/office/officeart/2005/8/layout/hList6"/>
    <dgm:cxn modelId="{2D361A5A-8507-42A0-A8DF-CA2666C8D66B}" srcId="{E2536E7A-DE4A-4DDC-BB28-25F50B86E999}" destId="{3E048C3D-90B5-419E-B58E-87BEF89BFCF3}" srcOrd="3" destOrd="0" parTransId="{D4B5C0CD-273F-4321-B64A-EEE6EF3636EA}" sibTransId="{22C131DC-C113-455B-A9A0-584AC7E74291}"/>
    <dgm:cxn modelId="{E1704B88-3CC8-46B1-BB2F-E579E943CD9F}" type="presOf" srcId="{8E82D8C7-BE55-47F1-86D8-6D41574C758D}" destId="{F8C677BC-E516-4CE3-9211-E28397349C7C}" srcOrd="0" destOrd="0" presId="urn:microsoft.com/office/officeart/2005/8/layout/hList6"/>
    <dgm:cxn modelId="{EA8C639E-C23A-47B8-9FC2-19DB73E8CC20}" type="presOf" srcId="{623439EA-AFFD-49FA-83FF-EA42F98AF8BA}" destId="{4B4B8F26-3688-4F8A-82EB-CAE3579C5F06}" srcOrd="0" destOrd="0" presId="urn:microsoft.com/office/officeart/2005/8/layout/hList6"/>
    <dgm:cxn modelId="{B1591EA7-DA9B-4A66-969D-10AD6FC44EF8}" type="presOf" srcId="{EC89BD44-5CED-4F04-92EF-4C81717D23D6}" destId="{B94A1D72-3ADA-4BB6-ABA4-6ED84C7F5C5F}" srcOrd="0" destOrd="0" presId="urn:microsoft.com/office/officeart/2005/8/layout/hList6"/>
    <dgm:cxn modelId="{5E61DCB2-3420-4678-A46E-FB5D39DDBA4C}" type="presOf" srcId="{F3C6DC54-C64B-45A3-B92A-CD30349EF488}" destId="{AC8D926F-FC10-446C-957B-EFD57FC1D5D9}" srcOrd="0" destOrd="0" presId="urn:microsoft.com/office/officeart/2005/8/layout/hList6"/>
    <dgm:cxn modelId="{F8FF87D4-A8EA-44F8-B2EA-09BF4990568B}" srcId="{E2536E7A-DE4A-4DDC-BB28-25F50B86E999}" destId="{8E82D8C7-BE55-47F1-86D8-6D41574C758D}" srcOrd="2" destOrd="0" parTransId="{8B7978E7-3C43-450A-A48D-DDDCBD114355}" sibTransId="{5AF66910-8E40-4CC8-896E-553691ADCDA5}"/>
    <dgm:cxn modelId="{122A08DF-FB82-43A2-8ED8-D1AEF1AEE6C1}" srcId="{E2536E7A-DE4A-4DDC-BB28-25F50B86E999}" destId="{623439EA-AFFD-49FA-83FF-EA42F98AF8BA}" srcOrd="0" destOrd="0" parTransId="{3CB1E785-07F9-46D3-A14F-8EC6DFB5DF7E}" sibTransId="{D88DB7AC-E3F7-472A-B016-E831DFF06E61}"/>
    <dgm:cxn modelId="{970D31F2-4303-462D-BF6C-ADEBFD071F9F}" type="presParOf" srcId="{93D1C4F3-7884-447D-B6D8-5FF27F0669DF}" destId="{4B4B8F26-3688-4F8A-82EB-CAE3579C5F06}" srcOrd="0" destOrd="0" presId="urn:microsoft.com/office/officeart/2005/8/layout/hList6"/>
    <dgm:cxn modelId="{FCB2CD01-E04E-4BB6-ACE6-D3039381E13F}" type="presParOf" srcId="{93D1C4F3-7884-447D-B6D8-5FF27F0669DF}" destId="{781BFCFD-A6AC-40E1-952F-D2EBE6DEAE34}" srcOrd="1" destOrd="0" presId="urn:microsoft.com/office/officeart/2005/8/layout/hList6"/>
    <dgm:cxn modelId="{F173190C-7F17-48EB-AF0E-BD74CE9AB57E}" type="presParOf" srcId="{93D1C4F3-7884-447D-B6D8-5FF27F0669DF}" destId="{B94A1D72-3ADA-4BB6-ABA4-6ED84C7F5C5F}" srcOrd="2" destOrd="0" presId="urn:microsoft.com/office/officeart/2005/8/layout/hList6"/>
    <dgm:cxn modelId="{3E56B5D4-0031-465A-A1D4-6F706E572EAB}" type="presParOf" srcId="{93D1C4F3-7884-447D-B6D8-5FF27F0669DF}" destId="{0A2476AD-F280-428F-B0A6-F45B0FCF30A8}" srcOrd="3" destOrd="0" presId="urn:microsoft.com/office/officeart/2005/8/layout/hList6"/>
    <dgm:cxn modelId="{E87FD15A-7B30-4C4A-8C4E-A09FB685ABD5}" type="presParOf" srcId="{93D1C4F3-7884-447D-B6D8-5FF27F0669DF}" destId="{F8C677BC-E516-4CE3-9211-E28397349C7C}" srcOrd="4" destOrd="0" presId="urn:microsoft.com/office/officeart/2005/8/layout/hList6"/>
    <dgm:cxn modelId="{13FBCBCC-8C25-443C-ADA4-C9A2ED171F0B}" type="presParOf" srcId="{93D1C4F3-7884-447D-B6D8-5FF27F0669DF}" destId="{F74F7EA4-6CF4-4500-B993-BDC13E3ADF7A}" srcOrd="5" destOrd="0" presId="urn:microsoft.com/office/officeart/2005/8/layout/hList6"/>
    <dgm:cxn modelId="{1A84E51B-8D1A-42D3-930B-194C8448E745}" type="presParOf" srcId="{93D1C4F3-7884-447D-B6D8-5FF27F0669DF}" destId="{F41B99E8-0BA2-4090-8D5F-F2134522C351}" srcOrd="6" destOrd="0" presId="urn:microsoft.com/office/officeart/2005/8/layout/hList6"/>
    <dgm:cxn modelId="{C8639DB2-C5F1-4696-9399-A245C46B036D}" type="presParOf" srcId="{93D1C4F3-7884-447D-B6D8-5FF27F0669DF}" destId="{29AD9212-1700-4784-AAD9-351CC48B218B}" srcOrd="7" destOrd="0" presId="urn:microsoft.com/office/officeart/2005/8/layout/hList6"/>
    <dgm:cxn modelId="{C1C9FC38-3AEC-4784-986A-350EB2B305EA}" type="presParOf" srcId="{93D1C4F3-7884-447D-B6D8-5FF27F0669DF}" destId="{AC8D926F-FC10-446C-957B-EFD57FC1D5D9}"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107DC3-D467-43E7-A08F-AFEA918FAD04}" type="doc">
      <dgm:prSet loTypeId="urn:microsoft.com/office/officeart/2005/8/layout/chevron2" loCatId="process" qsTypeId="urn:microsoft.com/office/officeart/2005/8/quickstyle/3d5" qsCatId="3D" csTypeId="urn:microsoft.com/office/officeart/2005/8/colors/accent1_2" csCatId="accent1" phldr="1"/>
      <dgm:spPr/>
      <dgm:t>
        <a:bodyPr/>
        <a:lstStyle/>
        <a:p>
          <a:endParaRPr lang="en-US"/>
        </a:p>
      </dgm:t>
    </dgm:pt>
    <dgm:pt modelId="{3CE37A2B-56B5-46AA-A25F-CF550721596C}">
      <dgm:prSet phldr="0"/>
      <dgm:spPr/>
      <dgm:t>
        <a:bodyPr/>
        <a:lstStyle/>
        <a:p>
          <a:pPr rtl="0"/>
          <a:r>
            <a:rPr lang="en-US" dirty="0">
              <a:latin typeface="Calibri Light" panose="020F0302020204030204"/>
            </a:rPr>
            <a:t>Monitorizare și Control</a:t>
          </a:r>
        </a:p>
      </dgm:t>
    </dgm:pt>
    <dgm:pt modelId="{E5362BF3-D294-4B86-9B66-30610D0D87F0}" type="parTrans" cxnId="{71A8249A-64B7-4151-B3A3-7C5DC08ECEE4}">
      <dgm:prSet/>
      <dgm:spPr/>
    </dgm:pt>
    <dgm:pt modelId="{BA18625F-A329-417C-AA75-E6B69153B448}" type="sibTrans" cxnId="{71A8249A-64B7-4151-B3A3-7C5DC08ECEE4}">
      <dgm:prSet/>
      <dgm:spPr/>
      <dgm:t>
        <a:bodyPr/>
        <a:lstStyle/>
        <a:p>
          <a:endParaRPr lang="en-US"/>
        </a:p>
      </dgm:t>
    </dgm:pt>
    <dgm:pt modelId="{0F80F0C5-22A0-4CE9-A2E6-AB8E2DB9854C}">
      <dgm:prSet phldr="0"/>
      <dgm:spPr/>
      <dgm:t>
        <a:bodyPr/>
        <a:lstStyle/>
        <a:p>
          <a:r>
            <a:rPr lang="en-US" dirty="0">
              <a:latin typeface="Calibri Light" panose="020F0302020204030204"/>
            </a:rPr>
            <a:t>Planificare</a:t>
          </a:r>
        </a:p>
      </dgm:t>
    </dgm:pt>
    <dgm:pt modelId="{1FE7ADDA-3FD7-4178-9F36-F79919BD6AAD}" type="parTrans" cxnId="{C92D5399-9D6E-4BAE-BA4C-8ED0D0E4E27E}">
      <dgm:prSet/>
      <dgm:spPr/>
    </dgm:pt>
    <dgm:pt modelId="{E70DC418-FA7C-4399-8152-AE3649B835A2}" type="sibTrans" cxnId="{C92D5399-9D6E-4BAE-BA4C-8ED0D0E4E27E}">
      <dgm:prSet/>
      <dgm:spPr/>
    </dgm:pt>
    <dgm:pt modelId="{1E2C2B37-4B48-4E27-ADC7-2559059DDE0B}">
      <dgm:prSet phldr="0"/>
      <dgm:spPr/>
      <dgm:t>
        <a:bodyPr/>
        <a:lstStyle/>
        <a:p>
          <a:r>
            <a:rPr lang="en-US" dirty="0">
              <a:latin typeface="Calibri Light" panose="020F0302020204030204"/>
            </a:rPr>
            <a:t>Analiză</a:t>
          </a:r>
        </a:p>
      </dgm:t>
    </dgm:pt>
    <dgm:pt modelId="{1AE31190-30EA-4309-9024-31D3DDCDC5A9}" type="parTrans" cxnId="{A6B5D936-4661-40A0-A3D2-167B5128455F}">
      <dgm:prSet/>
      <dgm:spPr/>
    </dgm:pt>
    <dgm:pt modelId="{FDA9CE50-FB82-4EDF-9805-FD5A3E1FECC2}" type="sibTrans" cxnId="{A6B5D936-4661-40A0-A3D2-167B5128455F}">
      <dgm:prSet/>
      <dgm:spPr/>
    </dgm:pt>
    <dgm:pt modelId="{2CE0845D-1ECC-49B3-A918-E26944BDF2DC}">
      <dgm:prSet phldr="0"/>
      <dgm:spPr/>
      <dgm:t>
        <a:bodyPr/>
        <a:lstStyle/>
        <a:p>
          <a:r>
            <a:rPr lang="en-US" dirty="0">
              <a:latin typeface="Calibri Light" panose="020F0302020204030204"/>
            </a:rPr>
            <a:t>Proiectare</a:t>
          </a:r>
        </a:p>
      </dgm:t>
    </dgm:pt>
    <dgm:pt modelId="{A8D078D9-3CF0-41E7-B996-8D446A84B029}" type="parTrans" cxnId="{03DB9D0A-5543-4EE2-B370-F3B5CB62A9CE}">
      <dgm:prSet/>
      <dgm:spPr/>
    </dgm:pt>
    <dgm:pt modelId="{9FCC9E95-D430-4F1F-A9FD-A26D760BE363}" type="sibTrans" cxnId="{03DB9D0A-5543-4EE2-B370-F3B5CB62A9CE}">
      <dgm:prSet/>
      <dgm:spPr/>
    </dgm:pt>
    <dgm:pt modelId="{50F70118-3556-415E-9382-3D61BA517369}">
      <dgm:prSet phldr="0"/>
      <dgm:spPr/>
      <dgm:t>
        <a:bodyPr/>
        <a:lstStyle/>
        <a:p>
          <a:r>
            <a:rPr lang="en-US" dirty="0">
              <a:latin typeface="Calibri Light" panose="020F0302020204030204"/>
            </a:rPr>
            <a:t>Implementare</a:t>
          </a:r>
        </a:p>
      </dgm:t>
    </dgm:pt>
    <dgm:pt modelId="{850B2D33-E1AF-4DB1-9DD4-AE98B7FA3574}" type="parTrans" cxnId="{BDDB2FD4-E1BE-4A3A-BAB6-C026A7ACE665}">
      <dgm:prSet/>
      <dgm:spPr/>
    </dgm:pt>
    <dgm:pt modelId="{6FE32ED9-664F-4854-B1CB-C30F48B792AD}" type="sibTrans" cxnId="{BDDB2FD4-E1BE-4A3A-BAB6-C026A7ACE665}">
      <dgm:prSet/>
      <dgm:spPr/>
    </dgm:pt>
    <dgm:pt modelId="{15D0CA39-EC93-447D-9ED9-872679D88040}">
      <dgm:prSet phldr="0"/>
      <dgm:spPr/>
      <dgm:t>
        <a:bodyPr/>
        <a:lstStyle/>
        <a:p>
          <a:r>
            <a:rPr lang="en-US" dirty="0">
              <a:latin typeface="Calibri Light" panose="020F0302020204030204"/>
            </a:rPr>
            <a:t>Execuție</a:t>
          </a:r>
        </a:p>
      </dgm:t>
    </dgm:pt>
    <dgm:pt modelId="{35353A9B-1AF1-4DB7-81E8-D6D12C1C1F58}" type="parTrans" cxnId="{ED9BAB85-8334-4DD3-AEC3-ABA75305DF5F}">
      <dgm:prSet/>
      <dgm:spPr/>
    </dgm:pt>
    <dgm:pt modelId="{4BA3E9D2-58D8-4DF3-9C2F-4F1EF157326D}" type="sibTrans" cxnId="{ED9BAB85-8334-4DD3-AEC3-ABA75305DF5F}">
      <dgm:prSet/>
      <dgm:spPr/>
    </dgm:pt>
    <dgm:pt modelId="{47B21AC2-1B55-46E1-B24A-B980038A6313}">
      <dgm:prSet phldr="0"/>
      <dgm:spPr/>
      <dgm:t>
        <a:bodyPr/>
        <a:lstStyle/>
        <a:p>
          <a:pPr rtl="0"/>
          <a:r>
            <a:rPr lang="en-US" dirty="0">
              <a:latin typeface="Calibri Light" panose="020F0302020204030204"/>
            </a:rPr>
            <a:t>Finalizare</a:t>
          </a:r>
        </a:p>
      </dgm:t>
    </dgm:pt>
    <dgm:pt modelId="{6B8D95C3-A3EB-48C4-B3F7-3DD6B7D1B6F9}" type="parTrans" cxnId="{88629A58-B4A4-46C9-A536-4E9DDBAA8717}">
      <dgm:prSet/>
      <dgm:spPr/>
    </dgm:pt>
    <dgm:pt modelId="{4CEED60A-A232-4D19-83E9-2E9AAC6A832C}" type="sibTrans" cxnId="{88629A58-B4A4-46C9-A536-4E9DDBAA8717}">
      <dgm:prSet/>
      <dgm:spPr/>
    </dgm:pt>
    <dgm:pt modelId="{0EC4A7A8-5AF1-49DE-9284-0418B8FD7A53}" type="pres">
      <dgm:prSet presAssocID="{1C107DC3-D467-43E7-A08F-AFEA918FAD04}" presName="linearFlow" presStyleCnt="0">
        <dgm:presLayoutVars>
          <dgm:dir val="rev"/>
          <dgm:animLvl val="lvl"/>
          <dgm:resizeHandles val="exact"/>
        </dgm:presLayoutVars>
      </dgm:prSet>
      <dgm:spPr/>
    </dgm:pt>
    <dgm:pt modelId="{76B8106B-8538-4FF7-9BA0-7E7B1EEAD299}" type="pres">
      <dgm:prSet presAssocID="{3CE37A2B-56B5-46AA-A25F-CF550721596C}" presName="composite" presStyleCnt="0"/>
      <dgm:spPr/>
    </dgm:pt>
    <dgm:pt modelId="{E1EBC838-E55A-4BA4-9467-FC452B3A9340}" type="pres">
      <dgm:prSet presAssocID="{3CE37A2B-56B5-46AA-A25F-CF550721596C}" presName="parentText" presStyleLbl="alignNode1" presStyleIdx="0" presStyleCnt="1">
        <dgm:presLayoutVars>
          <dgm:chMax val="1"/>
          <dgm:bulletEnabled val="1"/>
        </dgm:presLayoutVars>
      </dgm:prSet>
      <dgm:spPr/>
    </dgm:pt>
    <dgm:pt modelId="{50E35586-B2F8-47C5-9CEC-7EE6EB30CD9D}" type="pres">
      <dgm:prSet presAssocID="{3CE37A2B-56B5-46AA-A25F-CF550721596C}" presName="descendantText" presStyleLbl="alignAcc1" presStyleIdx="0" presStyleCnt="1">
        <dgm:presLayoutVars>
          <dgm:bulletEnabled val="1"/>
        </dgm:presLayoutVars>
      </dgm:prSet>
      <dgm:spPr/>
    </dgm:pt>
  </dgm:ptLst>
  <dgm:cxnLst>
    <dgm:cxn modelId="{B0E53F07-33E0-4CFA-A4D2-C196EC6EDB1F}" type="presOf" srcId="{3CE37A2B-56B5-46AA-A25F-CF550721596C}" destId="{E1EBC838-E55A-4BA4-9467-FC452B3A9340}" srcOrd="0" destOrd="0" presId="urn:microsoft.com/office/officeart/2005/8/layout/chevron2"/>
    <dgm:cxn modelId="{03DB9D0A-5543-4EE2-B370-F3B5CB62A9CE}" srcId="{3CE37A2B-56B5-46AA-A25F-CF550721596C}" destId="{2CE0845D-1ECC-49B3-A918-E26944BDF2DC}" srcOrd="2" destOrd="0" parTransId="{A8D078D9-3CF0-41E7-B996-8D446A84B029}" sibTransId="{9FCC9E95-D430-4F1F-A9FD-A26D760BE363}"/>
    <dgm:cxn modelId="{E919A415-CDDF-4999-A7CB-FC54590250AA}" type="presOf" srcId="{1C107DC3-D467-43E7-A08F-AFEA918FAD04}" destId="{0EC4A7A8-5AF1-49DE-9284-0418B8FD7A53}" srcOrd="0" destOrd="0" presId="urn:microsoft.com/office/officeart/2005/8/layout/chevron2"/>
    <dgm:cxn modelId="{A6B5D936-4661-40A0-A3D2-167B5128455F}" srcId="{3CE37A2B-56B5-46AA-A25F-CF550721596C}" destId="{1E2C2B37-4B48-4E27-ADC7-2559059DDE0B}" srcOrd="1" destOrd="0" parTransId="{1AE31190-30EA-4309-9024-31D3DDCDC5A9}" sibTransId="{FDA9CE50-FB82-4EDF-9805-FD5A3E1FECC2}"/>
    <dgm:cxn modelId="{70F9FE5C-A4C2-492C-995F-ECFB8F08FB8F}" type="presOf" srcId="{47B21AC2-1B55-46E1-B24A-B980038A6313}" destId="{50E35586-B2F8-47C5-9CEC-7EE6EB30CD9D}" srcOrd="0" destOrd="5" presId="urn:microsoft.com/office/officeart/2005/8/layout/chevron2"/>
    <dgm:cxn modelId="{2CAB5241-D69B-4984-A42E-ED7D0B1FB89F}" type="presOf" srcId="{50F70118-3556-415E-9382-3D61BA517369}" destId="{50E35586-B2F8-47C5-9CEC-7EE6EB30CD9D}" srcOrd="0" destOrd="3" presId="urn:microsoft.com/office/officeart/2005/8/layout/chevron2"/>
    <dgm:cxn modelId="{88629A58-B4A4-46C9-A536-4E9DDBAA8717}" srcId="{3CE37A2B-56B5-46AA-A25F-CF550721596C}" destId="{47B21AC2-1B55-46E1-B24A-B980038A6313}" srcOrd="5" destOrd="0" parTransId="{6B8D95C3-A3EB-48C4-B3F7-3DD6B7D1B6F9}" sibTransId="{4CEED60A-A232-4D19-83E9-2E9AAC6A832C}"/>
    <dgm:cxn modelId="{ED9BAB85-8334-4DD3-AEC3-ABA75305DF5F}" srcId="{3CE37A2B-56B5-46AA-A25F-CF550721596C}" destId="{15D0CA39-EC93-447D-9ED9-872679D88040}" srcOrd="4" destOrd="0" parTransId="{35353A9B-1AF1-4DB7-81E8-D6D12C1C1F58}" sibTransId="{4BA3E9D2-58D8-4DF3-9C2F-4F1EF157326D}"/>
    <dgm:cxn modelId="{4B77C78D-D8AF-48B6-B511-961F28BD6FEC}" type="presOf" srcId="{15D0CA39-EC93-447D-9ED9-872679D88040}" destId="{50E35586-B2F8-47C5-9CEC-7EE6EB30CD9D}" srcOrd="0" destOrd="4" presId="urn:microsoft.com/office/officeart/2005/8/layout/chevron2"/>
    <dgm:cxn modelId="{C92D5399-9D6E-4BAE-BA4C-8ED0D0E4E27E}" srcId="{3CE37A2B-56B5-46AA-A25F-CF550721596C}" destId="{0F80F0C5-22A0-4CE9-A2E6-AB8E2DB9854C}" srcOrd="0" destOrd="0" parTransId="{1FE7ADDA-3FD7-4178-9F36-F79919BD6AAD}" sibTransId="{E70DC418-FA7C-4399-8152-AE3649B835A2}"/>
    <dgm:cxn modelId="{71A8249A-64B7-4151-B3A3-7C5DC08ECEE4}" srcId="{1C107DC3-D467-43E7-A08F-AFEA918FAD04}" destId="{3CE37A2B-56B5-46AA-A25F-CF550721596C}" srcOrd="0" destOrd="0" parTransId="{E5362BF3-D294-4B86-9B66-30610D0D87F0}" sibTransId="{BA18625F-A329-417C-AA75-E6B69153B448}"/>
    <dgm:cxn modelId="{E56FBFAC-3F51-475C-A62C-D7FD01AC86E8}" type="presOf" srcId="{1E2C2B37-4B48-4E27-ADC7-2559059DDE0B}" destId="{50E35586-B2F8-47C5-9CEC-7EE6EB30CD9D}" srcOrd="0" destOrd="1" presId="urn:microsoft.com/office/officeart/2005/8/layout/chevron2"/>
    <dgm:cxn modelId="{90CAD4C0-689A-4224-A9F7-AC018D04550D}" type="presOf" srcId="{2CE0845D-1ECC-49B3-A918-E26944BDF2DC}" destId="{50E35586-B2F8-47C5-9CEC-7EE6EB30CD9D}" srcOrd="0" destOrd="2" presId="urn:microsoft.com/office/officeart/2005/8/layout/chevron2"/>
    <dgm:cxn modelId="{A3F8F4CF-AE6D-4758-8ABD-BA5223031673}" type="presOf" srcId="{0F80F0C5-22A0-4CE9-A2E6-AB8E2DB9854C}" destId="{50E35586-B2F8-47C5-9CEC-7EE6EB30CD9D}" srcOrd="0" destOrd="0" presId="urn:microsoft.com/office/officeart/2005/8/layout/chevron2"/>
    <dgm:cxn modelId="{BDDB2FD4-E1BE-4A3A-BAB6-C026A7ACE665}" srcId="{3CE37A2B-56B5-46AA-A25F-CF550721596C}" destId="{50F70118-3556-415E-9382-3D61BA517369}" srcOrd="3" destOrd="0" parTransId="{850B2D33-E1AF-4DB1-9DD4-AE98B7FA3574}" sibTransId="{6FE32ED9-664F-4854-B1CB-C30F48B792AD}"/>
    <dgm:cxn modelId="{D52C48F0-D31A-41BC-BD92-F7160F8C94F4}" type="presParOf" srcId="{0EC4A7A8-5AF1-49DE-9284-0418B8FD7A53}" destId="{76B8106B-8538-4FF7-9BA0-7E7B1EEAD299}" srcOrd="0" destOrd="0" presId="urn:microsoft.com/office/officeart/2005/8/layout/chevron2"/>
    <dgm:cxn modelId="{459B3DE6-894A-435B-9357-7C6EDC1232EC}" type="presParOf" srcId="{76B8106B-8538-4FF7-9BA0-7E7B1EEAD299}" destId="{E1EBC838-E55A-4BA4-9467-FC452B3A9340}" srcOrd="0" destOrd="0" presId="urn:microsoft.com/office/officeart/2005/8/layout/chevron2"/>
    <dgm:cxn modelId="{9B06244D-1462-4357-9737-4D6145B519E5}" type="presParOf" srcId="{76B8106B-8538-4FF7-9BA0-7E7B1EEAD299}" destId="{50E35586-B2F8-47C5-9CEC-7EE6EB30CD9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592D15-B752-4535-BAF5-C70DE7F11FF6}" type="doc">
      <dgm:prSet loTypeId="urn:microsoft.com/office/officeart/2005/8/layout/hierarchy4" loCatId="hierarchy" qsTypeId="urn:microsoft.com/office/officeart/2005/8/quickstyle/3d7" qsCatId="3D" csTypeId="urn:microsoft.com/office/officeart/2005/8/colors/accent0_1" csCatId="mainScheme" phldr="1"/>
      <dgm:spPr/>
      <dgm:t>
        <a:bodyPr/>
        <a:lstStyle/>
        <a:p>
          <a:endParaRPr lang="en-US"/>
        </a:p>
      </dgm:t>
    </dgm:pt>
    <dgm:pt modelId="{5DE19448-0B2B-45B8-80EF-6448B8C78FD3}">
      <dgm:prSet/>
      <dgm:spPr/>
      <dgm:t>
        <a:bodyPr/>
        <a:lstStyle/>
        <a:p>
          <a:pPr rtl="0"/>
          <a:r>
            <a:rPr lang="ro-RO" b="0" i="1" dirty="0">
              <a:latin typeface="Calibri Light" panose="020F0302020204030204"/>
            </a:rPr>
            <a:t>A fost stabilit următorul set de cerințe pentru</a:t>
          </a:r>
          <a:r>
            <a:rPr lang="ro-RO" b="0" i="1" dirty="0"/>
            <a:t> </a:t>
          </a:r>
          <a:r>
            <a:rPr lang="ro-RO" b="0" i="1" dirty="0">
              <a:latin typeface="Calibri Light" panose="020F0302020204030204"/>
            </a:rPr>
            <a:t>pagina</a:t>
          </a:r>
          <a:r>
            <a:rPr lang="ro-RO" b="0" i="1" u="none" dirty="0">
              <a:latin typeface="Calibri Light" panose="020F0302020204030204"/>
            </a:rPr>
            <a:t>:</a:t>
          </a:r>
          <a:r>
            <a:rPr lang="ro-RO" b="1" i="1" u="none" dirty="0">
              <a:latin typeface="Calibri Light" panose="020F0302020204030204"/>
            </a:rPr>
            <a:t> </a:t>
          </a:r>
          <a:r>
            <a:rPr lang="ro-RO" b="1" i="1" u="none" dirty="0">
              <a:latin typeface="Calibri"/>
              <a:cs typeface="Calibri"/>
            </a:rPr>
            <a:t>www.store.steampowered.com</a:t>
          </a:r>
          <a:endParaRPr lang="en-US" b="1" i="1" u="none" dirty="0">
            <a:latin typeface="Calibri"/>
            <a:cs typeface="Calibri"/>
          </a:endParaRPr>
        </a:p>
      </dgm:t>
    </dgm:pt>
    <dgm:pt modelId="{8C91468A-B09F-4BC5-80DA-413BDEC5BEBA}" type="parTrans" cxnId="{2E43EFFF-4151-494C-A6DB-EF1E3A5E4405}">
      <dgm:prSet/>
      <dgm:spPr/>
      <dgm:t>
        <a:bodyPr/>
        <a:lstStyle/>
        <a:p>
          <a:endParaRPr lang="en-US"/>
        </a:p>
      </dgm:t>
    </dgm:pt>
    <dgm:pt modelId="{FAB999E4-264E-4AA4-A042-2EE632DEF84A}" type="sibTrans" cxnId="{2E43EFFF-4151-494C-A6DB-EF1E3A5E4405}">
      <dgm:prSet/>
      <dgm:spPr/>
      <dgm:t>
        <a:bodyPr/>
        <a:lstStyle/>
        <a:p>
          <a:endParaRPr lang="en-US"/>
        </a:p>
      </dgm:t>
    </dgm:pt>
    <dgm:pt modelId="{D0F2FE2B-9087-452D-8AD2-2D27EE384A52}">
      <dgm:prSet/>
      <dgm:spPr/>
      <dgm:t>
        <a:bodyPr/>
        <a:lstStyle/>
        <a:p>
          <a:pPr rtl="0"/>
          <a:r>
            <a:rPr lang="ro-RO" b="1" i="1" dirty="0">
              <a:latin typeface="Calibri Light" panose="020F0302020204030204"/>
            </a:rPr>
            <a:t>Ca utilizator îmi doresc să pot să</a:t>
          </a:r>
          <a:r>
            <a:rPr lang="ro-RO" b="1" i="1" dirty="0"/>
            <a:t> îmi accesez profilul de utilizator.</a:t>
          </a:r>
          <a:endParaRPr lang="en-US" i="1" dirty="0"/>
        </a:p>
      </dgm:t>
    </dgm:pt>
    <dgm:pt modelId="{1861DD3F-D6D1-4437-9879-0CEDBD7B93F1}" type="parTrans" cxnId="{239C1F6F-6CCC-4238-AA1B-6893A3CCE320}">
      <dgm:prSet/>
      <dgm:spPr/>
      <dgm:t>
        <a:bodyPr/>
        <a:lstStyle/>
        <a:p>
          <a:endParaRPr lang="en-US"/>
        </a:p>
      </dgm:t>
    </dgm:pt>
    <dgm:pt modelId="{69D3EEF5-118F-4334-8244-61F4F487D48C}" type="sibTrans" cxnId="{239C1F6F-6CCC-4238-AA1B-6893A3CCE320}">
      <dgm:prSet/>
      <dgm:spPr/>
      <dgm:t>
        <a:bodyPr/>
        <a:lstStyle/>
        <a:p>
          <a:endParaRPr lang="en-US"/>
        </a:p>
      </dgm:t>
    </dgm:pt>
    <dgm:pt modelId="{D94FEE72-EECA-4F47-A2ED-E9305AD2632F}">
      <dgm:prSet/>
      <dgm:spPr/>
      <dgm:t>
        <a:bodyPr/>
        <a:lstStyle/>
        <a:p>
          <a:pPr rtl="0"/>
          <a:r>
            <a:rPr lang="ro-RO" b="1" i="1" dirty="0">
              <a:latin typeface="Calibri Light" panose="020F0302020204030204"/>
            </a:rPr>
            <a:t>Ca utilizator îmi doresc să pot căuta</a:t>
          </a:r>
          <a:r>
            <a:rPr lang="ro-RO" b="1" i="1" dirty="0"/>
            <a:t> jocuri.</a:t>
          </a:r>
          <a:endParaRPr lang="en-US" i="1" dirty="0"/>
        </a:p>
      </dgm:t>
    </dgm:pt>
    <dgm:pt modelId="{7012D322-FF8B-487A-944A-CE9A8C9D3F09}" type="parTrans" cxnId="{066D0F1F-5123-4F37-A88A-5A7D50607D7C}">
      <dgm:prSet/>
      <dgm:spPr/>
      <dgm:t>
        <a:bodyPr/>
        <a:lstStyle/>
        <a:p>
          <a:endParaRPr lang="en-US"/>
        </a:p>
      </dgm:t>
    </dgm:pt>
    <dgm:pt modelId="{70ABD98C-D223-4BF3-98DE-E72C6F45128F}" type="sibTrans" cxnId="{066D0F1F-5123-4F37-A88A-5A7D50607D7C}">
      <dgm:prSet/>
      <dgm:spPr/>
      <dgm:t>
        <a:bodyPr/>
        <a:lstStyle/>
        <a:p>
          <a:endParaRPr lang="en-US"/>
        </a:p>
      </dgm:t>
    </dgm:pt>
    <dgm:pt modelId="{69DF152A-05B4-4D0C-BF52-0BD6FF49DAC1}">
      <dgm:prSet/>
      <dgm:spPr/>
      <dgm:t>
        <a:bodyPr/>
        <a:lstStyle/>
        <a:p>
          <a:pPr rtl="0"/>
          <a:r>
            <a:rPr lang="ro-RO" b="1" i="1" dirty="0">
              <a:latin typeface="Calibri Light" panose="020F0302020204030204"/>
            </a:rPr>
            <a:t>Ca utilizator îmi </a:t>
          </a:r>
          <a:r>
            <a:rPr lang="ro-RO" b="1" i="1" dirty="0"/>
            <a:t>doresc să pot adăuga recenzii unor jocuri.</a:t>
          </a:r>
          <a:endParaRPr lang="en-US" i="1" dirty="0"/>
        </a:p>
      </dgm:t>
    </dgm:pt>
    <dgm:pt modelId="{4DF45F7A-8539-4A9E-AE91-01622335D597}" type="parTrans" cxnId="{012408E3-1180-41B0-BFA8-C71EA4C7BB8F}">
      <dgm:prSet/>
      <dgm:spPr/>
      <dgm:t>
        <a:bodyPr/>
        <a:lstStyle/>
        <a:p>
          <a:endParaRPr lang="en-US"/>
        </a:p>
      </dgm:t>
    </dgm:pt>
    <dgm:pt modelId="{45B8579A-61E3-4602-AD5F-F2CE9EB40806}" type="sibTrans" cxnId="{012408E3-1180-41B0-BFA8-C71EA4C7BB8F}">
      <dgm:prSet/>
      <dgm:spPr/>
      <dgm:t>
        <a:bodyPr/>
        <a:lstStyle/>
        <a:p>
          <a:endParaRPr lang="en-US"/>
        </a:p>
      </dgm:t>
    </dgm:pt>
    <dgm:pt modelId="{86BAE3F4-5435-4B1D-8655-5DF4B6B43B27}">
      <dgm:prSet/>
      <dgm:spPr/>
      <dgm:t>
        <a:bodyPr/>
        <a:lstStyle/>
        <a:p>
          <a:r>
            <a:rPr lang="ro-RO" b="1" i="1" dirty="0"/>
            <a:t>Ca utilizator îmi doresc să pot achiziționa un joc.</a:t>
          </a:r>
          <a:endParaRPr lang="en-US" i="1" dirty="0"/>
        </a:p>
      </dgm:t>
    </dgm:pt>
    <dgm:pt modelId="{0CFCA709-DF08-481A-A0D6-C6B4A3F1E3FC}" type="parTrans" cxnId="{93D738D7-D7EB-499C-BDCF-2F4523A77461}">
      <dgm:prSet/>
      <dgm:spPr/>
      <dgm:t>
        <a:bodyPr/>
        <a:lstStyle/>
        <a:p>
          <a:endParaRPr lang="en-US"/>
        </a:p>
      </dgm:t>
    </dgm:pt>
    <dgm:pt modelId="{AC5A97C9-72CD-409D-938F-4BF24901CB14}" type="sibTrans" cxnId="{93D738D7-D7EB-499C-BDCF-2F4523A77461}">
      <dgm:prSet/>
      <dgm:spPr/>
      <dgm:t>
        <a:bodyPr/>
        <a:lstStyle/>
        <a:p>
          <a:endParaRPr lang="en-US"/>
        </a:p>
      </dgm:t>
    </dgm:pt>
    <dgm:pt modelId="{0A468959-E03A-4511-B959-4B09BE03D72E}">
      <dgm:prSet/>
      <dgm:spPr/>
      <dgm:t>
        <a:bodyPr/>
        <a:lstStyle/>
        <a:p>
          <a:r>
            <a:rPr lang="ro-RO" b="1" i="1" dirty="0"/>
            <a:t>Ca utilizator îmi doresc să pot filtra rezultatele unei căutări pe categorii.</a:t>
          </a:r>
          <a:endParaRPr lang="en-US" i="1" dirty="0"/>
        </a:p>
      </dgm:t>
    </dgm:pt>
    <dgm:pt modelId="{BFD3B265-A6D0-4FEC-8994-5F3A045CE6BA}" type="parTrans" cxnId="{FA0E4628-A54D-43F8-8307-603F49651445}">
      <dgm:prSet/>
      <dgm:spPr/>
      <dgm:t>
        <a:bodyPr/>
        <a:lstStyle/>
        <a:p>
          <a:endParaRPr lang="en-US"/>
        </a:p>
      </dgm:t>
    </dgm:pt>
    <dgm:pt modelId="{43A7E120-1F78-4C59-96CE-C447C3B10A21}" type="sibTrans" cxnId="{FA0E4628-A54D-43F8-8307-603F49651445}">
      <dgm:prSet/>
      <dgm:spPr/>
      <dgm:t>
        <a:bodyPr/>
        <a:lstStyle/>
        <a:p>
          <a:endParaRPr lang="en-US"/>
        </a:p>
      </dgm:t>
    </dgm:pt>
    <dgm:pt modelId="{7967211B-D9D8-4FCC-8082-C7209FBA0474}">
      <dgm:prSet/>
      <dgm:spPr/>
      <dgm:t>
        <a:bodyPr/>
        <a:lstStyle/>
        <a:p>
          <a:r>
            <a:rPr lang="ro-RO" b="1" i="1" dirty="0"/>
            <a:t>Ca utilizator îmi doresc să pot căuta recomandările asociate unor jocuri noi.</a:t>
          </a:r>
          <a:endParaRPr lang="en-US" i="1" dirty="0"/>
        </a:p>
      </dgm:t>
    </dgm:pt>
    <dgm:pt modelId="{5AD4A729-5E1D-48AF-89E2-95C2837874EA}" type="parTrans" cxnId="{0E1B0D16-F278-4755-956A-9DFFAA7DF732}">
      <dgm:prSet/>
      <dgm:spPr/>
      <dgm:t>
        <a:bodyPr/>
        <a:lstStyle/>
        <a:p>
          <a:endParaRPr lang="en-US"/>
        </a:p>
      </dgm:t>
    </dgm:pt>
    <dgm:pt modelId="{31954482-2877-47A1-8F91-D6927970C5AD}" type="sibTrans" cxnId="{0E1B0D16-F278-4755-956A-9DFFAA7DF732}">
      <dgm:prSet/>
      <dgm:spPr/>
      <dgm:t>
        <a:bodyPr/>
        <a:lstStyle/>
        <a:p>
          <a:endParaRPr lang="en-US"/>
        </a:p>
      </dgm:t>
    </dgm:pt>
    <dgm:pt modelId="{5E1F1C6B-CE83-4724-9647-D5760A954458}">
      <dgm:prSet/>
      <dgm:spPr/>
      <dgm:t>
        <a:bodyPr/>
        <a:lstStyle/>
        <a:p>
          <a:r>
            <a:rPr lang="ro-RO" b="1" i="1" dirty="0"/>
            <a:t>Ca utilizator îmi doresc să pot vedea recenziile unui joc.</a:t>
          </a:r>
          <a:endParaRPr lang="en-US" i="1" dirty="0"/>
        </a:p>
      </dgm:t>
    </dgm:pt>
    <dgm:pt modelId="{88AFE377-27BC-438D-AA25-6F16182FD7A6}" type="parTrans" cxnId="{256B07FF-24C6-4D9A-B28D-BFE2953AF5FA}">
      <dgm:prSet/>
      <dgm:spPr/>
      <dgm:t>
        <a:bodyPr/>
        <a:lstStyle/>
        <a:p>
          <a:endParaRPr lang="en-US"/>
        </a:p>
      </dgm:t>
    </dgm:pt>
    <dgm:pt modelId="{F6E87659-7083-44D5-8481-04E7ADD36BED}" type="sibTrans" cxnId="{256B07FF-24C6-4D9A-B28D-BFE2953AF5FA}">
      <dgm:prSet/>
      <dgm:spPr/>
      <dgm:t>
        <a:bodyPr/>
        <a:lstStyle/>
        <a:p>
          <a:endParaRPr lang="en-US"/>
        </a:p>
      </dgm:t>
    </dgm:pt>
    <dgm:pt modelId="{D30EAD03-4253-4B20-BD07-24A87500AA36}">
      <dgm:prSet/>
      <dgm:spPr/>
      <dgm:t>
        <a:bodyPr/>
        <a:lstStyle/>
        <a:p>
          <a:pPr rtl="0"/>
          <a:r>
            <a:rPr lang="ro-RO" b="1" i="1" dirty="0"/>
            <a:t>Ca utilizator îmi doresc să pot selecta moneda în care să fie afișate prețurile.</a:t>
          </a:r>
          <a:endParaRPr lang="en-US" b="0" i="1" dirty="0">
            <a:latin typeface="Calibri Light" panose="020F0302020204030204"/>
          </a:endParaRPr>
        </a:p>
      </dgm:t>
    </dgm:pt>
    <dgm:pt modelId="{CCA84753-C245-43DF-87A8-C428551252C8}" type="parTrans" cxnId="{8CE37C93-7764-410B-9464-69AEB6EB50B2}">
      <dgm:prSet/>
      <dgm:spPr/>
      <dgm:t>
        <a:bodyPr/>
        <a:lstStyle/>
        <a:p>
          <a:endParaRPr lang="en-US"/>
        </a:p>
      </dgm:t>
    </dgm:pt>
    <dgm:pt modelId="{7042FCC2-6F34-49F1-AC5E-B137B2B0F788}" type="sibTrans" cxnId="{8CE37C93-7764-410B-9464-69AEB6EB50B2}">
      <dgm:prSet/>
      <dgm:spPr/>
      <dgm:t>
        <a:bodyPr/>
        <a:lstStyle/>
        <a:p>
          <a:endParaRPr lang="en-US"/>
        </a:p>
      </dgm:t>
    </dgm:pt>
    <dgm:pt modelId="{543EABD8-263C-40B8-8586-091B6096DD4A}">
      <dgm:prSet/>
      <dgm:spPr/>
      <dgm:t>
        <a:bodyPr/>
        <a:lstStyle/>
        <a:p>
          <a:r>
            <a:rPr lang="ro-RO" b="1" i="1" dirty="0"/>
            <a:t>Ca utilizator îmi doresc să pot căută evenimente de promovare și reducerii asociate unui joc nou.</a:t>
          </a:r>
          <a:endParaRPr lang="en-US" i="1" dirty="0"/>
        </a:p>
      </dgm:t>
    </dgm:pt>
    <dgm:pt modelId="{6A481548-46C9-4EF9-8B67-537FB7D1F431}" type="parTrans" cxnId="{C99C9D3E-8620-49A2-B1F9-70C724D67316}">
      <dgm:prSet/>
      <dgm:spPr/>
      <dgm:t>
        <a:bodyPr/>
        <a:lstStyle/>
        <a:p>
          <a:endParaRPr lang="en-US"/>
        </a:p>
      </dgm:t>
    </dgm:pt>
    <dgm:pt modelId="{280DD983-3016-4EBB-BFC7-24A44CC8A229}" type="sibTrans" cxnId="{C99C9D3E-8620-49A2-B1F9-70C724D67316}">
      <dgm:prSet/>
      <dgm:spPr/>
      <dgm:t>
        <a:bodyPr/>
        <a:lstStyle/>
        <a:p>
          <a:endParaRPr lang="en-US"/>
        </a:p>
      </dgm:t>
    </dgm:pt>
    <dgm:pt modelId="{39475BDD-16C3-4428-8596-295A606C3ABF}">
      <dgm:prSet phldr="0"/>
      <dgm:spPr/>
      <dgm:t>
        <a:bodyPr/>
        <a:lstStyle/>
        <a:p>
          <a:r>
            <a:rPr lang="ro-RO" b="1" i="1" dirty="0"/>
            <a:t>Ca utilizator îmi doresc să pot alege modalitatea de plată la finalizarea unei achiziții.</a:t>
          </a:r>
          <a:endParaRPr lang="en-US" dirty="0"/>
        </a:p>
      </dgm:t>
    </dgm:pt>
    <dgm:pt modelId="{A00F992E-88A3-4486-827F-4DF9BDDEB080}" type="parTrans" cxnId="{BF5A3C33-0824-4475-90BB-5E4CA5E6C55A}">
      <dgm:prSet/>
      <dgm:spPr/>
    </dgm:pt>
    <dgm:pt modelId="{64B94785-141C-412F-8974-3D4E96FBAE2C}" type="sibTrans" cxnId="{BF5A3C33-0824-4475-90BB-5E4CA5E6C55A}">
      <dgm:prSet/>
      <dgm:spPr/>
      <dgm:t>
        <a:bodyPr/>
        <a:lstStyle/>
        <a:p>
          <a:endParaRPr lang="en-US"/>
        </a:p>
      </dgm:t>
    </dgm:pt>
    <dgm:pt modelId="{5527C6DE-AC10-4DE3-BEA8-FDDAB6F01938}" type="pres">
      <dgm:prSet presAssocID="{D1592D15-B752-4535-BAF5-C70DE7F11FF6}" presName="Name0" presStyleCnt="0">
        <dgm:presLayoutVars>
          <dgm:chPref val="1"/>
          <dgm:dir/>
          <dgm:animOne val="branch"/>
          <dgm:animLvl val="lvl"/>
          <dgm:resizeHandles/>
        </dgm:presLayoutVars>
      </dgm:prSet>
      <dgm:spPr/>
    </dgm:pt>
    <dgm:pt modelId="{4745C702-0C47-4D44-90B2-308A35C415E6}" type="pres">
      <dgm:prSet presAssocID="{5DE19448-0B2B-45B8-80EF-6448B8C78FD3}" presName="vertOne" presStyleCnt="0"/>
      <dgm:spPr/>
    </dgm:pt>
    <dgm:pt modelId="{8D5DCA0B-6679-4C1C-BF4C-2CBCB2C791BC}" type="pres">
      <dgm:prSet presAssocID="{5DE19448-0B2B-45B8-80EF-6448B8C78FD3}" presName="txOne" presStyleLbl="node0" presStyleIdx="0" presStyleCnt="1">
        <dgm:presLayoutVars>
          <dgm:chPref val="3"/>
        </dgm:presLayoutVars>
      </dgm:prSet>
      <dgm:spPr/>
    </dgm:pt>
    <dgm:pt modelId="{9364364F-44DC-4DD9-9339-1D36B81FD12D}" type="pres">
      <dgm:prSet presAssocID="{5DE19448-0B2B-45B8-80EF-6448B8C78FD3}" presName="parTransOne" presStyleCnt="0"/>
      <dgm:spPr/>
    </dgm:pt>
    <dgm:pt modelId="{8843BE02-BBA7-4EDB-81C6-81FE7B575DEC}" type="pres">
      <dgm:prSet presAssocID="{5DE19448-0B2B-45B8-80EF-6448B8C78FD3}" presName="horzOne" presStyleCnt="0"/>
      <dgm:spPr/>
    </dgm:pt>
    <dgm:pt modelId="{38903626-A48D-463F-8906-A55047DFF11B}" type="pres">
      <dgm:prSet presAssocID="{D0F2FE2B-9087-452D-8AD2-2D27EE384A52}" presName="vertTwo" presStyleCnt="0"/>
      <dgm:spPr/>
    </dgm:pt>
    <dgm:pt modelId="{E92FC712-21F3-4009-B9CB-DDE1CA70E316}" type="pres">
      <dgm:prSet presAssocID="{D0F2FE2B-9087-452D-8AD2-2D27EE384A52}" presName="txTwo" presStyleLbl="node2" presStyleIdx="0" presStyleCnt="10">
        <dgm:presLayoutVars>
          <dgm:chPref val="3"/>
        </dgm:presLayoutVars>
      </dgm:prSet>
      <dgm:spPr/>
    </dgm:pt>
    <dgm:pt modelId="{7A79D717-4116-4FB5-BE21-540E0F8E331C}" type="pres">
      <dgm:prSet presAssocID="{D0F2FE2B-9087-452D-8AD2-2D27EE384A52}" presName="horzTwo" presStyleCnt="0"/>
      <dgm:spPr/>
    </dgm:pt>
    <dgm:pt modelId="{E8048A3C-A860-4BD8-A801-AEBF4EF78CE0}" type="pres">
      <dgm:prSet presAssocID="{69D3EEF5-118F-4334-8244-61F4F487D48C}" presName="sibSpaceTwo" presStyleCnt="0"/>
      <dgm:spPr/>
    </dgm:pt>
    <dgm:pt modelId="{EE7DC6DC-FE4D-405A-8907-88755A1A1C2A}" type="pres">
      <dgm:prSet presAssocID="{D94FEE72-EECA-4F47-A2ED-E9305AD2632F}" presName="vertTwo" presStyleCnt="0"/>
      <dgm:spPr/>
    </dgm:pt>
    <dgm:pt modelId="{108E4749-7146-4C5D-95E9-2C6BF8BFD2CD}" type="pres">
      <dgm:prSet presAssocID="{D94FEE72-EECA-4F47-A2ED-E9305AD2632F}" presName="txTwo" presStyleLbl="node2" presStyleIdx="1" presStyleCnt="10">
        <dgm:presLayoutVars>
          <dgm:chPref val="3"/>
        </dgm:presLayoutVars>
      </dgm:prSet>
      <dgm:spPr/>
    </dgm:pt>
    <dgm:pt modelId="{5864D180-EB15-4685-82E7-579F7FAA4439}" type="pres">
      <dgm:prSet presAssocID="{D94FEE72-EECA-4F47-A2ED-E9305AD2632F}" presName="horzTwo" presStyleCnt="0"/>
      <dgm:spPr/>
    </dgm:pt>
    <dgm:pt modelId="{E0FCFC58-8F53-44BD-A43C-32E49EE8433D}" type="pres">
      <dgm:prSet presAssocID="{70ABD98C-D223-4BF3-98DE-E72C6F45128F}" presName="sibSpaceTwo" presStyleCnt="0"/>
      <dgm:spPr/>
    </dgm:pt>
    <dgm:pt modelId="{892A1B70-0939-4459-B39D-4E276B748149}" type="pres">
      <dgm:prSet presAssocID="{69DF152A-05B4-4D0C-BF52-0BD6FF49DAC1}" presName="vertTwo" presStyleCnt="0"/>
      <dgm:spPr/>
    </dgm:pt>
    <dgm:pt modelId="{9F65D91B-DA65-4B27-80D8-70BCEAA1B3FF}" type="pres">
      <dgm:prSet presAssocID="{69DF152A-05B4-4D0C-BF52-0BD6FF49DAC1}" presName="txTwo" presStyleLbl="node2" presStyleIdx="2" presStyleCnt="10">
        <dgm:presLayoutVars>
          <dgm:chPref val="3"/>
        </dgm:presLayoutVars>
      </dgm:prSet>
      <dgm:spPr/>
    </dgm:pt>
    <dgm:pt modelId="{419074D8-957C-4D71-BB84-57EFF4B199EF}" type="pres">
      <dgm:prSet presAssocID="{69DF152A-05B4-4D0C-BF52-0BD6FF49DAC1}" presName="horzTwo" presStyleCnt="0"/>
      <dgm:spPr/>
    </dgm:pt>
    <dgm:pt modelId="{2FC51B93-3667-45BF-A3B5-43175A76E62A}" type="pres">
      <dgm:prSet presAssocID="{45B8579A-61E3-4602-AD5F-F2CE9EB40806}" presName="sibSpaceTwo" presStyleCnt="0"/>
      <dgm:spPr/>
    </dgm:pt>
    <dgm:pt modelId="{E142F0BF-BB05-4FEF-A62E-0BC534726CBB}" type="pres">
      <dgm:prSet presAssocID="{86BAE3F4-5435-4B1D-8655-5DF4B6B43B27}" presName="vertTwo" presStyleCnt="0"/>
      <dgm:spPr/>
    </dgm:pt>
    <dgm:pt modelId="{5577D697-E1CD-433C-8534-AD34CD17DFA3}" type="pres">
      <dgm:prSet presAssocID="{86BAE3F4-5435-4B1D-8655-5DF4B6B43B27}" presName="txTwo" presStyleLbl="node2" presStyleIdx="3" presStyleCnt="10">
        <dgm:presLayoutVars>
          <dgm:chPref val="3"/>
        </dgm:presLayoutVars>
      </dgm:prSet>
      <dgm:spPr/>
    </dgm:pt>
    <dgm:pt modelId="{AD33E227-2CFC-44B1-AB4D-11D07DE9092B}" type="pres">
      <dgm:prSet presAssocID="{86BAE3F4-5435-4B1D-8655-5DF4B6B43B27}" presName="horzTwo" presStyleCnt="0"/>
      <dgm:spPr/>
    </dgm:pt>
    <dgm:pt modelId="{E7DA06C9-7F71-4E58-B666-02CFA9367E62}" type="pres">
      <dgm:prSet presAssocID="{AC5A97C9-72CD-409D-938F-4BF24901CB14}" presName="sibSpaceTwo" presStyleCnt="0"/>
      <dgm:spPr/>
    </dgm:pt>
    <dgm:pt modelId="{D96D991C-B94D-45F8-9BED-C89FA58EDEBF}" type="pres">
      <dgm:prSet presAssocID="{0A468959-E03A-4511-B959-4B09BE03D72E}" presName="vertTwo" presStyleCnt="0"/>
      <dgm:spPr/>
    </dgm:pt>
    <dgm:pt modelId="{CE26993B-E4AB-458D-8D3B-C54AD56ED0EF}" type="pres">
      <dgm:prSet presAssocID="{0A468959-E03A-4511-B959-4B09BE03D72E}" presName="txTwo" presStyleLbl="node2" presStyleIdx="4" presStyleCnt="10">
        <dgm:presLayoutVars>
          <dgm:chPref val="3"/>
        </dgm:presLayoutVars>
      </dgm:prSet>
      <dgm:spPr/>
    </dgm:pt>
    <dgm:pt modelId="{B9B2A1F7-E1D9-4745-9A34-DD109D11B9EE}" type="pres">
      <dgm:prSet presAssocID="{0A468959-E03A-4511-B959-4B09BE03D72E}" presName="horzTwo" presStyleCnt="0"/>
      <dgm:spPr/>
    </dgm:pt>
    <dgm:pt modelId="{C878C1BB-D2B6-4922-90B8-29DF3884487B}" type="pres">
      <dgm:prSet presAssocID="{43A7E120-1F78-4C59-96CE-C447C3B10A21}" presName="sibSpaceTwo" presStyleCnt="0"/>
      <dgm:spPr/>
    </dgm:pt>
    <dgm:pt modelId="{A05BFA35-7FF2-4319-8F5A-F7AAB69DE28B}" type="pres">
      <dgm:prSet presAssocID="{7967211B-D9D8-4FCC-8082-C7209FBA0474}" presName="vertTwo" presStyleCnt="0"/>
      <dgm:spPr/>
    </dgm:pt>
    <dgm:pt modelId="{9FA94B81-CBE7-48B9-8A40-6401D3E01ECA}" type="pres">
      <dgm:prSet presAssocID="{7967211B-D9D8-4FCC-8082-C7209FBA0474}" presName="txTwo" presStyleLbl="node2" presStyleIdx="5" presStyleCnt="10">
        <dgm:presLayoutVars>
          <dgm:chPref val="3"/>
        </dgm:presLayoutVars>
      </dgm:prSet>
      <dgm:spPr/>
    </dgm:pt>
    <dgm:pt modelId="{A6E3046F-D0EB-4801-B831-E394E9F1BB36}" type="pres">
      <dgm:prSet presAssocID="{7967211B-D9D8-4FCC-8082-C7209FBA0474}" presName="horzTwo" presStyleCnt="0"/>
      <dgm:spPr/>
    </dgm:pt>
    <dgm:pt modelId="{A1907E9D-336B-41F5-BA38-6F892AF3F67F}" type="pres">
      <dgm:prSet presAssocID="{31954482-2877-47A1-8F91-D6927970C5AD}" presName="sibSpaceTwo" presStyleCnt="0"/>
      <dgm:spPr/>
    </dgm:pt>
    <dgm:pt modelId="{AB00EB27-3A3D-4246-8A9E-88AF79CAE825}" type="pres">
      <dgm:prSet presAssocID="{5E1F1C6B-CE83-4724-9647-D5760A954458}" presName="vertTwo" presStyleCnt="0"/>
      <dgm:spPr/>
    </dgm:pt>
    <dgm:pt modelId="{EC94546D-A622-444F-9F24-1322B2FF6CBD}" type="pres">
      <dgm:prSet presAssocID="{5E1F1C6B-CE83-4724-9647-D5760A954458}" presName="txTwo" presStyleLbl="node2" presStyleIdx="6" presStyleCnt="10">
        <dgm:presLayoutVars>
          <dgm:chPref val="3"/>
        </dgm:presLayoutVars>
      </dgm:prSet>
      <dgm:spPr/>
    </dgm:pt>
    <dgm:pt modelId="{3A59AF4F-BF73-424E-860D-2BD737AE99B1}" type="pres">
      <dgm:prSet presAssocID="{5E1F1C6B-CE83-4724-9647-D5760A954458}" presName="horzTwo" presStyleCnt="0"/>
      <dgm:spPr/>
    </dgm:pt>
    <dgm:pt modelId="{F9AAEBFA-D3A1-4C43-97DF-84F56A3CCB7D}" type="pres">
      <dgm:prSet presAssocID="{F6E87659-7083-44D5-8481-04E7ADD36BED}" presName="sibSpaceTwo" presStyleCnt="0"/>
      <dgm:spPr/>
    </dgm:pt>
    <dgm:pt modelId="{D0F0FE62-F7B9-48FC-A081-F203A7BF667E}" type="pres">
      <dgm:prSet presAssocID="{D30EAD03-4253-4B20-BD07-24A87500AA36}" presName="vertTwo" presStyleCnt="0"/>
      <dgm:spPr/>
    </dgm:pt>
    <dgm:pt modelId="{EA8B38C4-B6E4-41AB-916C-53EF33940F1A}" type="pres">
      <dgm:prSet presAssocID="{D30EAD03-4253-4B20-BD07-24A87500AA36}" presName="txTwo" presStyleLbl="node2" presStyleIdx="7" presStyleCnt="10">
        <dgm:presLayoutVars>
          <dgm:chPref val="3"/>
        </dgm:presLayoutVars>
      </dgm:prSet>
      <dgm:spPr/>
    </dgm:pt>
    <dgm:pt modelId="{5E414431-B971-4992-BA33-3FFCF5761603}" type="pres">
      <dgm:prSet presAssocID="{D30EAD03-4253-4B20-BD07-24A87500AA36}" presName="horzTwo" presStyleCnt="0"/>
      <dgm:spPr/>
    </dgm:pt>
    <dgm:pt modelId="{5B5BC965-61C7-4699-BF62-A4D29A4DA9A6}" type="pres">
      <dgm:prSet presAssocID="{7042FCC2-6F34-49F1-AC5E-B137B2B0F788}" presName="sibSpaceTwo" presStyleCnt="0"/>
      <dgm:spPr/>
    </dgm:pt>
    <dgm:pt modelId="{79AD9A3D-240F-49FA-9C3D-E16125882052}" type="pres">
      <dgm:prSet presAssocID="{39475BDD-16C3-4428-8596-295A606C3ABF}" presName="vertTwo" presStyleCnt="0"/>
      <dgm:spPr/>
    </dgm:pt>
    <dgm:pt modelId="{C4B79A3D-0249-48A4-8DE7-0CF1AF613103}" type="pres">
      <dgm:prSet presAssocID="{39475BDD-16C3-4428-8596-295A606C3ABF}" presName="txTwo" presStyleLbl="node2" presStyleIdx="8" presStyleCnt="10">
        <dgm:presLayoutVars>
          <dgm:chPref val="3"/>
        </dgm:presLayoutVars>
      </dgm:prSet>
      <dgm:spPr/>
    </dgm:pt>
    <dgm:pt modelId="{3E5D77BB-9D86-4E67-87AC-091CCCEF6D38}" type="pres">
      <dgm:prSet presAssocID="{39475BDD-16C3-4428-8596-295A606C3ABF}" presName="horzTwo" presStyleCnt="0"/>
      <dgm:spPr/>
    </dgm:pt>
    <dgm:pt modelId="{C06B11AE-8192-4808-9097-7B8A0713FD8C}" type="pres">
      <dgm:prSet presAssocID="{64B94785-141C-412F-8974-3D4E96FBAE2C}" presName="sibSpaceTwo" presStyleCnt="0"/>
      <dgm:spPr/>
    </dgm:pt>
    <dgm:pt modelId="{1F154848-8981-41FB-8263-693328A140D5}" type="pres">
      <dgm:prSet presAssocID="{543EABD8-263C-40B8-8586-091B6096DD4A}" presName="vertTwo" presStyleCnt="0"/>
      <dgm:spPr/>
    </dgm:pt>
    <dgm:pt modelId="{A12B6C62-7B2C-4842-A114-9322F36D1D77}" type="pres">
      <dgm:prSet presAssocID="{543EABD8-263C-40B8-8586-091B6096DD4A}" presName="txTwo" presStyleLbl="node2" presStyleIdx="9" presStyleCnt="10">
        <dgm:presLayoutVars>
          <dgm:chPref val="3"/>
        </dgm:presLayoutVars>
      </dgm:prSet>
      <dgm:spPr/>
    </dgm:pt>
    <dgm:pt modelId="{414348C0-B972-4A3E-8945-07B9D9C89789}" type="pres">
      <dgm:prSet presAssocID="{543EABD8-263C-40B8-8586-091B6096DD4A}" presName="horzTwo" presStyleCnt="0"/>
      <dgm:spPr/>
    </dgm:pt>
  </dgm:ptLst>
  <dgm:cxnLst>
    <dgm:cxn modelId="{0E1B0D16-F278-4755-956A-9DFFAA7DF732}" srcId="{5DE19448-0B2B-45B8-80EF-6448B8C78FD3}" destId="{7967211B-D9D8-4FCC-8082-C7209FBA0474}" srcOrd="5" destOrd="0" parTransId="{5AD4A729-5E1D-48AF-89E2-95C2837874EA}" sibTransId="{31954482-2877-47A1-8F91-D6927970C5AD}"/>
    <dgm:cxn modelId="{066D0F1F-5123-4F37-A88A-5A7D50607D7C}" srcId="{5DE19448-0B2B-45B8-80EF-6448B8C78FD3}" destId="{D94FEE72-EECA-4F47-A2ED-E9305AD2632F}" srcOrd="1" destOrd="0" parTransId="{7012D322-FF8B-487A-944A-CE9A8C9D3F09}" sibTransId="{70ABD98C-D223-4BF3-98DE-E72C6F45128F}"/>
    <dgm:cxn modelId="{FA0E4628-A54D-43F8-8307-603F49651445}" srcId="{5DE19448-0B2B-45B8-80EF-6448B8C78FD3}" destId="{0A468959-E03A-4511-B959-4B09BE03D72E}" srcOrd="4" destOrd="0" parTransId="{BFD3B265-A6D0-4FEC-8994-5F3A045CE6BA}" sibTransId="{43A7E120-1F78-4C59-96CE-C447C3B10A21}"/>
    <dgm:cxn modelId="{BF5A3C33-0824-4475-90BB-5E4CA5E6C55A}" srcId="{5DE19448-0B2B-45B8-80EF-6448B8C78FD3}" destId="{39475BDD-16C3-4428-8596-295A606C3ABF}" srcOrd="8" destOrd="0" parTransId="{A00F992E-88A3-4486-827F-4DF9BDDEB080}" sibTransId="{64B94785-141C-412F-8974-3D4E96FBAE2C}"/>
    <dgm:cxn modelId="{AA754D3C-118B-4274-A1A3-9E14449C1DCE}" type="presOf" srcId="{543EABD8-263C-40B8-8586-091B6096DD4A}" destId="{A12B6C62-7B2C-4842-A114-9322F36D1D77}" srcOrd="0" destOrd="0" presId="urn:microsoft.com/office/officeart/2005/8/layout/hierarchy4"/>
    <dgm:cxn modelId="{C99C9D3E-8620-49A2-B1F9-70C724D67316}" srcId="{5DE19448-0B2B-45B8-80EF-6448B8C78FD3}" destId="{543EABD8-263C-40B8-8586-091B6096DD4A}" srcOrd="9" destOrd="0" parTransId="{6A481548-46C9-4EF9-8B67-537FB7D1F431}" sibTransId="{280DD983-3016-4EBB-BFC7-24A44CC8A229}"/>
    <dgm:cxn modelId="{E7085969-AC2D-4AF2-8C92-26220FC44109}" type="presOf" srcId="{86BAE3F4-5435-4B1D-8655-5DF4B6B43B27}" destId="{5577D697-E1CD-433C-8534-AD34CD17DFA3}" srcOrd="0" destOrd="0" presId="urn:microsoft.com/office/officeart/2005/8/layout/hierarchy4"/>
    <dgm:cxn modelId="{239C1F6F-6CCC-4238-AA1B-6893A3CCE320}" srcId="{5DE19448-0B2B-45B8-80EF-6448B8C78FD3}" destId="{D0F2FE2B-9087-452D-8AD2-2D27EE384A52}" srcOrd="0" destOrd="0" parTransId="{1861DD3F-D6D1-4437-9879-0CEDBD7B93F1}" sibTransId="{69D3EEF5-118F-4334-8244-61F4F487D48C}"/>
    <dgm:cxn modelId="{0369DD55-29A8-4E96-A584-691FCE5DB292}" type="presOf" srcId="{5E1F1C6B-CE83-4724-9647-D5760A954458}" destId="{EC94546D-A622-444F-9F24-1322B2FF6CBD}" srcOrd="0" destOrd="0" presId="urn:microsoft.com/office/officeart/2005/8/layout/hierarchy4"/>
    <dgm:cxn modelId="{F51D7B89-BD83-4042-B220-37C9AA3EDC98}" type="presOf" srcId="{7967211B-D9D8-4FCC-8082-C7209FBA0474}" destId="{9FA94B81-CBE7-48B9-8A40-6401D3E01ECA}" srcOrd="0" destOrd="0" presId="urn:microsoft.com/office/officeart/2005/8/layout/hierarchy4"/>
    <dgm:cxn modelId="{50A8BB89-7ACB-4076-BC69-48060A71592C}" type="presOf" srcId="{69DF152A-05B4-4D0C-BF52-0BD6FF49DAC1}" destId="{9F65D91B-DA65-4B27-80D8-70BCEAA1B3FF}" srcOrd="0" destOrd="0" presId="urn:microsoft.com/office/officeart/2005/8/layout/hierarchy4"/>
    <dgm:cxn modelId="{7ABA298C-57DE-4CFD-8576-F3A23E7E0AA5}" type="presOf" srcId="{0A468959-E03A-4511-B959-4B09BE03D72E}" destId="{CE26993B-E4AB-458D-8D3B-C54AD56ED0EF}" srcOrd="0" destOrd="0" presId="urn:microsoft.com/office/officeart/2005/8/layout/hierarchy4"/>
    <dgm:cxn modelId="{8CE37C93-7764-410B-9464-69AEB6EB50B2}" srcId="{5DE19448-0B2B-45B8-80EF-6448B8C78FD3}" destId="{D30EAD03-4253-4B20-BD07-24A87500AA36}" srcOrd="7" destOrd="0" parTransId="{CCA84753-C245-43DF-87A8-C428551252C8}" sibTransId="{7042FCC2-6F34-49F1-AC5E-B137B2B0F788}"/>
    <dgm:cxn modelId="{C9CC52C0-F741-470C-9C65-C838ACB54F7E}" type="presOf" srcId="{39475BDD-16C3-4428-8596-295A606C3ABF}" destId="{C4B79A3D-0249-48A4-8DE7-0CF1AF613103}" srcOrd="0" destOrd="0" presId="urn:microsoft.com/office/officeart/2005/8/layout/hierarchy4"/>
    <dgm:cxn modelId="{299813C7-1A9F-4AB8-B2B8-7A0566957838}" type="presOf" srcId="{D30EAD03-4253-4B20-BD07-24A87500AA36}" destId="{EA8B38C4-B6E4-41AB-916C-53EF33940F1A}" srcOrd="0" destOrd="0" presId="urn:microsoft.com/office/officeart/2005/8/layout/hierarchy4"/>
    <dgm:cxn modelId="{62331CCA-0132-46F3-917A-2707CCA7B715}" type="presOf" srcId="{D0F2FE2B-9087-452D-8AD2-2D27EE384A52}" destId="{E92FC712-21F3-4009-B9CB-DDE1CA70E316}" srcOrd="0" destOrd="0" presId="urn:microsoft.com/office/officeart/2005/8/layout/hierarchy4"/>
    <dgm:cxn modelId="{1F2D7AD0-F342-407D-93D8-A4C92589CB74}" type="presOf" srcId="{5DE19448-0B2B-45B8-80EF-6448B8C78FD3}" destId="{8D5DCA0B-6679-4C1C-BF4C-2CBCB2C791BC}" srcOrd="0" destOrd="0" presId="urn:microsoft.com/office/officeart/2005/8/layout/hierarchy4"/>
    <dgm:cxn modelId="{93D738D7-D7EB-499C-BDCF-2F4523A77461}" srcId="{5DE19448-0B2B-45B8-80EF-6448B8C78FD3}" destId="{86BAE3F4-5435-4B1D-8655-5DF4B6B43B27}" srcOrd="3" destOrd="0" parTransId="{0CFCA709-DF08-481A-A0D6-C6B4A3F1E3FC}" sibTransId="{AC5A97C9-72CD-409D-938F-4BF24901CB14}"/>
    <dgm:cxn modelId="{012408E3-1180-41B0-BFA8-C71EA4C7BB8F}" srcId="{5DE19448-0B2B-45B8-80EF-6448B8C78FD3}" destId="{69DF152A-05B4-4D0C-BF52-0BD6FF49DAC1}" srcOrd="2" destOrd="0" parTransId="{4DF45F7A-8539-4A9E-AE91-01622335D597}" sibTransId="{45B8579A-61E3-4602-AD5F-F2CE9EB40806}"/>
    <dgm:cxn modelId="{929A61ED-2E25-410E-9CCE-B400F10A6720}" type="presOf" srcId="{D94FEE72-EECA-4F47-A2ED-E9305AD2632F}" destId="{108E4749-7146-4C5D-95E9-2C6BF8BFD2CD}" srcOrd="0" destOrd="0" presId="urn:microsoft.com/office/officeart/2005/8/layout/hierarchy4"/>
    <dgm:cxn modelId="{15EC46EE-DC9B-416D-8584-9DA93D7708C9}" type="presOf" srcId="{D1592D15-B752-4535-BAF5-C70DE7F11FF6}" destId="{5527C6DE-AC10-4DE3-BEA8-FDDAB6F01938}" srcOrd="0" destOrd="0" presId="urn:microsoft.com/office/officeart/2005/8/layout/hierarchy4"/>
    <dgm:cxn modelId="{256B07FF-24C6-4D9A-B28D-BFE2953AF5FA}" srcId="{5DE19448-0B2B-45B8-80EF-6448B8C78FD3}" destId="{5E1F1C6B-CE83-4724-9647-D5760A954458}" srcOrd="6" destOrd="0" parTransId="{88AFE377-27BC-438D-AA25-6F16182FD7A6}" sibTransId="{F6E87659-7083-44D5-8481-04E7ADD36BED}"/>
    <dgm:cxn modelId="{2E43EFFF-4151-494C-A6DB-EF1E3A5E4405}" srcId="{D1592D15-B752-4535-BAF5-C70DE7F11FF6}" destId="{5DE19448-0B2B-45B8-80EF-6448B8C78FD3}" srcOrd="0" destOrd="0" parTransId="{8C91468A-B09F-4BC5-80DA-413BDEC5BEBA}" sibTransId="{FAB999E4-264E-4AA4-A042-2EE632DEF84A}"/>
    <dgm:cxn modelId="{5121434C-0FC2-4D6F-A412-65BACCC51298}" type="presParOf" srcId="{5527C6DE-AC10-4DE3-BEA8-FDDAB6F01938}" destId="{4745C702-0C47-4D44-90B2-308A35C415E6}" srcOrd="0" destOrd="0" presId="urn:microsoft.com/office/officeart/2005/8/layout/hierarchy4"/>
    <dgm:cxn modelId="{90410477-5B26-47CB-8124-7C64AC7DD6AD}" type="presParOf" srcId="{4745C702-0C47-4D44-90B2-308A35C415E6}" destId="{8D5DCA0B-6679-4C1C-BF4C-2CBCB2C791BC}" srcOrd="0" destOrd="0" presId="urn:microsoft.com/office/officeart/2005/8/layout/hierarchy4"/>
    <dgm:cxn modelId="{AAB7A9D8-B95E-4BD9-B3E0-B9D1D3D7C49F}" type="presParOf" srcId="{4745C702-0C47-4D44-90B2-308A35C415E6}" destId="{9364364F-44DC-4DD9-9339-1D36B81FD12D}" srcOrd="1" destOrd="0" presId="urn:microsoft.com/office/officeart/2005/8/layout/hierarchy4"/>
    <dgm:cxn modelId="{A2C525E3-4802-428F-9C81-0D3981EF1A09}" type="presParOf" srcId="{4745C702-0C47-4D44-90B2-308A35C415E6}" destId="{8843BE02-BBA7-4EDB-81C6-81FE7B575DEC}" srcOrd="2" destOrd="0" presId="urn:microsoft.com/office/officeart/2005/8/layout/hierarchy4"/>
    <dgm:cxn modelId="{25A3D838-6240-4911-A34A-0C573042EF80}" type="presParOf" srcId="{8843BE02-BBA7-4EDB-81C6-81FE7B575DEC}" destId="{38903626-A48D-463F-8906-A55047DFF11B}" srcOrd="0" destOrd="0" presId="urn:microsoft.com/office/officeart/2005/8/layout/hierarchy4"/>
    <dgm:cxn modelId="{C36D784B-3872-44C2-AAED-24F6830710E6}" type="presParOf" srcId="{38903626-A48D-463F-8906-A55047DFF11B}" destId="{E92FC712-21F3-4009-B9CB-DDE1CA70E316}" srcOrd="0" destOrd="0" presId="urn:microsoft.com/office/officeart/2005/8/layout/hierarchy4"/>
    <dgm:cxn modelId="{4532B3DA-B5D0-4873-A64D-BAC21FC046C9}" type="presParOf" srcId="{38903626-A48D-463F-8906-A55047DFF11B}" destId="{7A79D717-4116-4FB5-BE21-540E0F8E331C}" srcOrd="1" destOrd="0" presId="urn:microsoft.com/office/officeart/2005/8/layout/hierarchy4"/>
    <dgm:cxn modelId="{2DC1CFA1-6A0F-423F-8F10-A1592807B575}" type="presParOf" srcId="{8843BE02-BBA7-4EDB-81C6-81FE7B575DEC}" destId="{E8048A3C-A860-4BD8-A801-AEBF4EF78CE0}" srcOrd="1" destOrd="0" presId="urn:microsoft.com/office/officeart/2005/8/layout/hierarchy4"/>
    <dgm:cxn modelId="{C4457F62-A4AC-4384-B2CA-718CB5E6CDF0}" type="presParOf" srcId="{8843BE02-BBA7-4EDB-81C6-81FE7B575DEC}" destId="{EE7DC6DC-FE4D-405A-8907-88755A1A1C2A}" srcOrd="2" destOrd="0" presId="urn:microsoft.com/office/officeart/2005/8/layout/hierarchy4"/>
    <dgm:cxn modelId="{3886E1DD-B107-46C4-A638-A9F8C2339CBE}" type="presParOf" srcId="{EE7DC6DC-FE4D-405A-8907-88755A1A1C2A}" destId="{108E4749-7146-4C5D-95E9-2C6BF8BFD2CD}" srcOrd="0" destOrd="0" presId="urn:microsoft.com/office/officeart/2005/8/layout/hierarchy4"/>
    <dgm:cxn modelId="{D6D84DE7-C12D-432E-A0F8-2E6865381546}" type="presParOf" srcId="{EE7DC6DC-FE4D-405A-8907-88755A1A1C2A}" destId="{5864D180-EB15-4685-82E7-579F7FAA4439}" srcOrd="1" destOrd="0" presId="urn:microsoft.com/office/officeart/2005/8/layout/hierarchy4"/>
    <dgm:cxn modelId="{139BCD06-7937-446D-B026-6BA3684B5376}" type="presParOf" srcId="{8843BE02-BBA7-4EDB-81C6-81FE7B575DEC}" destId="{E0FCFC58-8F53-44BD-A43C-32E49EE8433D}" srcOrd="3" destOrd="0" presId="urn:microsoft.com/office/officeart/2005/8/layout/hierarchy4"/>
    <dgm:cxn modelId="{B486050E-652E-4630-9358-5005B8CFBDE2}" type="presParOf" srcId="{8843BE02-BBA7-4EDB-81C6-81FE7B575DEC}" destId="{892A1B70-0939-4459-B39D-4E276B748149}" srcOrd="4" destOrd="0" presId="urn:microsoft.com/office/officeart/2005/8/layout/hierarchy4"/>
    <dgm:cxn modelId="{03D44205-F622-48C1-A390-0FF6E87009D7}" type="presParOf" srcId="{892A1B70-0939-4459-B39D-4E276B748149}" destId="{9F65D91B-DA65-4B27-80D8-70BCEAA1B3FF}" srcOrd="0" destOrd="0" presId="urn:microsoft.com/office/officeart/2005/8/layout/hierarchy4"/>
    <dgm:cxn modelId="{3D914541-184D-4B76-A0ED-5AC8BF886E36}" type="presParOf" srcId="{892A1B70-0939-4459-B39D-4E276B748149}" destId="{419074D8-957C-4D71-BB84-57EFF4B199EF}" srcOrd="1" destOrd="0" presId="urn:microsoft.com/office/officeart/2005/8/layout/hierarchy4"/>
    <dgm:cxn modelId="{AC43DB5C-E716-4991-8F7F-AE2670739072}" type="presParOf" srcId="{8843BE02-BBA7-4EDB-81C6-81FE7B575DEC}" destId="{2FC51B93-3667-45BF-A3B5-43175A76E62A}" srcOrd="5" destOrd="0" presId="urn:microsoft.com/office/officeart/2005/8/layout/hierarchy4"/>
    <dgm:cxn modelId="{52EFDB61-6A5E-4A3B-80A0-CA736B4502CD}" type="presParOf" srcId="{8843BE02-BBA7-4EDB-81C6-81FE7B575DEC}" destId="{E142F0BF-BB05-4FEF-A62E-0BC534726CBB}" srcOrd="6" destOrd="0" presId="urn:microsoft.com/office/officeart/2005/8/layout/hierarchy4"/>
    <dgm:cxn modelId="{3E7CA0EC-3914-4381-B5C5-1A3E59ADDF8F}" type="presParOf" srcId="{E142F0BF-BB05-4FEF-A62E-0BC534726CBB}" destId="{5577D697-E1CD-433C-8534-AD34CD17DFA3}" srcOrd="0" destOrd="0" presId="urn:microsoft.com/office/officeart/2005/8/layout/hierarchy4"/>
    <dgm:cxn modelId="{83B97D0F-F94F-4317-B7AF-8CD8E383AD33}" type="presParOf" srcId="{E142F0BF-BB05-4FEF-A62E-0BC534726CBB}" destId="{AD33E227-2CFC-44B1-AB4D-11D07DE9092B}" srcOrd="1" destOrd="0" presId="urn:microsoft.com/office/officeart/2005/8/layout/hierarchy4"/>
    <dgm:cxn modelId="{41652D10-ADCE-4D6E-A2CD-03574B428290}" type="presParOf" srcId="{8843BE02-BBA7-4EDB-81C6-81FE7B575DEC}" destId="{E7DA06C9-7F71-4E58-B666-02CFA9367E62}" srcOrd="7" destOrd="0" presId="urn:microsoft.com/office/officeart/2005/8/layout/hierarchy4"/>
    <dgm:cxn modelId="{851B1CAA-F458-4BA5-8F16-A2CFD0758B23}" type="presParOf" srcId="{8843BE02-BBA7-4EDB-81C6-81FE7B575DEC}" destId="{D96D991C-B94D-45F8-9BED-C89FA58EDEBF}" srcOrd="8" destOrd="0" presId="urn:microsoft.com/office/officeart/2005/8/layout/hierarchy4"/>
    <dgm:cxn modelId="{0CC641E0-668C-4880-8447-6F4DA9077861}" type="presParOf" srcId="{D96D991C-B94D-45F8-9BED-C89FA58EDEBF}" destId="{CE26993B-E4AB-458D-8D3B-C54AD56ED0EF}" srcOrd="0" destOrd="0" presId="urn:microsoft.com/office/officeart/2005/8/layout/hierarchy4"/>
    <dgm:cxn modelId="{14C1C0B3-59ED-443E-B7F3-D13246D42A18}" type="presParOf" srcId="{D96D991C-B94D-45F8-9BED-C89FA58EDEBF}" destId="{B9B2A1F7-E1D9-4745-9A34-DD109D11B9EE}" srcOrd="1" destOrd="0" presId="urn:microsoft.com/office/officeart/2005/8/layout/hierarchy4"/>
    <dgm:cxn modelId="{463CAAFB-6CBC-4BA5-BCDD-73984E138683}" type="presParOf" srcId="{8843BE02-BBA7-4EDB-81C6-81FE7B575DEC}" destId="{C878C1BB-D2B6-4922-90B8-29DF3884487B}" srcOrd="9" destOrd="0" presId="urn:microsoft.com/office/officeart/2005/8/layout/hierarchy4"/>
    <dgm:cxn modelId="{F371CB69-AC3D-4A7A-A2F9-89293609599F}" type="presParOf" srcId="{8843BE02-BBA7-4EDB-81C6-81FE7B575DEC}" destId="{A05BFA35-7FF2-4319-8F5A-F7AAB69DE28B}" srcOrd="10" destOrd="0" presId="urn:microsoft.com/office/officeart/2005/8/layout/hierarchy4"/>
    <dgm:cxn modelId="{EBF2B38A-4016-42F9-B989-466AAF251EB1}" type="presParOf" srcId="{A05BFA35-7FF2-4319-8F5A-F7AAB69DE28B}" destId="{9FA94B81-CBE7-48B9-8A40-6401D3E01ECA}" srcOrd="0" destOrd="0" presId="urn:microsoft.com/office/officeart/2005/8/layout/hierarchy4"/>
    <dgm:cxn modelId="{8BD1C490-1B71-47EF-A5DD-597825918665}" type="presParOf" srcId="{A05BFA35-7FF2-4319-8F5A-F7AAB69DE28B}" destId="{A6E3046F-D0EB-4801-B831-E394E9F1BB36}" srcOrd="1" destOrd="0" presId="urn:microsoft.com/office/officeart/2005/8/layout/hierarchy4"/>
    <dgm:cxn modelId="{0E3514CE-A79B-4B8C-8577-E951F596A884}" type="presParOf" srcId="{8843BE02-BBA7-4EDB-81C6-81FE7B575DEC}" destId="{A1907E9D-336B-41F5-BA38-6F892AF3F67F}" srcOrd="11" destOrd="0" presId="urn:microsoft.com/office/officeart/2005/8/layout/hierarchy4"/>
    <dgm:cxn modelId="{EC67F48D-E466-4CC0-BD67-8EF49494885E}" type="presParOf" srcId="{8843BE02-BBA7-4EDB-81C6-81FE7B575DEC}" destId="{AB00EB27-3A3D-4246-8A9E-88AF79CAE825}" srcOrd="12" destOrd="0" presId="urn:microsoft.com/office/officeart/2005/8/layout/hierarchy4"/>
    <dgm:cxn modelId="{43FD8128-B722-4BCD-9268-2F0701D99069}" type="presParOf" srcId="{AB00EB27-3A3D-4246-8A9E-88AF79CAE825}" destId="{EC94546D-A622-444F-9F24-1322B2FF6CBD}" srcOrd="0" destOrd="0" presId="urn:microsoft.com/office/officeart/2005/8/layout/hierarchy4"/>
    <dgm:cxn modelId="{F636C8F2-E66C-4632-9615-F901491DE632}" type="presParOf" srcId="{AB00EB27-3A3D-4246-8A9E-88AF79CAE825}" destId="{3A59AF4F-BF73-424E-860D-2BD737AE99B1}" srcOrd="1" destOrd="0" presId="urn:microsoft.com/office/officeart/2005/8/layout/hierarchy4"/>
    <dgm:cxn modelId="{90CB2BC3-FCCF-4B97-B53F-293DDFEC4BBB}" type="presParOf" srcId="{8843BE02-BBA7-4EDB-81C6-81FE7B575DEC}" destId="{F9AAEBFA-D3A1-4C43-97DF-84F56A3CCB7D}" srcOrd="13" destOrd="0" presId="urn:microsoft.com/office/officeart/2005/8/layout/hierarchy4"/>
    <dgm:cxn modelId="{0AB15CC9-EDA3-412C-80AE-50DCB5B8D1C7}" type="presParOf" srcId="{8843BE02-BBA7-4EDB-81C6-81FE7B575DEC}" destId="{D0F0FE62-F7B9-48FC-A081-F203A7BF667E}" srcOrd="14" destOrd="0" presId="urn:microsoft.com/office/officeart/2005/8/layout/hierarchy4"/>
    <dgm:cxn modelId="{F8061767-B9E3-4ABD-842E-CDFAE95AB939}" type="presParOf" srcId="{D0F0FE62-F7B9-48FC-A081-F203A7BF667E}" destId="{EA8B38C4-B6E4-41AB-916C-53EF33940F1A}" srcOrd="0" destOrd="0" presId="urn:microsoft.com/office/officeart/2005/8/layout/hierarchy4"/>
    <dgm:cxn modelId="{36477A73-2D0A-4922-AC24-B78CA20B39F1}" type="presParOf" srcId="{D0F0FE62-F7B9-48FC-A081-F203A7BF667E}" destId="{5E414431-B971-4992-BA33-3FFCF5761603}" srcOrd="1" destOrd="0" presId="urn:microsoft.com/office/officeart/2005/8/layout/hierarchy4"/>
    <dgm:cxn modelId="{558A2BB5-090C-4EE7-A45D-5AB096596AAB}" type="presParOf" srcId="{8843BE02-BBA7-4EDB-81C6-81FE7B575DEC}" destId="{5B5BC965-61C7-4699-BF62-A4D29A4DA9A6}" srcOrd="15" destOrd="0" presId="urn:microsoft.com/office/officeart/2005/8/layout/hierarchy4"/>
    <dgm:cxn modelId="{2B13307F-090E-498A-B9E8-076696838AF1}" type="presParOf" srcId="{8843BE02-BBA7-4EDB-81C6-81FE7B575DEC}" destId="{79AD9A3D-240F-49FA-9C3D-E16125882052}" srcOrd="16" destOrd="0" presId="urn:microsoft.com/office/officeart/2005/8/layout/hierarchy4"/>
    <dgm:cxn modelId="{682063C0-31C3-4686-A046-01690D1938CD}" type="presParOf" srcId="{79AD9A3D-240F-49FA-9C3D-E16125882052}" destId="{C4B79A3D-0249-48A4-8DE7-0CF1AF613103}" srcOrd="0" destOrd="0" presId="urn:microsoft.com/office/officeart/2005/8/layout/hierarchy4"/>
    <dgm:cxn modelId="{08F661AD-BE2F-4549-8639-F739F6FBF149}" type="presParOf" srcId="{79AD9A3D-240F-49FA-9C3D-E16125882052}" destId="{3E5D77BB-9D86-4E67-87AC-091CCCEF6D38}" srcOrd="1" destOrd="0" presId="urn:microsoft.com/office/officeart/2005/8/layout/hierarchy4"/>
    <dgm:cxn modelId="{B88B4100-9AC7-4C86-A2E6-E0382A442A9D}" type="presParOf" srcId="{8843BE02-BBA7-4EDB-81C6-81FE7B575DEC}" destId="{C06B11AE-8192-4808-9097-7B8A0713FD8C}" srcOrd="17" destOrd="0" presId="urn:microsoft.com/office/officeart/2005/8/layout/hierarchy4"/>
    <dgm:cxn modelId="{29C44998-0A4C-46EE-B8C8-C74724666BEF}" type="presParOf" srcId="{8843BE02-BBA7-4EDB-81C6-81FE7B575DEC}" destId="{1F154848-8981-41FB-8263-693328A140D5}" srcOrd="18" destOrd="0" presId="urn:microsoft.com/office/officeart/2005/8/layout/hierarchy4"/>
    <dgm:cxn modelId="{AFD95344-09A4-40BC-832E-B14400789167}" type="presParOf" srcId="{1F154848-8981-41FB-8263-693328A140D5}" destId="{A12B6C62-7B2C-4842-A114-9322F36D1D77}" srcOrd="0" destOrd="0" presId="urn:microsoft.com/office/officeart/2005/8/layout/hierarchy4"/>
    <dgm:cxn modelId="{8019178E-DB2E-4E13-AF37-0B95C39A9A4B}" type="presParOf" srcId="{1F154848-8981-41FB-8263-693328A140D5}" destId="{414348C0-B972-4A3E-8945-07B9D9C89789}"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B8F26-3688-4F8A-82EB-CAE3579C5F06}">
      <dsp:nvSpPr>
        <dsp:cNvPr id="0" name=""/>
        <dsp:cNvSpPr/>
      </dsp:nvSpPr>
      <dsp:spPr>
        <a:xfrm rot="16200000">
          <a:off x="37132" y="-32726"/>
          <a:ext cx="1480459" cy="1545912"/>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5100" tIns="0" rIns="164393" bIns="0" numCol="1" spcCol="1270" anchor="ctr" anchorCtr="0">
          <a:noAutofit/>
        </a:bodyPr>
        <a:lstStyle/>
        <a:p>
          <a:pPr marL="0" lvl="0" indent="0" algn="ctr" defTabSz="1155700" rtl="0">
            <a:lnSpc>
              <a:spcPct val="90000"/>
            </a:lnSpc>
            <a:spcBef>
              <a:spcPct val="0"/>
            </a:spcBef>
            <a:spcAft>
              <a:spcPct val="35000"/>
            </a:spcAft>
            <a:buNone/>
          </a:pPr>
          <a:r>
            <a:rPr lang="en-US" sz="2600" kern="1200" dirty="0">
              <a:latin typeface="Calibri Light" panose="020F0302020204030204"/>
            </a:rPr>
            <a:t>Untested</a:t>
          </a:r>
        </a:p>
      </dsp:txBody>
      <dsp:txXfrm rot="5400000">
        <a:off x="4406" y="296092"/>
        <a:ext cx="1545912" cy="888275"/>
      </dsp:txXfrm>
    </dsp:sp>
    <dsp:sp modelId="{B94A1D72-3ADA-4BB6-ABA4-6ED84C7F5C5F}">
      <dsp:nvSpPr>
        <dsp:cNvPr id="0" name=""/>
        <dsp:cNvSpPr/>
      </dsp:nvSpPr>
      <dsp:spPr>
        <a:xfrm rot="16200000">
          <a:off x="1698988" y="-32726"/>
          <a:ext cx="1480459" cy="1545912"/>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5100" tIns="0" rIns="164393" bIns="0" numCol="1" spcCol="1270" anchor="ctr" anchorCtr="0">
          <a:noAutofit/>
        </a:bodyPr>
        <a:lstStyle/>
        <a:p>
          <a:pPr marL="0" lvl="0" indent="0" algn="ctr" defTabSz="1155700" rtl="0">
            <a:lnSpc>
              <a:spcPct val="90000"/>
            </a:lnSpc>
            <a:spcBef>
              <a:spcPct val="0"/>
            </a:spcBef>
            <a:spcAft>
              <a:spcPct val="35000"/>
            </a:spcAft>
            <a:buNone/>
          </a:pPr>
          <a:r>
            <a:rPr lang="en-US" sz="2600" kern="1200" dirty="0">
              <a:latin typeface="Calibri Light" panose="020F0302020204030204"/>
            </a:rPr>
            <a:t>Passed</a:t>
          </a:r>
        </a:p>
      </dsp:txBody>
      <dsp:txXfrm rot="5400000">
        <a:off x="1666262" y="296092"/>
        <a:ext cx="1545912" cy="888275"/>
      </dsp:txXfrm>
    </dsp:sp>
    <dsp:sp modelId="{F8C677BC-E516-4CE3-9211-E28397349C7C}">
      <dsp:nvSpPr>
        <dsp:cNvPr id="0" name=""/>
        <dsp:cNvSpPr/>
      </dsp:nvSpPr>
      <dsp:spPr>
        <a:xfrm rot="16200000">
          <a:off x="3360844" y="-32726"/>
          <a:ext cx="1480459" cy="1545912"/>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5100" tIns="0" rIns="164393" bIns="0" numCol="1" spcCol="1270" anchor="ctr" anchorCtr="0">
          <a:noAutofit/>
        </a:bodyPr>
        <a:lstStyle/>
        <a:p>
          <a:pPr marL="0" lvl="0" indent="0" algn="ctr" defTabSz="1155700" rtl="0">
            <a:lnSpc>
              <a:spcPct val="90000"/>
            </a:lnSpc>
            <a:spcBef>
              <a:spcPct val="0"/>
            </a:spcBef>
            <a:spcAft>
              <a:spcPct val="35000"/>
            </a:spcAft>
            <a:buNone/>
          </a:pPr>
          <a:r>
            <a:rPr lang="en-US" sz="2600" kern="1200" dirty="0">
              <a:latin typeface="Calibri Light" panose="020F0302020204030204"/>
            </a:rPr>
            <a:t>Blocked</a:t>
          </a:r>
        </a:p>
      </dsp:txBody>
      <dsp:txXfrm rot="5400000">
        <a:off x="3328118" y="296092"/>
        <a:ext cx="1545912" cy="888275"/>
      </dsp:txXfrm>
    </dsp:sp>
    <dsp:sp modelId="{F41B99E8-0BA2-4090-8D5F-F2134522C351}">
      <dsp:nvSpPr>
        <dsp:cNvPr id="0" name=""/>
        <dsp:cNvSpPr/>
      </dsp:nvSpPr>
      <dsp:spPr>
        <a:xfrm rot="16200000">
          <a:off x="5022700" y="-32726"/>
          <a:ext cx="1480459" cy="1545912"/>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5100" tIns="0" rIns="164393" bIns="0" numCol="1" spcCol="1270" anchor="ctr" anchorCtr="0">
          <a:noAutofit/>
        </a:bodyPr>
        <a:lstStyle/>
        <a:p>
          <a:pPr marL="0" lvl="0" indent="0" algn="ctr" defTabSz="1155700" rtl="0">
            <a:lnSpc>
              <a:spcPct val="90000"/>
            </a:lnSpc>
            <a:spcBef>
              <a:spcPct val="0"/>
            </a:spcBef>
            <a:spcAft>
              <a:spcPct val="35000"/>
            </a:spcAft>
            <a:buNone/>
          </a:pPr>
          <a:r>
            <a:rPr lang="en-US" sz="2600" kern="1200" dirty="0">
              <a:latin typeface="Calibri Light" panose="020F0302020204030204"/>
            </a:rPr>
            <a:t>Failed</a:t>
          </a:r>
        </a:p>
      </dsp:txBody>
      <dsp:txXfrm rot="5400000">
        <a:off x="4989974" y="296092"/>
        <a:ext cx="1545912" cy="888275"/>
      </dsp:txXfrm>
    </dsp:sp>
    <dsp:sp modelId="{AC8D926F-FC10-446C-957B-EFD57FC1D5D9}">
      <dsp:nvSpPr>
        <dsp:cNvPr id="0" name=""/>
        <dsp:cNvSpPr/>
      </dsp:nvSpPr>
      <dsp:spPr>
        <a:xfrm rot="16200000">
          <a:off x="6684556" y="-32726"/>
          <a:ext cx="1480459" cy="1545912"/>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5100" tIns="0" rIns="164393" bIns="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Calibri Light" panose="020F0302020204030204"/>
            </a:rPr>
            <a:t>Retest</a:t>
          </a:r>
          <a:endParaRPr lang="en-US" sz="2600" kern="1200" dirty="0"/>
        </a:p>
      </dsp:txBody>
      <dsp:txXfrm rot="5400000">
        <a:off x="6651830" y="296092"/>
        <a:ext cx="1545912" cy="8882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EBC838-E55A-4BA4-9467-FC452B3A9340}">
      <dsp:nvSpPr>
        <dsp:cNvPr id="0" name=""/>
        <dsp:cNvSpPr/>
      </dsp:nvSpPr>
      <dsp:spPr>
        <a:xfrm rot="5400000">
          <a:off x="845299" y="1892219"/>
          <a:ext cx="5071797" cy="1690599"/>
        </a:xfrm>
        <a:prstGeom prst="chevron">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rtl="0">
            <a:lnSpc>
              <a:spcPct val="90000"/>
            </a:lnSpc>
            <a:spcBef>
              <a:spcPct val="0"/>
            </a:spcBef>
            <a:spcAft>
              <a:spcPct val="35000"/>
            </a:spcAft>
            <a:buNone/>
          </a:pPr>
          <a:r>
            <a:rPr lang="en-US" sz="2500" kern="1200" dirty="0">
              <a:latin typeface="Calibri Light" panose="020F0302020204030204"/>
            </a:rPr>
            <a:t>Monitorizare și Control</a:t>
          </a:r>
        </a:p>
      </dsp:txBody>
      <dsp:txXfrm rot="-5400000">
        <a:off x="2535898" y="1046921"/>
        <a:ext cx="1690599" cy="3381198"/>
      </dsp:txXfrm>
    </dsp:sp>
    <dsp:sp modelId="{50E35586-B2F8-47C5-9CEC-7EE6EB30CD9D}">
      <dsp:nvSpPr>
        <dsp:cNvPr id="0" name=""/>
        <dsp:cNvSpPr/>
      </dsp:nvSpPr>
      <dsp:spPr>
        <a:xfrm rot="16200000">
          <a:off x="-845299" y="1046920"/>
          <a:ext cx="4226498" cy="2535898"/>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p3d z="-60000" extrusionH="63500" prstMaterial="matte"/>
      </dsp:spPr>
      <dsp:style>
        <a:lnRef idx="1">
          <a:scrgbClr r="0" g="0" b="0"/>
        </a:lnRef>
        <a:fillRef idx="1">
          <a:scrgbClr r="0" g="0" b="0"/>
        </a:fillRef>
        <a:effectRef idx="0">
          <a:scrgbClr r="0" g="0" b="0"/>
        </a:effectRef>
        <a:fontRef idx="minor"/>
      </dsp:style>
      <dsp:txBody>
        <a:bodyPr spcFirstLastPara="0" vert="horz" wrap="square" lIns="17145" tIns="17145" rIns="192024"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latin typeface="Calibri Light" panose="020F0302020204030204"/>
            </a:rPr>
            <a:t>Planificare</a:t>
          </a:r>
        </a:p>
        <a:p>
          <a:pPr marL="228600" lvl="1" indent="-228600" algn="l" defTabSz="1200150">
            <a:lnSpc>
              <a:spcPct val="90000"/>
            </a:lnSpc>
            <a:spcBef>
              <a:spcPct val="0"/>
            </a:spcBef>
            <a:spcAft>
              <a:spcPct val="15000"/>
            </a:spcAft>
            <a:buChar char="•"/>
          </a:pPr>
          <a:r>
            <a:rPr lang="en-US" sz="2700" kern="1200" dirty="0">
              <a:latin typeface="Calibri Light" panose="020F0302020204030204"/>
            </a:rPr>
            <a:t>Analiză</a:t>
          </a:r>
        </a:p>
        <a:p>
          <a:pPr marL="228600" lvl="1" indent="-228600" algn="l" defTabSz="1200150">
            <a:lnSpc>
              <a:spcPct val="90000"/>
            </a:lnSpc>
            <a:spcBef>
              <a:spcPct val="0"/>
            </a:spcBef>
            <a:spcAft>
              <a:spcPct val="15000"/>
            </a:spcAft>
            <a:buChar char="•"/>
          </a:pPr>
          <a:r>
            <a:rPr lang="en-US" sz="2700" kern="1200" dirty="0">
              <a:latin typeface="Calibri Light" panose="020F0302020204030204"/>
            </a:rPr>
            <a:t>Proiectare</a:t>
          </a:r>
        </a:p>
        <a:p>
          <a:pPr marL="228600" lvl="1" indent="-228600" algn="l" defTabSz="1200150">
            <a:lnSpc>
              <a:spcPct val="90000"/>
            </a:lnSpc>
            <a:spcBef>
              <a:spcPct val="0"/>
            </a:spcBef>
            <a:spcAft>
              <a:spcPct val="15000"/>
            </a:spcAft>
            <a:buChar char="•"/>
          </a:pPr>
          <a:r>
            <a:rPr lang="en-US" sz="2700" kern="1200" dirty="0">
              <a:latin typeface="Calibri Light" panose="020F0302020204030204"/>
            </a:rPr>
            <a:t>Implementare</a:t>
          </a:r>
        </a:p>
        <a:p>
          <a:pPr marL="228600" lvl="1" indent="-228600" algn="l" defTabSz="1200150">
            <a:lnSpc>
              <a:spcPct val="90000"/>
            </a:lnSpc>
            <a:spcBef>
              <a:spcPct val="0"/>
            </a:spcBef>
            <a:spcAft>
              <a:spcPct val="15000"/>
            </a:spcAft>
            <a:buChar char="•"/>
          </a:pPr>
          <a:r>
            <a:rPr lang="en-US" sz="2700" kern="1200" dirty="0">
              <a:latin typeface="Calibri Light" panose="020F0302020204030204"/>
            </a:rPr>
            <a:t>Execuție</a:t>
          </a:r>
        </a:p>
        <a:p>
          <a:pPr marL="228600" lvl="1" indent="-228600" algn="l" defTabSz="1200150" rtl="0">
            <a:lnSpc>
              <a:spcPct val="90000"/>
            </a:lnSpc>
            <a:spcBef>
              <a:spcPct val="0"/>
            </a:spcBef>
            <a:spcAft>
              <a:spcPct val="15000"/>
            </a:spcAft>
            <a:buChar char="•"/>
          </a:pPr>
          <a:r>
            <a:rPr lang="en-US" sz="2700" kern="1200" dirty="0">
              <a:latin typeface="Calibri Light" panose="020F0302020204030204"/>
            </a:rPr>
            <a:t>Finalizare</a:t>
          </a:r>
        </a:p>
      </dsp:txBody>
      <dsp:txXfrm rot="5400000">
        <a:off x="123793" y="325412"/>
        <a:ext cx="2412106" cy="39789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5DCA0B-6679-4C1C-BF4C-2CBCB2C791BC}">
      <dsp:nvSpPr>
        <dsp:cNvPr id="0" name=""/>
        <dsp:cNvSpPr/>
      </dsp:nvSpPr>
      <dsp:spPr>
        <a:xfrm>
          <a:off x="4828" y="1620"/>
          <a:ext cx="11824893" cy="1696285"/>
        </a:xfrm>
        <a:prstGeom prst="roundRect">
          <a:avLst>
            <a:gd name="adj" fmla="val 10000"/>
          </a:avLst>
        </a:prstGeom>
        <a:solidFill>
          <a:schemeClr val="l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ro-RO" sz="4400" b="0" i="1" kern="1200" dirty="0">
              <a:latin typeface="Calibri Light" panose="020F0302020204030204"/>
            </a:rPr>
            <a:t>A fost stabilit următorul set de cerințe pentru</a:t>
          </a:r>
          <a:r>
            <a:rPr lang="ro-RO" sz="4400" b="0" i="1" kern="1200" dirty="0"/>
            <a:t> </a:t>
          </a:r>
          <a:r>
            <a:rPr lang="ro-RO" sz="4400" b="0" i="1" kern="1200" dirty="0">
              <a:latin typeface="Calibri Light" panose="020F0302020204030204"/>
            </a:rPr>
            <a:t>pagina</a:t>
          </a:r>
          <a:r>
            <a:rPr lang="ro-RO" sz="4400" b="0" i="1" u="none" kern="1200" dirty="0">
              <a:latin typeface="Calibri Light" panose="020F0302020204030204"/>
            </a:rPr>
            <a:t>:</a:t>
          </a:r>
          <a:r>
            <a:rPr lang="ro-RO" sz="4400" b="1" i="1" u="none" kern="1200" dirty="0">
              <a:latin typeface="Calibri Light" panose="020F0302020204030204"/>
            </a:rPr>
            <a:t> </a:t>
          </a:r>
          <a:r>
            <a:rPr lang="ro-RO" sz="4400" b="1" i="1" u="none" kern="1200" dirty="0">
              <a:latin typeface="Calibri"/>
              <a:cs typeface="Calibri"/>
            </a:rPr>
            <a:t>www.store.steampowered.com</a:t>
          </a:r>
          <a:endParaRPr lang="en-US" sz="4400" b="1" i="1" u="none" kern="1200" dirty="0">
            <a:latin typeface="Calibri"/>
            <a:cs typeface="Calibri"/>
          </a:endParaRPr>
        </a:p>
      </dsp:txBody>
      <dsp:txXfrm>
        <a:off x="54510" y="51302"/>
        <a:ext cx="11725529" cy="1596921"/>
      </dsp:txXfrm>
    </dsp:sp>
    <dsp:sp modelId="{E92FC712-21F3-4009-B9CB-DDE1CA70E316}">
      <dsp:nvSpPr>
        <dsp:cNvPr id="0" name=""/>
        <dsp:cNvSpPr/>
      </dsp:nvSpPr>
      <dsp:spPr>
        <a:xfrm>
          <a:off x="4828" y="2001766"/>
          <a:ext cx="1099376" cy="1696285"/>
        </a:xfrm>
        <a:prstGeom prst="roundRect">
          <a:avLst>
            <a:gd name="adj" fmla="val 10000"/>
          </a:avLst>
        </a:prstGeom>
        <a:solidFill>
          <a:schemeClr val="l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ro-RO" sz="1200" b="1" i="1" kern="1200" dirty="0">
              <a:latin typeface="Calibri Light" panose="020F0302020204030204"/>
            </a:rPr>
            <a:t>Ca utilizator îmi doresc să pot să</a:t>
          </a:r>
          <a:r>
            <a:rPr lang="ro-RO" sz="1200" b="1" i="1" kern="1200" dirty="0"/>
            <a:t> îmi accesez profilul de utilizator.</a:t>
          </a:r>
          <a:endParaRPr lang="en-US" sz="1200" i="1" kern="1200" dirty="0"/>
        </a:p>
      </dsp:txBody>
      <dsp:txXfrm>
        <a:off x="37028" y="2033966"/>
        <a:ext cx="1034976" cy="1631885"/>
      </dsp:txXfrm>
    </dsp:sp>
    <dsp:sp modelId="{108E4749-7146-4C5D-95E9-2C6BF8BFD2CD}">
      <dsp:nvSpPr>
        <dsp:cNvPr id="0" name=""/>
        <dsp:cNvSpPr/>
      </dsp:nvSpPr>
      <dsp:spPr>
        <a:xfrm>
          <a:off x="1196552" y="2001766"/>
          <a:ext cx="1099376" cy="1696285"/>
        </a:xfrm>
        <a:prstGeom prst="roundRect">
          <a:avLst>
            <a:gd name="adj" fmla="val 10000"/>
          </a:avLst>
        </a:prstGeom>
        <a:solidFill>
          <a:schemeClr val="l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ro-RO" sz="1200" b="1" i="1" kern="1200" dirty="0">
              <a:latin typeface="Calibri Light" panose="020F0302020204030204"/>
            </a:rPr>
            <a:t>Ca utilizator îmi doresc să pot căuta</a:t>
          </a:r>
          <a:r>
            <a:rPr lang="ro-RO" sz="1200" b="1" i="1" kern="1200" dirty="0"/>
            <a:t> jocuri.</a:t>
          </a:r>
          <a:endParaRPr lang="en-US" sz="1200" i="1" kern="1200" dirty="0"/>
        </a:p>
      </dsp:txBody>
      <dsp:txXfrm>
        <a:off x="1228752" y="2033966"/>
        <a:ext cx="1034976" cy="1631885"/>
      </dsp:txXfrm>
    </dsp:sp>
    <dsp:sp modelId="{9F65D91B-DA65-4B27-80D8-70BCEAA1B3FF}">
      <dsp:nvSpPr>
        <dsp:cNvPr id="0" name=""/>
        <dsp:cNvSpPr/>
      </dsp:nvSpPr>
      <dsp:spPr>
        <a:xfrm>
          <a:off x="2388276" y="2001766"/>
          <a:ext cx="1099376" cy="1696285"/>
        </a:xfrm>
        <a:prstGeom prst="roundRect">
          <a:avLst>
            <a:gd name="adj" fmla="val 10000"/>
          </a:avLst>
        </a:prstGeom>
        <a:solidFill>
          <a:schemeClr val="l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ro-RO" sz="1200" b="1" i="1" kern="1200" dirty="0">
              <a:latin typeface="Calibri Light" panose="020F0302020204030204"/>
            </a:rPr>
            <a:t>Ca utilizator îmi </a:t>
          </a:r>
          <a:r>
            <a:rPr lang="ro-RO" sz="1200" b="1" i="1" kern="1200" dirty="0"/>
            <a:t>doresc să pot adăuga recenzii unor jocuri.</a:t>
          </a:r>
          <a:endParaRPr lang="en-US" sz="1200" i="1" kern="1200" dirty="0"/>
        </a:p>
      </dsp:txBody>
      <dsp:txXfrm>
        <a:off x="2420476" y="2033966"/>
        <a:ext cx="1034976" cy="1631885"/>
      </dsp:txXfrm>
    </dsp:sp>
    <dsp:sp modelId="{5577D697-E1CD-433C-8534-AD34CD17DFA3}">
      <dsp:nvSpPr>
        <dsp:cNvPr id="0" name=""/>
        <dsp:cNvSpPr/>
      </dsp:nvSpPr>
      <dsp:spPr>
        <a:xfrm>
          <a:off x="3580000" y="2001766"/>
          <a:ext cx="1099376" cy="1696285"/>
        </a:xfrm>
        <a:prstGeom prst="roundRect">
          <a:avLst>
            <a:gd name="adj" fmla="val 10000"/>
          </a:avLst>
        </a:prstGeom>
        <a:solidFill>
          <a:schemeClr val="l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ro-RO" sz="1200" b="1" i="1" kern="1200" dirty="0"/>
            <a:t>Ca utilizator îmi doresc să pot achiziționa un joc.</a:t>
          </a:r>
          <a:endParaRPr lang="en-US" sz="1200" i="1" kern="1200" dirty="0"/>
        </a:p>
      </dsp:txBody>
      <dsp:txXfrm>
        <a:off x="3612200" y="2033966"/>
        <a:ext cx="1034976" cy="1631885"/>
      </dsp:txXfrm>
    </dsp:sp>
    <dsp:sp modelId="{CE26993B-E4AB-458D-8D3B-C54AD56ED0EF}">
      <dsp:nvSpPr>
        <dsp:cNvPr id="0" name=""/>
        <dsp:cNvSpPr/>
      </dsp:nvSpPr>
      <dsp:spPr>
        <a:xfrm>
          <a:off x="4771724" y="2001766"/>
          <a:ext cx="1099376" cy="1696285"/>
        </a:xfrm>
        <a:prstGeom prst="roundRect">
          <a:avLst>
            <a:gd name="adj" fmla="val 10000"/>
          </a:avLst>
        </a:prstGeom>
        <a:solidFill>
          <a:schemeClr val="l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ro-RO" sz="1200" b="1" i="1" kern="1200" dirty="0"/>
            <a:t>Ca utilizator îmi doresc să pot filtra rezultatele unei căutări pe categorii.</a:t>
          </a:r>
          <a:endParaRPr lang="en-US" sz="1200" i="1" kern="1200" dirty="0"/>
        </a:p>
      </dsp:txBody>
      <dsp:txXfrm>
        <a:off x="4803924" y="2033966"/>
        <a:ext cx="1034976" cy="1631885"/>
      </dsp:txXfrm>
    </dsp:sp>
    <dsp:sp modelId="{9FA94B81-CBE7-48B9-8A40-6401D3E01ECA}">
      <dsp:nvSpPr>
        <dsp:cNvPr id="0" name=""/>
        <dsp:cNvSpPr/>
      </dsp:nvSpPr>
      <dsp:spPr>
        <a:xfrm>
          <a:off x="5963448" y="2001766"/>
          <a:ext cx="1099376" cy="1696285"/>
        </a:xfrm>
        <a:prstGeom prst="roundRect">
          <a:avLst>
            <a:gd name="adj" fmla="val 10000"/>
          </a:avLst>
        </a:prstGeom>
        <a:solidFill>
          <a:schemeClr val="l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ro-RO" sz="1200" b="1" i="1" kern="1200" dirty="0"/>
            <a:t>Ca utilizator îmi doresc să pot căuta recomandările asociate unor jocuri noi.</a:t>
          </a:r>
          <a:endParaRPr lang="en-US" sz="1200" i="1" kern="1200" dirty="0"/>
        </a:p>
      </dsp:txBody>
      <dsp:txXfrm>
        <a:off x="5995648" y="2033966"/>
        <a:ext cx="1034976" cy="1631885"/>
      </dsp:txXfrm>
    </dsp:sp>
    <dsp:sp modelId="{EC94546D-A622-444F-9F24-1322B2FF6CBD}">
      <dsp:nvSpPr>
        <dsp:cNvPr id="0" name=""/>
        <dsp:cNvSpPr/>
      </dsp:nvSpPr>
      <dsp:spPr>
        <a:xfrm>
          <a:off x="7155172" y="2001766"/>
          <a:ext cx="1099376" cy="1696285"/>
        </a:xfrm>
        <a:prstGeom prst="roundRect">
          <a:avLst>
            <a:gd name="adj" fmla="val 10000"/>
          </a:avLst>
        </a:prstGeom>
        <a:solidFill>
          <a:schemeClr val="l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ro-RO" sz="1200" b="1" i="1" kern="1200" dirty="0"/>
            <a:t>Ca utilizator îmi doresc să pot vedea recenziile unui joc.</a:t>
          </a:r>
          <a:endParaRPr lang="en-US" sz="1200" i="1" kern="1200" dirty="0"/>
        </a:p>
      </dsp:txBody>
      <dsp:txXfrm>
        <a:off x="7187372" y="2033966"/>
        <a:ext cx="1034976" cy="1631885"/>
      </dsp:txXfrm>
    </dsp:sp>
    <dsp:sp modelId="{EA8B38C4-B6E4-41AB-916C-53EF33940F1A}">
      <dsp:nvSpPr>
        <dsp:cNvPr id="0" name=""/>
        <dsp:cNvSpPr/>
      </dsp:nvSpPr>
      <dsp:spPr>
        <a:xfrm>
          <a:off x="8346897" y="2001766"/>
          <a:ext cx="1099376" cy="1696285"/>
        </a:xfrm>
        <a:prstGeom prst="roundRect">
          <a:avLst>
            <a:gd name="adj" fmla="val 10000"/>
          </a:avLst>
        </a:prstGeom>
        <a:solidFill>
          <a:schemeClr val="l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ro-RO" sz="1200" b="1" i="1" kern="1200" dirty="0"/>
            <a:t>Ca utilizator îmi doresc să pot selecta moneda în care să fie afișate prețurile.</a:t>
          </a:r>
          <a:endParaRPr lang="en-US" sz="1200" b="0" i="1" kern="1200" dirty="0">
            <a:latin typeface="Calibri Light" panose="020F0302020204030204"/>
          </a:endParaRPr>
        </a:p>
      </dsp:txBody>
      <dsp:txXfrm>
        <a:off x="8379097" y="2033966"/>
        <a:ext cx="1034976" cy="1631885"/>
      </dsp:txXfrm>
    </dsp:sp>
    <dsp:sp modelId="{C4B79A3D-0249-48A4-8DE7-0CF1AF613103}">
      <dsp:nvSpPr>
        <dsp:cNvPr id="0" name=""/>
        <dsp:cNvSpPr/>
      </dsp:nvSpPr>
      <dsp:spPr>
        <a:xfrm>
          <a:off x="9538621" y="2001766"/>
          <a:ext cx="1099376" cy="1696285"/>
        </a:xfrm>
        <a:prstGeom prst="roundRect">
          <a:avLst>
            <a:gd name="adj" fmla="val 10000"/>
          </a:avLst>
        </a:prstGeom>
        <a:solidFill>
          <a:schemeClr val="l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ro-RO" sz="1200" b="1" i="1" kern="1200" dirty="0"/>
            <a:t>Ca utilizator îmi doresc să pot alege modalitatea de plată la finalizarea unei achiziții.</a:t>
          </a:r>
          <a:endParaRPr lang="en-US" sz="1200" kern="1200" dirty="0"/>
        </a:p>
      </dsp:txBody>
      <dsp:txXfrm>
        <a:off x="9570821" y="2033966"/>
        <a:ext cx="1034976" cy="1631885"/>
      </dsp:txXfrm>
    </dsp:sp>
    <dsp:sp modelId="{A12B6C62-7B2C-4842-A114-9322F36D1D77}">
      <dsp:nvSpPr>
        <dsp:cNvPr id="0" name=""/>
        <dsp:cNvSpPr/>
      </dsp:nvSpPr>
      <dsp:spPr>
        <a:xfrm>
          <a:off x="10730345" y="2001766"/>
          <a:ext cx="1099376" cy="1696285"/>
        </a:xfrm>
        <a:prstGeom prst="roundRect">
          <a:avLst>
            <a:gd name="adj" fmla="val 10000"/>
          </a:avLst>
        </a:prstGeom>
        <a:solidFill>
          <a:schemeClr val="l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ro-RO" sz="1200" b="1" i="1" kern="1200" dirty="0"/>
            <a:t>Ca utilizator îmi doresc să pot căută evenimente de promovare și reducerii asociate unui joc nou.</a:t>
          </a:r>
          <a:endParaRPr lang="en-US" sz="1200" i="1" kern="1200" dirty="0"/>
        </a:p>
      </dsp:txBody>
      <dsp:txXfrm>
        <a:off x="10762545" y="2033966"/>
        <a:ext cx="1034976" cy="1631885"/>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1" name="Rectangle 2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C1E9AB88-4A0B-9A67-0D09-3326F0A43925}"/>
              </a:ext>
            </a:extLst>
          </p:cNvPr>
          <p:cNvSpPr>
            <a:spLocks noGrp="1"/>
          </p:cNvSpPr>
          <p:nvPr>
            <p:ph type="title"/>
          </p:nvPr>
        </p:nvSpPr>
        <p:spPr>
          <a:xfrm>
            <a:off x="1043631" y="809898"/>
            <a:ext cx="10173010" cy="1554480"/>
          </a:xfrm>
        </p:spPr>
        <p:txBody>
          <a:bodyPr vert="horz" lIns="91440" tIns="45720" rIns="91440" bIns="45720" rtlCol="0" anchor="ctr">
            <a:normAutofit/>
          </a:bodyPr>
          <a:lstStyle/>
          <a:p>
            <a:r>
              <a:rPr lang="en-US" sz="4800" kern="1200">
                <a:solidFill>
                  <a:schemeClr val="tx1"/>
                </a:solidFill>
                <a:latin typeface="+mj-lt"/>
                <a:ea typeface="+mj-ea"/>
                <a:cs typeface="+mj-cs"/>
              </a:rPr>
              <a:t>Proiect de absolvire</a:t>
            </a:r>
            <a:br>
              <a:rPr lang="en-US" sz="4800" kern="1200">
                <a:solidFill>
                  <a:schemeClr val="tx1"/>
                </a:solidFill>
                <a:latin typeface="+mj-lt"/>
                <a:ea typeface="+mj-ea"/>
                <a:cs typeface="+mj-cs"/>
              </a:rPr>
            </a:br>
            <a:r>
              <a:rPr lang="en-US" sz="4800" kern="1200">
                <a:solidFill>
                  <a:schemeClr val="tx1"/>
                </a:solidFill>
                <a:latin typeface="+mj-lt"/>
                <a:ea typeface="+mj-ea"/>
                <a:cs typeface="+mj-cs"/>
              </a:rPr>
              <a:t>Software Development Academy </a:t>
            </a:r>
          </a:p>
        </p:txBody>
      </p:sp>
      <p:cxnSp>
        <p:nvCxnSpPr>
          <p:cNvPr id="27" name="Straight Connector 2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Subtitle 10">
            <a:extLst>
              <a:ext uri="{FF2B5EF4-FFF2-40B4-BE49-F238E27FC236}">
                <a16:creationId xmlns:a16="http://schemas.microsoft.com/office/drawing/2014/main" id="{E8BA2D31-CD0A-0594-E254-9FDA890CE3FD}"/>
              </a:ext>
            </a:extLst>
          </p:cNvPr>
          <p:cNvSpPr>
            <a:spLocks noGrp="1"/>
          </p:cNvSpPr>
          <p:nvPr>
            <p:ph sz="half" idx="1"/>
          </p:nvPr>
        </p:nvSpPr>
        <p:spPr>
          <a:xfrm>
            <a:off x="2215239" y="2856601"/>
            <a:ext cx="3822371" cy="3602732"/>
          </a:xfrm>
        </p:spPr>
        <p:txBody>
          <a:bodyPr vert="horz" lIns="91440" tIns="45720" rIns="91440" bIns="45720" rtlCol="0" anchor="t">
            <a:noAutofit/>
          </a:bodyPr>
          <a:lstStyle/>
          <a:p>
            <a:pPr marL="171450" indent="-171450" defTabSz="667512">
              <a:lnSpc>
                <a:spcPct val="100000"/>
              </a:lnSpc>
              <a:spcBef>
                <a:spcPts val="730"/>
              </a:spcBef>
              <a:buFont typeface="Wingdings" panose="020B0604020202020204" pitchFamily="34" charset="0"/>
              <a:buChar char="v"/>
            </a:pPr>
            <a:r>
              <a:rPr lang="ro-RO" sz="1150" kern="1200" dirty="0">
                <a:latin typeface="+mn-lt"/>
                <a:ea typeface="+mn-ea"/>
                <a:cs typeface="Calibri"/>
              </a:rPr>
              <a:t>Partea teoretică:</a:t>
            </a:r>
            <a:endParaRPr lang="en-US" sz="1150" dirty="0">
              <a:cs typeface="Calibri" panose="020F0502020204030204"/>
            </a:endParaRPr>
          </a:p>
          <a:p>
            <a:pPr marL="671830" lvl="1" indent="-171450" defTabSz="667512">
              <a:lnSpc>
                <a:spcPct val="100000"/>
              </a:lnSpc>
              <a:spcBef>
                <a:spcPts val="365"/>
              </a:spcBef>
              <a:buFont typeface="Courier New" panose="020B0604020202020204" pitchFamily="34" charset="0"/>
              <a:buChar char="o"/>
            </a:pPr>
            <a:r>
              <a:rPr lang="ro-RO" sz="1050" kern="1200" dirty="0" err="1">
                <a:latin typeface="+mn-lt"/>
                <a:ea typeface="+mn-ea"/>
                <a:cs typeface="Calibri"/>
              </a:rPr>
              <a:t>Requirements</a:t>
            </a:r>
            <a:r>
              <a:rPr lang="ro-RO" sz="1050" kern="1200" dirty="0">
                <a:latin typeface="+mn-lt"/>
                <a:ea typeface="+mn-ea"/>
                <a:cs typeface="Calibri"/>
              </a:rPr>
              <a:t>;</a:t>
            </a:r>
            <a:endParaRPr lang="ro-RO" sz="1050" kern="1200" dirty="0">
              <a:latin typeface="+mn-lt"/>
              <a:cs typeface="Calibri"/>
            </a:endParaRPr>
          </a:p>
          <a:p>
            <a:pPr marL="671830" lvl="1" indent="-171450" defTabSz="667512">
              <a:lnSpc>
                <a:spcPct val="100000"/>
              </a:lnSpc>
              <a:spcBef>
                <a:spcPts val="365"/>
              </a:spcBef>
              <a:buFont typeface="Courier New" panose="020B0604020202020204" pitchFamily="34" charset="0"/>
              <a:buChar char="o"/>
            </a:pPr>
            <a:r>
              <a:rPr lang="ro-RO" sz="1050" kern="1200" dirty="0">
                <a:latin typeface="+mn-lt"/>
                <a:ea typeface="+mn-ea"/>
                <a:cs typeface="Calibri"/>
              </a:rPr>
              <a:t>Test </a:t>
            </a:r>
            <a:r>
              <a:rPr lang="ro-RO" sz="1050" kern="1200" dirty="0" err="1">
                <a:latin typeface="+mn-lt"/>
                <a:ea typeface="+mn-ea"/>
                <a:cs typeface="Calibri"/>
              </a:rPr>
              <a:t>condition</a:t>
            </a:r>
            <a:r>
              <a:rPr lang="ro-RO" sz="1050" kern="1200" dirty="0">
                <a:latin typeface="+mn-lt"/>
                <a:ea typeface="+mn-ea"/>
                <a:cs typeface="Calibri"/>
              </a:rPr>
              <a:t>;</a:t>
            </a:r>
            <a:endParaRPr lang="ro-RO" sz="1050" dirty="0">
              <a:ea typeface="+mn-lt"/>
              <a:cs typeface="+mn-lt"/>
            </a:endParaRPr>
          </a:p>
          <a:p>
            <a:pPr marL="671830" lvl="1" indent="-171450" defTabSz="667512">
              <a:lnSpc>
                <a:spcPct val="100000"/>
              </a:lnSpc>
              <a:spcBef>
                <a:spcPts val="365"/>
              </a:spcBef>
              <a:buFont typeface="Courier New" panose="020B0604020202020204" pitchFamily="34" charset="0"/>
              <a:buChar char="o"/>
            </a:pPr>
            <a:r>
              <a:rPr lang="ro-RO" sz="1050" dirty="0">
                <a:ea typeface="+mn-lt"/>
                <a:cs typeface="+mn-lt"/>
              </a:rPr>
              <a:t>Ce este un </a:t>
            </a:r>
            <a:r>
              <a:rPr lang="ro-RO" sz="1050" kern="1200" dirty="0">
                <a:latin typeface="+mn-lt"/>
                <a:ea typeface="+mn-lt"/>
                <a:cs typeface="+mn-lt"/>
              </a:rPr>
              <a:t>test</a:t>
            </a:r>
            <a:r>
              <a:rPr lang="ro-RO" sz="1050" kern="1200" dirty="0">
                <a:latin typeface="+mn-lt"/>
                <a:ea typeface="+mn-ea"/>
                <a:cs typeface="Calibri"/>
              </a:rPr>
              <a:t> case</a:t>
            </a:r>
            <a:r>
              <a:rPr lang="ro-RO" sz="1050" dirty="0">
                <a:cs typeface="Calibri"/>
              </a:rPr>
              <a:t> și la ce folosește</a:t>
            </a:r>
            <a:r>
              <a:rPr lang="ro-RO" sz="1050" kern="1200" dirty="0">
                <a:latin typeface="+mn-lt"/>
                <a:ea typeface="+mn-ea"/>
                <a:cs typeface="Calibri"/>
              </a:rPr>
              <a:t>;</a:t>
            </a:r>
            <a:endParaRPr lang="ro-RO" dirty="0">
              <a:cs typeface="Calibri" panose="020F0502020204030204"/>
            </a:endParaRPr>
          </a:p>
          <a:p>
            <a:pPr marL="671830" lvl="1" indent="-171450" defTabSz="667512">
              <a:lnSpc>
                <a:spcPct val="100000"/>
              </a:lnSpc>
              <a:spcBef>
                <a:spcPts val="365"/>
              </a:spcBef>
              <a:buFont typeface="Courier New" panose="020B0604020202020204" pitchFamily="34" charset="0"/>
              <a:buChar char="o"/>
            </a:pPr>
            <a:r>
              <a:rPr lang="ro-RO" sz="1050" kern="1200" dirty="0">
                <a:latin typeface="+mn-lt"/>
                <a:ea typeface="+mn-ea"/>
                <a:cs typeface="Calibri"/>
              </a:rPr>
              <a:t>Scopul unui test plan;</a:t>
            </a:r>
            <a:endParaRPr lang="ro-RO" sz="1050" kern="1200" dirty="0">
              <a:latin typeface="+mn-lt"/>
              <a:cs typeface="Calibri"/>
            </a:endParaRPr>
          </a:p>
          <a:p>
            <a:pPr marL="671830" lvl="1" indent="-171450" defTabSz="667512">
              <a:lnSpc>
                <a:spcPct val="100000"/>
              </a:lnSpc>
              <a:spcBef>
                <a:spcPts val="365"/>
              </a:spcBef>
              <a:buFont typeface="Courier New" panose="020B0604020202020204" pitchFamily="34" charset="0"/>
              <a:buChar char="o"/>
            </a:pPr>
            <a:r>
              <a:rPr lang="ro-RO" sz="1050" kern="1200" dirty="0">
                <a:latin typeface="+mn-lt"/>
                <a:ea typeface="+mn-ea"/>
                <a:cs typeface="Calibri"/>
              </a:rPr>
              <a:t>Statusurile pe care poate să le aibă rularea unui test case;</a:t>
            </a:r>
            <a:endParaRPr lang="ro-RO" sz="1050" kern="1200" dirty="0">
              <a:latin typeface="+mn-lt"/>
              <a:cs typeface="Calibri"/>
            </a:endParaRPr>
          </a:p>
          <a:p>
            <a:pPr marL="671830" lvl="1" indent="-171450" defTabSz="667512">
              <a:lnSpc>
                <a:spcPct val="100000"/>
              </a:lnSpc>
              <a:spcBef>
                <a:spcPts val="365"/>
              </a:spcBef>
              <a:buFont typeface="Courier New" panose="020B0604020202020204" pitchFamily="34" charset="0"/>
              <a:buChar char="o"/>
            </a:pPr>
            <a:r>
              <a:rPr lang="ro-RO" sz="1050" kern="1200" dirty="0">
                <a:latin typeface="+mn-lt"/>
                <a:ea typeface="+mn-ea"/>
                <a:cs typeface="Calibri"/>
              </a:rPr>
              <a:t>Statusurile pe care poate să le aibă un defect - Ciclul de viață al unui </a:t>
            </a:r>
            <a:r>
              <a:rPr lang="ro-RO" sz="1050" kern="1200" dirty="0" err="1">
                <a:latin typeface="+mn-lt"/>
                <a:ea typeface="+mn-ea"/>
                <a:cs typeface="Calibri"/>
              </a:rPr>
              <a:t>ticket</a:t>
            </a:r>
            <a:r>
              <a:rPr lang="ro-RO" sz="1050" kern="1200" dirty="0">
                <a:latin typeface="+mn-lt"/>
                <a:ea typeface="+mn-ea"/>
                <a:cs typeface="Calibri"/>
              </a:rPr>
              <a:t>;</a:t>
            </a:r>
            <a:endParaRPr lang="ro-RO" sz="1050" kern="1200" dirty="0">
              <a:latin typeface="+mn-lt"/>
              <a:cs typeface="Calibri"/>
            </a:endParaRPr>
          </a:p>
          <a:p>
            <a:pPr marL="671830" lvl="1" indent="-171450" defTabSz="667512">
              <a:lnSpc>
                <a:spcPct val="100000"/>
              </a:lnSpc>
              <a:spcBef>
                <a:spcPts val="365"/>
              </a:spcBef>
              <a:buFont typeface="Courier New" panose="020B0604020202020204" pitchFamily="34" charset="0"/>
              <a:buChar char="o"/>
            </a:pPr>
            <a:r>
              <a:rPr lang="ro-RO" sz="1050" kern="1200" dirty="0">
                <a:latin typeface="+mn-lt"/>
                <a:ea typeface="+mn-ea"/>
                <a:cs typeface="Calibri"/>
              </a:rPr>
              <a:t>Diferența între </a:t>
            </a:r>
            <a:r>
              <a:rPr lang="ro-RO" sz="1050" kern="1200" dirty="0" err="1">
                <a:latin typeface="+mn-lt"/>
                <a:ea typeface="+mn-ea"/>
                <a:cs typeface="Calibri"/>
              </a:rPr>
              <a:t>priority</a:t>
            </a:r>
            <a:r>
              <a:rPr lang="ro-RO" sz="1050" kern="1200" dirty="0">
                <a:latin typeface="+mn-lt"/>
                <a:ea typeface="+mn-ea"/>
                <a:cs typeface="Calibri"/>
              </a:rPr>
              <a:t> și </a:t>
            </a:r>
            <a:r>
              <a:rPr lang="ro-RO" sz="1050" kern="1200" dirty="0" err="1">
                <a:latin typeface="+mn-lt"/>
                <a:ea typeface="+mn-ea"/>
                <a:cs typeface="Calibri"/>
              </a:rPr>
              <a:t>severity</a:t>
            </a:r>
            <a:r>
              <a:rPr lang="ro-RO" sz="1050" kern="1200" dirty="0">
                <a:latin typeface="+mn-lt"/>
                <a:ea typeface="+mn-ea"/>
                <a:cs typeface="Calibri"/>
              </a:rPr>
              <a:t>;</a:t>
            </a:r>
            <a:endParaRPr lang="ro-RO" sz="1050" kern="1200" dirty="0">
              <a:latin typeface="+mn-lt"/>
              <a:cs typeface="Calibri"/>
            </a:endParaRPr>
          </a:p>
          <a:p>
            <a:pPr marL="671830" lvl="1" indent="-171450" defTabSz="667512">
              <a:lnSpc>
                <a:spcPct val="100000"/>
              </a:lnSpc>
              <a:spcBef>
                <a:spcPts val="365"/>
              </a:spcBef>
              <a:buFont typeface="Courier New" panose="020B0604020202020204" pitchFamily="34" charset="0"/>
              <a:buChar char="o"/>
            </a:pPr>
            <a:r>
              <a:rPr lang="ro-RO" sz="1050" kern="1200" dirty="0">
                <a:latin typeface="+mn-lt"/>
                <a:ea typeface="+mn-ea"/>
                <a:cs typeface="Calibri"/>
              </a:rPr>
              <a:t>Test report și diferența între test status report și test </a:t>
            </a:r>
            <a:r>
              <a:rPr lang="ro-RO" sz="1050" kern="1200" dirty="0" err="1">
                <a:latin typeface="+mn-lt"/>
                <a:ea typeface="+mn-ea"/>
                <a:cs typeface="Calibri"/>
              </a:rPr>
              <a:t>completion</a:t>
            </a:r>
            <a:r>
              <a:rPr lang="ro-RO" sz="1050" kern="1200" dirty="0">
                <a:latin typeface="+mn-lt"/>
                <a:ea typeface="+mn-ea"/>
                <a:cs typeface="Calibri"/>
              </a:rPr>
              <a:t> report;</a:t>
            </a:r>
            <a:endParaRPr lang="ro-RO" sz="1050" kern="1200" dirty="0">
              <a:latin typeface="+mn-lt"/>
              <a:cs typeface="Calibri"/>
            </a:endParaRPr>
          </a:p>
          <a:p>
            <a:pPr marL="671830" lvl="1" indent="-171450" defTabSz="667512">
              <a:lnSpc>
                <a:spcPct val="100000"/>
              </a:lnSpc>
              <a:spcBef>
                <a:spcPts val="365"/>
              </a:spcBef>
              <a:buFont typeface="Courier New" panose="020B0604020202020204" pitchFamily="34" charset="0"/>
              <a:buChar char="o"/>
            </a:pPr>
            <a:r>
              <a:rPr lang="ro-RO" sz="1050" kern="1200" dirty="0">
                <a:latin typeface="+mn-lt"/>
                <a:ea typeface="+mn-ea"/>
                <a:cs typeface="Calibri"/>
              </a:rPr>
              <a:t>Enumerarea etapelor din procesului de testare;</a:t>
            </a:r>
            <a:endParaRPr lang="ro-RO" sz="1050" kern="1200" dirty="0">
              <a:latin typeface="+mn-lt"/>
              <a:ea typeface="+mn-lt"/>
              <a:cs typeface="+mn-lt"/>
            </a:endParaRPr>
          </a:p>
          <a:p>
            <a:pPr marL="671830" lvl="1" indent="-171450" defTabSz="667512">
              <a:lnSpc>
                <a:spcPct val="100000"/>
              </a:lnSpc>
              <a:spcBef>
                <a:spcPts val="365"/>
              </a:spcBef>
              <a:buFont typeface="Courier New" panose="020B0604020202020204" pitchFamily="34" charset="0"/>
              <a:buChar char="o"/>
            </a:pPr>
            <a:r>
              <a:rPr lang="ro-RO" sz="1050" kern="1200" dirty="0">
                <a:latin typeface="+mn-lt"/>
                <a:ea typeface="+mn-ea"/>
                <a:cs typeface="Calibri"/>
              </a:rPr>
              <a:t>Diferența între </a:t>
            </a:r>
            <a:r>
              <a:rPr lang="ro-RO" sz="1050" kern="1200" err="1">
                <a:latin typeface="+mn-lt"/>
                <a:ea typeface="+mn-ea"/>
                <a:cs typeface="Calibri"/>
              </a:rPr>
              <a:t>retesting</a:t>
            </a:r>
            <a:r>
              <a:rPr lang="ro-RO" sz="1050" kern="1200" dirty="0">
                <a:latin typeface="+mn-lt"/>
                <a:ea typeface="+mn-ea"/>
                <a:cs typeface="Calibri"/>
              </a:rPr>
              <a:t> și </a:t>
            </a:r>
            <a:r>
              <a:rPr lang="ro-RO" sz="1050" kern="1200" err="1">
                <a:latin typeface="+mn-lt"/>
                <a:ea typeface="+mn-ea"/>
                <a:cs typeface="Calibri"/>
              </a:rPr>
              <a:t>regression</a:t>
            </a:r>
            <a:r>
              <a:rPr lang="ro-RO" sz="1050" kern="1200" dirty="0">
                <a:latin typeface="+mn-lt"/>
                <a:ea typeface="+mn-ea"/>
                <a:cs typeface="Calibri"/>
              </a:rPr>
              <a:t> </a:t>
            </a:r>
            <a:r>
              <a:rPr lang="ro-RO" sz="1050" kern="1200" err="1">
                <a:latin typeface="+mn-lt"/>
                <a:ea typeface="+mn-ea"/>
                <a:cs typeface="Calibri"/>
              </a:rPr>
              <a:t>testing</a:t>
            </a:r>
            <a:r>
              <a:rPr lang="ro-RO" sz="1050" kern="1200" dirty="0">
                <a:latin typeface="+mn-lt"/>
                <a:ea typeface="+mn-ea"/>
                <a:cs typeface="Calibri"/>
              </a:rPr>
              <a:t>;</a:t>
            </a:r>
            <a:endParaRPr lang="ro-RO" sz="1050" kern="1200" dirty="0">
              <a:latin typeface="+mn-lt"/>
              <a:cs typeface="Calibri"/>
            </a:endParaRPr>
          </a:p>
          <a:p>
            <a:pPr marL="671830" lvl="1" indent="-171450" defTabSz="667512">
              <a:lnSpc>
                <a:spcPct val="100000"/>
              </a:lnSpc>
              <a:spcBef>
                <a:spcPts val="365"/>
              </a:spcBef>
              <a:buFont typeface="Courier New" panose="020B0604020202020204" pitchFamily="34" charset="0"/>
              <a:buChar char="o"/>
            </a:pPr>
            <a:r>
              <a:rPr lang="ro-RO" sz="1050" kern="1200" dirty="0">
                <a:latin typeface="+mn-lt"/>
                <a:ea typeface="+mn-ea"/>
                <a:cs typeface="Calibri"/>
              </a:rPr>
              <a:t>Diferența între </a:t>
            </a:r>
            <a:r>
              <a:rPr lang="ro-RO" sz="1050" kern="1200" err="1">
                <a:latin typeface="+mn-lt"/>
                <a:ea typeface="+mn-ea"/>
                <a:cs typeface="Calibri"/>
              </a:rPr>
              <a:t>functional</a:t>
            </a:r>
            <a:r>
              <a:rPr lang="ro-RO" sz="1050" kern="1200" dirty="0">
                <a:latin typeface="+mn-lt"/>
                <a:ea typeface="+mn-ea"/>
                <a:cs typeface="Calibri"/>
              </a:rPr>
              <a:t> </a:t>
            </a:r>
            <a:r>
              <a:rPr lang="ro-RO" sz="1050" kern="1200" err="1">
                <a:latin typeface="+mn-lt"/>
                <a:ea typeface="+mn-ea"/>
                <a:cs typeface="Calibri"/>
              </a:rPr>
              <a:t>testing</a:t>
            </a:r>
            <a:r>
              <a:rPr lang="ro-RO" sz="1050" kern="1200" dirty="0">
                <a:latin typeface="+mn-lt"/>
                <a:ea typeface="+mn-ea"/>
                <a:cs typeface="Calibri"/>
              </a:rPr>
              <a:t> și non-</a:t>
            </a:r>
            <a:r>
              <a:rPr lang="ro-RO" sz="1050" kern="1200" err="1">
                <a:latin typeface="+mn-lt"/>
                <a:ea typeface="+mn-ea"/>
                <a:cs typeface="Calibri"/>
              </a:rPr>
              <a:t>functional</a:t>
            </a:r>
            <a:r>
              <a:rPr lang="ro-RO" sz="1050" kern="1200" dirty="0">
                <a:latin typeface="+mn-lt"/>
                <a:ea typeface="+mn-ea"/>
                <a:cs typeface="Calibri"/>
              </a:rPr>
              <a:t> </a:t>
            </a:r>
            <a:r>
              <a:rPr lang="ro-RO" sz="1050" kern="1200" err="1">
                <a:latin typeface="+mn-lt"/>
                <a:ea typeface="+mn-ea"/>
                <a:cs typeface="Calibri"/>
              </a:rPr>
              <a:t>testing</a:t>
            </a:r>
            <a:r>
              <a:rPr lang="ro-RO" sz="1050" kern="1200" dirty="0">
                <a:latin typeface="+mn-lt"/>
                <a:ea typeface="+mn-ea"/>
                <a:cs typeface="Calibri"/>
              </a:rPr>
              <a:t>;</a:t>
            </a:r>
            <a:endParaRPr lang="ro-RO" sz="1050" kern="1200" dirty="0">
              <a:latin typeface="+mn-lt"/>
              <a:cs typeface="Calibri"/>
            </a:endParaRPr>
          </a:p>
          <a:p>
            <a:pPr marL="671830" lvl="1" indent="-171450" defTabSz="667512">
              <a:lnSpc>
                <a:spcPct val="100000"/>
              </a:lnSpc>
              <a:spcBef>
                <a:spcPts val="365"/>
              </a:spcBef>
              <a:buFont typeface="Courier New" panose="020B0604020202020204" pitchFamily="34" charset="0"/>
              <a:buChar char="o"/>
            </a:pPr>
            <a:r>
              <a:rPr lang="ro-RO" sz="1050" kern="1200" dirty="0">
                <a:latin typeface="+mn-lt"/>
                <a:ea typeface="+mn-lt"/>
                <a:cs typeface="+mn-lt"/>
              </a:rPr>
              <a:t>Enumerarea și gruparea în categorii a tehnicilor</a:t>
            </a:r>
            <a:r>
              <a:rPr lang="ro-RO" sz="1050" kern="1200" dirty="0">
                <a:latin typeface="+mn-lt"/>
                <a:ea typeface="+mn-ea"/>
                <a:cs typeface="Calibri"/>
              </a:rPr>
              <a:t> de testare.</a:t>
            </a:r>
            <a:endParaRPr lang="ro-RO" sz="1050" dirty="0">
              <a:cs typeface="Calibri"/>
            </a:endParaRPr>
          </a:p>
        </p:txBody>
      </p:sp>
      <p:sp>
        <p:nvSpPr>
          <p:cNvPr id="12" name="Content Placeholder 11">
            <a:extLst>
              <a:ext uri="{FF2B5EF4-FFF2-40B4-BE49-F238E27FC236}">
                <a16:creationId xmlns:a16="http://schemas.microsoft.com/office/drawing/2014/main" id="{4EA947C5-7EC4-B8C9-0FFD-888E7FF4473C}"/>
              </a:ext>
            </a:extLst>
          </p:cNvPr>
          <p:cNvSpPr>
            <a:spLocks noGrp="1"/>
          </p:cNvSpPr>
          <p:nvPr>
            <p:ph sz="half" idx="2"/>
          </p:nvPr>
        </p:nvSpPr>
        <p:spPr>
          <a:xfrm>
            <a:off x="6036445" y="2856600"/>
            <a:ext cx="3836568" cy="2637180"/>
          </a:xfrm>
        </p:spPr>
        <p:txBody>
          <a:bodyPr vert="horz" lIns="91440" tIns="45720" rIns="91440" bIns="45720" rtlCol="0" anchor="t">
            <a:normAutofit/>
          </a:bodyPr>
          <a:lstStyle/>
          <a:p>
            <a:pPr marL="171450" indent="-171450" defTabSz="667512">
              <a:lnSpc>
                <a:spcPct val="100000"/>
              </a:lnSpc>
              <a:spcBef>
                <a:spcPts val="730"/>
              </a:spcBef>
              <a:buFont typeface="Wingdings" panose="020B0604020202020204" pitchFamily="34" charset="0"/>
              <a:buChar char="v"/>
            </a:pPr>
            <a:r>
              <a:rPr lang="ro-RO" sz="1150" kern="1200" dirty="0">
                <a:latin typeface="+mn-lt"/>
                <a:ea typeface="+mn-ea"/>
                <a:cs typeface="Calibri"/>
              </a:rPr>
              <a:t>Partea practică:</a:t>
            </a:r>
            <a:endParaRPr lang="en-US" sz="1150" dirty="0">
              <a:cs typeface="Calibri" panose="020F0502020204030204"/>
            </a:endParaRPr>
          </a:p>
          <a:p>
            <a:pPr marL="671830" lvl="1" indent="-171450" defTabSz="667512">
              <a:lnSpc>
                <a:spcPct val="100000"/>
              </a:lnSpc>
              <a:spcBef>
                <a:spcPts val="365"/>
              </a:spcBef>
              <a:buFont typeface="Courier New" panose="020B0604020202020204" pitchFamily="34" charset="0"/>
              <a:buChar char="o"/>
            </a:pPr>
            <a:r>
              <a:rPr lang="ro-RO" sz="1050" kern="1200" dirty="0" err="1">
                <a:latin typeface="+mn-lt"/>
                <a:ea typeface="+mn-ea"/>
                <a:cs typeface="Calibri"/>
              </a:rPr>
              <a:t>Requirements</a:t>
            </a:r>
            <a:r>
              <a:rPr lang="ro-RO" sz="1050" kern="1200" dirty="0">
                <a:latin typeface="+mn-lt"/>
                <a:ea typeface="+mn-ea"/>
                <a:cs typeface="Calibri"/>
              </a:rPr>
              <a:t> – </a:t>
            </a:r>
            <a:r>
              <a:rPr lang="ro-RO" sz="1050" dirty="0">
                <a:cs typeface="Calibri"/>
              </a:rPr>
              <a:t>introducere și zece</a:t>
            </a:r>
            <a:r>
              <a:rPr lang="ro-RO" sz="1050" kern="1200" dirty="0">
                <a:latin typeface="+mn-lt"/>
                <a:ea typeface="+mn-ea"/>
                <a:cs typeface="Calibri"/>
              </a:rPr>
              <a:t> cerințe;</a:t>
            </a:r>
            <a:endParaRPr lang="ro-RO" sz="1050" kern="1200" dirty="0">
              <a:latin typeface="+mn-lt"/>
              <a:cs typeface="Calibri"/>
            </a:endParaRPr>
          </a:p>
          <a:p>
            <a:pPr marL="671830" lvl="1" indent="-171450" defTabSz="667512">
              <a:lnSpc>
                <a:spcPct val="100000"/>
              </a:lnSpc>
              <a:spcBef>
                <a:spcPts val="365"/>
              </a:spcBef>
              <a:buFont typeface="Courier New" panose="020B0604020202020204" pitchFamily="34" charset="0"/>
              <a:buChar char="o"/>
            </a:pPr>
            <a:r>
              <a:rPr lang="ro-RO" sz="1050" kern="1200" dirty="0">
                <a:latin typeface="+mn-lt"/>
                <a:ea typeface="+mn-ea"/>
                <a:cs typeface="Calibri"/>
              </a:rPr>
              <a:t>Test </a:t>
            </a:r>
            <a:r>
              <a:rPr lang="ro-RO" sz="1050" kern="1200" dirty="0" err="1">
                <a:latin typeface="+mn-lt"/>
                <a:ea typeface="+mn-ea"/>
                <a:cs typeface="Calibri"/>
              </a:rPr>
              <a:t>condtions</a:t>
            </a:r>
            <a:r>
              <a:rPr lang="ro-RO" sz="1050" kern="1200" dirty="0">
                <a:latin typeface="+mn-lt"/>
                <a:ea typeface="+mn-ea"/>
                <a:cs typeface="Calibri"/>
              </a:rPr>
              <a:t> – zece condiții de test pentru două dintre cerințe;</a:t>
            </a:r>
            <a:endParaRPr lang="ro-RO" sz="1050" kern="1200" dirty="0">
              <a:latin typeface="+mn-lt"/>
              <a:cs typeface="Calibri"/>
            </a:endParaRPr>
          </a:p>
          <a:p>
            <a:pPr marL="671830" lvl="1" indent="-171450" defTabSz="667512">
              <a:lnSpc>
                <a:spcPct val="100000"/>
              </a:lnSpc>
              <a:spcBef>
                <a:spcPts val="365"/>
              </a:spcBef>
              <a:buFont typeface="Courier New" panose="020B0604020202020204" pitchFamily="34" charset="0"/>
              <a:buChar char="o"/>
            </a:pPr>
            <a:r>
              <a:rPr lang="ro-RO" sz="1050" kern="1200" dirty="0">
                <a:latin typeface="+mn-lt"/>
                <a:ea typeface="+mn-ea"/>
                <a:cs typeface="Calibri"/>
              </a:rPr>
              <a:t>Test </a:t>
            </a:r>
            <a:r>
              <a:rPr lang="ro-RO" sz="1050" kern="1200" dirty="0" err="1">
                <a:latin typeface="+mn-lt"/>
                <a:ea typeface="+mn-ea"/>
                <a:cs typeface="Calibri"/>
              </a:rPr>
              <a:t>cases</a:t>
            </a:r>
            <a:r>
              <a:rPr lang="ro-RO" sz="1050" kern="1200" dirty="0">
                <a:latin typeface="+mn-lt"/>
                <a:ea typeface="+mn-ea"/>
                <a:cs typeface="Calibri"/>
              </a:rPr>
              <a:t> – douăsprezece cazuri de test pentru toate condițiile de test create;</a:t>
            </a:r>
            <a:endParaRPr lang="ro-RO" sz="1050" kern="1200" dirty="0">
              <a:latin typeface="+mn-lt"/>
              <a:cs typeface="Calibri"/>
            </a:endParaRPr>
          </a:p>
          <a:p>
            <a:pPr marL="671830" lvl="1" indent="-171450" defTabSz="667512">
              <a:lnSpc>
                <a:spcPct val="100000"/>
              </a:lnSpc>
              <a:spcBef>
                <a:spcPts val="365"/>
              </a:spcBef>
              <a:buFont typeface="Courier New" panose="020B0604020202020204" pitchFamily="34" charset="0"/>
              <a:buChar char="o"/>
            </a:pPr>
            <a:r>
              <a:rPr lang="ro-RO" sz="1050" kern="1200" dirty="0">
                <a:latin typeface="+mn-lt"/>
                <a:ea typeface="+mn-ea"/>
                <a:cs typeface="Calibri"/>
              </a:rPr>
              <a:t>Test </a:t>
            </a:r>
            <a:r>
              <a:rPr lang="ro-RO" sz="1050" kern="1200" dirty="0" err="1">
                <a:latin typeface="+mn-lt"/>
                <a:ea typeface="+mn-ea"/>
                <a:cs typeface="Calibri"/>
              </a:rPr>
              <a:t>cases</a:t>
            </a:r>
            <a:r>
              <a:rPr lang="ro-RO" sz="1050" kern="1200" dirty="0">
                <a:latin typeface="+mn-lt"/>
                <a:ea typeface="+mn-ea"/>
                <a:cs typeface="Calibri"/>
              </a:rPr>
              <a:t> – două cazuri de test cu descriere și </a:t>
            </a:r>
            <a:r>
              <a:rPr lang="ro-RO" sz="1050" dirty="0">
                <a:cs typeface="Calibri"/>
              </a:rPr>
              <a:t>tehnică </a:t>
            </a:r>
            <a:r>
              <a:rPr lang="ro-RO" sz="1050" kern="1200" dirty="0">
                <a:latin typeface="+mn-lt"/>
                <a:ea typeface="+mn-ea"/>
                <a:cs typeface="Calibri"/>
              </a:rPr>
              <a:t>de testare; </a:t>
            </a:r>
            <a:endParaRPr lang="ro-RO" sz="1050" kern="1200" dirty="0">
              <a:latin typeface="+mn-lt"/>
              <a:cs typeface="Calibri"/>
            </a:endParaRPr>
          </a:p>
          <a:p>
            <a:pPr marL="671830" lvl="1" indent="-171450" defTabSz="667512">
              <a:lnSpc>
                <a:spcPct val="100000"/>
              </a:lnSpc>
              <a:spcBef>
                <a:spcPts val="365"/>
              </a:spcBef>
              <a:buFont typeface="Courier New" panose="020B0604020202020204" pitchFamily="34" charset="0"/>
              <a:buChar char="o"/>
            </a:pPr>
            <a:r>
              <a:rPr lang="ro-RO" sz="1050" kern="1200" dirty="0">
                <a:latin typeface="+mn-lt"/>
                <a:ea typeface="+mn-ea"/>
                <a:cs typeface="Calibri"/>
              </a:rPr>
              <a:t>Test </a:t>
            </a:r>
            <a:r>
              <a:rPr lang="ro-RO" sz="1050" kern="1200" dirty="0" err="1">
                <a:latin typeface="+mn-lt"/>
                <a:ea typeface="+mn-ea"/>
                <a:cs typeface="Calibri"/>
              </a:rPr>
              <a:t>cases</a:t>
            </a:r>
            <a:r>
              <a:rPr lang="ro-RO" sz="1050" kern="1200" dirty="0">
                <a:latin typeface="+mn-lt"/>
                <a:ea typeface="+mn-ea"/>
                <a:cs typeface="Calibri"/>
              </a:rPr>
              <a:t> – douăsprezece cazuri de test rulate în </a:t>
            </a:r>
            <a:r>
              <a:rPr lang="ro-RO" sz="1050" kern="1200" dirty="0" err="1">
                <a:latin typeface="+mn-lt"/>
                <a:ea typeface="+mn-ea"/>
                <a:cs typeface="Calibri"/>
              </a:rPr>
              <a:t>TestRail</a:t>
            </a:r>
            <a:r>
              <a:rPr lang="ro-RO" sz="1050" kern="1200" dirty="0">
                <a:latin typeface="+mn-lt"/>
                <a:ea typeface="+mn-ea"/>
                <a:cs typeface="Calibri"/>
              </a:rPr>
              <a:t>;</a:t>
            </a:r>
            <a:endParaRPr lang="ro-RO" sz="1050" kern="1200" dirty="0">
              <a:latin typeface="+mn-lt"/>
              <a:cs typeface="Calibri"/>
            </a:endParaRPr>
          </a:p>
          <a:p>
            <a:pPr marL="671830" lvl="1" indent="-171450" defTabSz="667512">
              <a:lnSpc>
                <a:spcPct val="100000"/>
              </a:lnSpc>
              <a:spcBef>
                <a:spcPts val="365"/>
              </a:spcBef>
              <a:buFont typeface="Courier New" panose="020B0604020202020204" pitchFamily="34" charset="0"/>
              <a:buChar char="o"/>
            </a:pPr>
            <a:r>
              <a:rPr lang="ro-RO" sz="1050" kern="1200" dirty="0" err="1">
                <a:latin typeface="+mn-lt"/>
                <a:ea typeface="+mn-ea"/>
                <a:cs typeface="Calibri"/>
              </a:rPr>
              <a:t>Traceability</a:t>
            </a:r>
            <a:r>
              <a:rPr lang="ro-RO" sz="1050" kern="1200" dirty="0">
                <a:latin typeface="+mn-lt"/>
                <a:ea typeface="+mn-ea"/>
                <a:cs typeface="Calibri"/>
              </a:rPr>
              <a:t> </a:t>
            </a:r>
            <a:r>
              <a:rPr lang="ro-RO" sz="1050" kern="1200" dirty="0" err="1">
                <a:latin typeface="+mn-lt"/>
                <a:ea typeface="+mn-ea"/>
                <a:cs typeface="Calibri"/>
              </a:rPr>
              <a:t>matrix</a:t>
            </a:r>
            <a:r>
              <a:rPr lang="ro-RO" sz="1050" kern="1200" dirty="0">
                <a:latin typeface="+mn-lt"/>
                <a:ea typeface="+mn-ea"/>
                <a:cs typeface="Calibri"/>
              </a:rPr>
              <a:t> – crearea unei matrice de trasabilitate;</a:t>
            </a:r>
            <a:endParaRPr lang="ro-RO" sz="1050" kern="1200" dirty="0">
              <a:latin typeface="+mn-lt"/>
              <a:cs typeface="Calibri"/>
            </a:endParaRPr>
          </a:p>
          <a:p>
            <a:pPr marL="671830" lvl="1" indent="-171450" defTabSz="667512">
              <a:lnSpc>
                <a:spcPct val="100000"/>
              </a:lnSpc>
              <a:spcBef>
                <a:spcPts val="365"/>
              </a:spcBef>
              <a:buFont typeface="Courier New" panose="020B0604020202020204" pitchFamily="34" charset="0"/>
              <a:buChar char="o"/>
            </a:pPr>
            <a:r>
              <a:rPr lang="ro-RO" sz="1050" kern="1200" dirty="0" err="1">
                <a:latin typeface="+mn-lt"/>
                <a:ea typeface="+mn-ea"/>
                <a:cs typeface="Calibri"/>
              </a:rPr>
              <a:t>Bugs</a:t>
            </a:r>
            <a:r>
              <a:rPr lang="ro-RO" sz="1050" kern="1200" dirty="0">
                <a:latin typeface="+mn-lt"/>
                <a:ea typeface="+mn-ea"/>
                <a:cs typeface="Calibri"/>
              </a:rPr>
              <a:t> – două defecte cu înregistrare și detaliere în </a:t>
            </a:r>
            <a:r>
              <a:rPr lang="ro-RO" sz="1050" kern="1200" dirty="0" err="1">
                <a:latin typeface="+mn-lt"/>
                <a:ea typeface="+mn-ea"/>
                <a:cs typeface="Calibri"/>
              </a:rPr>
              <a:t>Jira</a:t>
            </a:r>
            <a:r>
              <a:rPr lang="ro-RO" sz="1050" kern="1200" dirty="0">
                <a:latin typeface="+mn-lt"/>
                <a:ea typeface="+mn-ea"/>
                <a:cs typeface="Calibri"/>
              </a:rPr>
              <a:t>.</a:t>
            </a:r>
            <a:endParaRPr lang="ro-RO" sz="1050" dirty="0">
              <a:cs typeface="Calibri"/>
            </a:endParaRPr>
          </a:p>
        </p:txBody>
      </p:sp>
      <p:sp>
        <p:nvSpPr>
          <p:cNvPr id="13" name="TextBox 12">
            <a:extLst>
              <a:ext uri="{FF2B5EF4-FFF2-40B4-BE49-F238E27FC236}">
                <a16:creationId xmlns:a16="http://schemas.microsoft.com/office/drawing/2014/main" id="{F99B17D2-E8AB-CC17-0D79-1FCD94750CE1}"/>
              </a:ext>
            </a:extLst>
          </p:cNvPr>
          <p:cNvSpPr txBox="1"/>
          <p:nvPr/>
        </p:nvSpPr>
        <p:spPr>
          <a:xfrm>
            <a:off x="6034416" y="5497923"/>
            <a:ext cx="5512433" cy="937308"/>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defTabSz="667512">
              <a:spcAft>
                <a:spcPts val="600"/>
              </a:spcAft>
            </a:pPr>
            <a:r>
              <a:rPr lang="ro-RO" sz="1150" kern="1200" dirty="0">
                <a:latin typeface="+mn-lt"/>
                <a:ea typeface="+mn-ea"/>
                <a:cs typeface="Segoe UI"/>
              </a:rPr>
              <a:t>Nume student: GOLUMBEANU ALEXANDRU-CONSTANTIN​</a:t>
            </a:r>
          </a:p>
          <a:p>
            <a:pPr algn="ctr" defTabSz="667512">
              <a:lnSpc>
                <a:spcPct val="150000"/>
              </a:lnSpc>
              <a:spcAft>
                <a:spcPts val="600"/>
              </a:spcAft>
            </a:pPr>
            <a:r>
              <a:rPr lang="ro-RO" sz="1150" kern="1200" dirty="0">
                <a:latin typeface="+mn-lt"/>
                <a:ea typeface="+mn-ea"/>
                <a:cs typeface="Segoe UI"/>
              </a:rPr>
              <a:t>Grupa: TesterRemoteRO42</a:t>
            </a:r>
            <a:endParaRPr lang="ro-RO" sz="1150" kern="1200" dirty="0">
              <a:latin typeface="+mn-lt"/>
              <a:cs typeface="Segoe UI"/>
            </a:endParaRPr>
          </a:p>
          <a:p>
            <a:pPr algn="ctr" defTabSz="667512">
              <a:lnSpc>
                <a:spcPct val="150000"/>
              </a:lnSpc>
              <a:spcAft>
                <a:spcPts val="600"/>
              </a:spcAft>
            </a:pPr>
            <a:r>
              <a:rPr lang="ro-RO" sz="1150" kern="1200" dirty="0">
                <a:latin typeface="+mn-lt"/>
                <a:ea typeface="+mn-ea"/>
                <a:cs typeface="Segoe UI"/>
              </a:rPr>
              <a:t>Promoția: 2023 </a:t>
            </a:r>
            <a:endParaRPr lang="ro-RO" sz="1150" dirty="0">
              <a:cs typeface="Segoe UI"/>
            </a:endParaRPr>
          </a:p>
        </p:txBody>
      </p:sp>
    </p:spTree>
    <p:extLst>
      <p:ext uri="{BB962C8B-B14F-4D97-AF65-F5344CB8AC3E}">
        <p14:creationId xmlns:p14="http://schemas.microsoft.com/office/powerpoint/2010/main" val="2495329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8" name="Freeform: Shape 1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0" descr="Graphical user interface, text, application, email&#10;&#10;Description automatically generated">
            <a:extLst>
              <a:ext uri="{FF2B5EF4-FFF2-40B4-BE49-F238E27FC236}">
                <a16:creationId xmlns:a16="http://schemas.microsoft.com/office/drawing/2014/main" id="{80E4511E-3495-A07E-289B-F63C59AEBCED}"/>
              </a:ext>
            </a:extLst>
          </p:cNvPr>
          <p:cNvPicPr>
            <a:picLocks noGrp="1" noChangeAspect="1"/>
          </p:cNvPicPr>
          <p:nvPr>
            <p:ph idx="1"/>
          </p:nvPr>
        </p:nvPicPr>
        <p:blipFill>
          <a:blip r:embed="rId2"/>
          <a:stretch>
            <a:fillRect/>
          </a:stretch>
        </p:blipFill>
        <p:spPr>
          <a:xfrm>
            <a:off x="961378" y="643467"/>
            <a:ext cx="10269244" cy="5571065"/>
          </a:xfrm>
          <a:prstGeom prst="rect">
            <a:avLst/>
          </a:prstGeom>
          <a:ln>
            <a:noFill/>
          </a:ln>
        </p:spPr>
      </p:pic>
      <p:sp>
        <p:nvSpPr>
          <p:cNvPr id="11" name="TextBox 10">
            <a:extLst>
              <a:ext uri="{FF2B5EF4-FFF2-40B4-BE49-F238E27FC236}">
                <a16:creationId xmlns:a16="http://schemas.microsoft.com/office/drawing/2014/main" id="{636F0695-BFE4-A4EE-2CB9-0AECC8952245}"/>
              </a:ext>
            </a:extLst>
          </p:cNvPr>
          <p:cNvSpPr txBox="1"/>
          <p:nvPr/>
        </p:nvSpPr>
        <p:spPr>
          <a:xfrm>
            <a:off x="958606" y="174014"/>
            <a:ext cx="10270513"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ro-RO" i="1" dirty="0">
                <a:cs typeface="Calibri"/>
              </a:rPr>
              <a:t>Mai jos sunt enumerate douăsprezece cazuri de test pentru două cerințe înregistrate în </a:t>
            </a:r>
            <a:r>
              <a:rPr lang="ro-RO" i="1" dirty="0" err="1">
                <a:cs typeface="Calibri"/>
              </a:rPr>
              <a:t>TestRail</a:t>
            </a:r>
            <a:r>
              <a:rPr lang="ro-RO" i="1" dirty="0">
                <a:cs typeface="Calibri"/>
              </a:rPr>
              <a:t>.</a:t>
            </a:r>
          </a:p>
        </p:txBody>
      </p:sp>
    </p:spTree>
    <p:extLst>
      <p:ext uri="{BB962C8B-B14F-4D97-AF65-F5344CB8AC3E}">
        <p14:creationId xmlns:p14="http://schemas.microsoft.com/office/powerpoint/2010/main" val="3110670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Graphical user interface, application&#10;&#10;Description automatically generated">
            <a:extLst>
              <a:ext uri="{FF2B5EF4-FFF2-40B4-BE49-F238E27FC236}">
                <a16:creationId xmlns:a16="http://schemas.microsoft.com/office/drawing/2014/main" id="{A5D86211-1D0C-E2E4-D1F6-2FB5CB23C89D}"/>
              </a:ext>
            </a:extLst>
          </p:cNvPr>
          <p:cNvPicPr>
            <a:picLocks noGrp="1" noChangeAspect="1"/>
          </p:cNvPicPr>
          <p:nvPr>
            <p:ph idx="1"/>
          </p:nvPr>
        </p:nvPicPr>
        <p:blipFill>
          <a:blip r:embed="rId2"/>
          <a:stretch>
            <a:fillRect/>
          </a:stretch>
        </p:blipFill>
        <p:spPr>
          <a:xfrm>
            <a:off x="1491814" y="643467"/>
            <a:ext cx="9208371" cy="5571065"/>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18FE556-9AC3-9193-B934-46F977905319}"/>
              </a:ext>
            </a:extLst>
          </p:cNvPr>
          <p:cNvSpPr txBox="1"/>
          <p:nvPr/>
        </p:nvSpPr>
        <p:spPr>
          <a:xfrm>
            <a:off x="1490114" y="171419"/>
            <a:ext cx="9210551"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ro-RO" dirty="0">
                <a:cs typeface="Calibri"/>
              </a:rPr>
              <a:t>Urmează două teste detaliate în </a:t>
            </a:r>
            <a:r>
              <a:rPr lang="ro-RO" dirty="0" err="1">
                <a:cs typeface="Calibri"/>
              </a:rPr>
              <a:t>TestRail</a:t>
            </a:r>
            <a:r>
              <a:rPr lang="ro-RO" dirty="0">
                <a:cs typeface="Calibri"/>
              </a:rPr>
              <a:t> și tehnica folosită.</a:t>
            </a:r>
            <a:endParaRPr lang="en-US"/>
          </a:p>
        </p:txBody>
      </p:sp>
      <p:sp>
        <p:nvSpPr>
          <p:cNvPr id="9" name="TextBox 8">
            <a:extLst>
              <a:ext uri="{FF2B5EF4-FFF2-40B4-BE49-F238E27FC236}">
                <a16:creationId xmlns:a16="http://schemas.microsoft.com/office/drawing/2014/main" id="{BD594C32-4CCF-C6AF-C76F-0DCE2DE0D055}"/>
              </a:ext>
            </a:extLst>
          </p:cNvPr>
          <p:cNvSpPr txBox="1"/>
          <p:nvPr/>
        </p:nvSpPr>
        <p:spPr>
          <a:xfrm>
            <a:off x="1490418" y="6342673"/>
            <a:ext cx="9214826"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r"/>
            <a:r>
              <a:rPr lang="ro-RO" dirty="0">
                <a:ea typeface="+mn-lt"/>
                <a:cs typeface="+mn-lt"/>
              </a:rPr>
              <a:t>A fost folosită tehnica de test -</a:t>
            </a:r>
            <a:r>
              <a:rPr lang="ro-RO" b="1" i="1" dirty="0">
                <a:ea typeface="+mn-lt"/>
                <a:cs typeface="+mn-lt"/>
              </a:rPr>
              <a:t> </a:t>
            </a:r>
            <a:r>
              <a:rPr lang="ro-RO" b="1" i="1" dirty="0" err="1">
                <a:ea typeface="+mn-lt"/>
                <a:cs typeface="+mn-lt"/>
              </a:rPr>
              <a:t>Use</a:t>
            </a:r>
            <a:r>
              <a:rPr lang="ro-RO" b="1" i="1" dirty="0">
                <a:ea typeface="+mn-lt"/>
                <a:cs typeface="+mn-lt"/>
              </a:rPr>
              <a:t> Case </a:t>
            </a:r>
            <a:r>
              <a:rPr lang="ro-RO" b="1" i="1" dirty="0" err="1">
                <a:ea typeface="+mn-lt"/>
                <a:cs typeface="+mn-lt"/>
              </a:rPr>
              <a:t>Testing</a:t>
            </a:r>
            <a:r>
              <a:rPr lang="ro-RO" b="1" i="1" dirty="0">
                <a:ea typeface="+mn-lt"/>
                <a:cs typeface="+mn-lt"/>
              </a:rPr>
              <a:t> din categoria Black-Box.</a:t>
            </a:r>
            <a:endParaRPr lang="ro-RO" b="1" i="1">
              <a:cs typeface="Calibri" panose="020F0502020204030204"/>
            </a:endParaRPr>
          </a:p>
        </p:txBody>
      </p:sp>
    </p:spTree>
    <p:extLst>
      <p:ext uri="{BB962C8B-B14F-4D97-AF65-F5344CB8AC3E}">
        <p14:creationId xmlns:p14="http://schemas.microsoft.com/office/powerpoint/2010/main" val="238566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1" name="Freeform: Shape 2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3" descr="Table&#10;&#10;Description automatically generated">
            <a:extLst>
              <a:ext uri="{FF2B5EF4-FFF2-40B4-BE49-F238E27FC236}">
                <a16:creationId xmlns:a16="http://schemas.microsoft.com/office/drawing/2014/main" id="{E822AE76-C647-6253-CA05-822E440D76E4}"/>
              </a:ext>
            </a:extLst>
          </p:cNvPr>
          <p:cNvPicPr>
            <a:picLocks noGrp="1" noChangeAspect="1"/>
          </p:cNvPicPr>
          <p:nvPr>
            <p:ph idx="1"/>
          </p:nvPr>
        </p:nvPicPr>
        <p:blipFill>
          <a:blip r:embed="rId2"/>
          <a:stretch>
            <a:fillRect/>
          </a:stretch>
        </p:blipFill>
        <p:spPr>
          <a:xfrm>
            <a:off x="643467" y="716364"/>
            <a:ext cx="10905066" cy="5425270"/>
          </a:xfrm>
          <a:prstGeom prst="rect">
            <a:avLst/>
          </a:prstGeom>
          <a:ln>
            <a:noFill/>
          </a:ln>
        </p:spPr>
      </p:pic>
      <p:sp>
        <p:nvSpPr>
          <p:cNvPr id="15" name="TextBox 14">
            <a:extLst>
              <a:ext uri="{FF2B5EF4-FFF2-40B4-BE49-F238E27FC236}">
                <a16:creationId xmlns:a16="http://schemas.microsoft.com/office/drawing/2014/main" id="{3EA1D6ED-AE47-D198-2354-C3528D05CB17}"/>
              </a:ext>
            </a:extLst>
          </p:cNvPr>
          <p:cNvSpPr txBox="1"/>
          <p:nvPr/>
        </p:nvSpPr>
        <p:spPr>
          <a:xfrm>
            <a:off x="1485533" y="6288942"/>
            <a:ext cx="9214826"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r"/>
            <a:r>
              <a:rPr lang="ro-RO" dirty="0">
                <a:ea typeface="+mn-lt"/>
                <a:cs typeface="+mn-lt"/>
              </a:rPr>
              <a:t>A fost folosită tehnica de test - </a:t>
            </a:r>
            <a:r>
              <a:rPr lang="ro-RO" b="1" i="1" dirty="0" err="1">
                <a:ea typeface="+mn-lt"/>
                <a:cs typeface="+mn-lt"/>
              </a:rPr>
              <a:t>Decision</a:t>
            </a:r>
            <a:r>
              <a:rPr lang="ro-RO" b="1" i="1" dirty="0">
                <a:ea typeface="+mn-lt"/>
                <a:cs typeface="+mn-lt"/>
              </a:rPr>
              <a:t> Table </a:t>
            </a:r>
            <a:r>
              <a:rPr lang="ro-RO" b="1" i="1" dirty="0" err="1">
                <a:ea typeface="+mn-lt"/>
                <a:cs typeface="+mn-lt"/>
              </a:rPr>
              <a:t>Testing</a:t>
            </a:r>
            <a:r>
              <a:rPr lang="ro-RO" b="1" i="1" dirty="0">
                <a:ea typeface="+mn-lt"/>
                <a:cs typeface="+mn-lt"/>
              </a:rPr>
              <a:t> din categoria Black-Box.</a:t>
            </a:r>
            <a:endParaRPr lang="ro-RO" b="1" i="1" dirty="0">
              <a:cs typeface="Calibri" panose="020F0502020204030204"/>
            </a:endParaRPr>
          </a:p>
        </p:txBody>
      </p:sp>
    </p:spTree>
    <p:extLst>
      <p:ext uri="{BB962C8B-B14F-4D97-AF65-F5344CB8AC3E}">
        <p14:creationId xmlns:p14="http://schemas.microsoft.com/office/powerpoint/2010/main" val="1967753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graphicFrame>
        <p:nvGraphicFramePr>
          <p:cNvPr id="9" name="Content Placeholder 8">
            <a:extLst>
              <a:ext uri="{FF2B5EF4-FFF2-40B4-BE49-F238E27FC236}">
                <a16:creationId xmlns:a16="http://schemas.microsoft.com/office/drawing/2014/main" id="{5E01BA2B-53E5-029C-F010-E2BBF1F40F2E}"/>
              </a:ext>
            </a:extLst>
          </p:cNvPr>
          <p:cNvGraphicFramePr>
            <a:graphicFrameLocks noGrp="1"/>
          </p:cNvGraphicFramePr>
          <p:nvPr>
            <p:ph idx="1"/>
            <p:extLst>
              <p:ext uri="{D42A27DB-BD31-4B8C-83A1-F6EECF244321}">
                <p14:modId xmlns:p14="http://schemas.microsoft.com/office/powerpoint/2010/main" val="2147573339"/>
              </p:ext>
            </p:extLst>
          </p:nvPr>
        </p:nvGraphicFramePr>
        <p:xfrm>
          <a:off x="950546" y="1030348"/>
          <a:ext cx="10515588" cy="4277569"/>
        </p:xfrm>
        <a:graphic>
          <a:graphicData uri="http://schemas.openxmlformats.org/drawingml/2006/table">
            <a:tbl>
              <a:tblPr firstRow="1" bandRow="1">
                <a:tableStyleId>{5C22544A-7EE6-4342-B048-85BDC9FD1C3A}</a:tableStyleId>
              </a:tblPr>
              <a:tblGrid>
                <a:gridCol w="2101049">
                  <a:extLst>
                    <a:ext uri="{9D8B030D-6E8A-4147-A177-3AD203B41FA5}">
                      <a16:colId xmlns:a16="http://schemas.microsoft.com/office/drawing/2014/main" val="3100892958"/>
                    </a:ext>
                  </a:extLst>
                </a:gridCol>
                <a:gridCol w="741850">
                  <a:extLst>
                    <a:ext uri="{9D8B030D-6E8A-4147-A177-3AD203B41FA5}">
                      <a16:colId xmlns:a16="http://schemas.microsoft.com/office/drawing/2014/main" val="1145177546"/>
                    </a:ext>
                  </a:extLst>
                </a:gridCol>
                <a:gridCol w="4350343">
                  <a:extLst>
                    <a:ext uri="{9D8B030D-6E8A-4147-A177-3AD203B41FA5}">
                      <a16:colId xmlns:a16="http://schemas.microsoft.com/office/drawing/2014/main" val="432092649"/>
                    </a:ext>
                  </a:extLst>
                </a:gridCol>
                <a:gridCol w="925021">
                  <a:extLst>
                    <a:ext uri="{9D8B030D-6E8A-4147-A177-3AD203B41FA5}">
                      <a16:colId xmlns:a16="http://schemas.microsoft.com/office/drawing/2014/main" val="220077492"/>
                    </a:ext>
                  </a:extLst>
                </a:gridCol>
                <a:gridCol w="2397325">
                  <a:extLst>
                    <a:ext uri="{9D8B030D-6E8A-4147-A177-3AD203B41FA5}">
                      <a16:colId xmlns:a16="http://schemas.microsoft.com/office/drawing/2014/main" val="1134872952"/>
                    </a:ext>
                  </a:extLst>
                </a:gridCol>
              </a:tblGrid>
              <a:tr h="266239">
                <a:tc>
                  <a:txBody>
                    <a:bodyPr/>
                    <a:lstStyle/>
                    <a:p>
                      <a:pPr algn="ctr"/>
                      <a:r>
                        <a:rPr lang="ro-RO" sz="1200" b="0" i="0" noProof="0" dirty="0">
                          <a:solidFill>
                            <a:schemeClr val="bg1"/>
                          </a:solidFill>
                          <a:effectLst/>
                        </a:rPr>
                        <a:t>REQUIREMENTS </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75000"/>
                      </a:schemeClr>
                    </a:solidFill>
                  </a:tcPr>
                </a:tc>
                <a:tc gridSpan="2">
                  <a:txBody>
                    <a:bodyPr/>
                    <a:lstStyle/>
                    <a:p>
                      <a:pPr algn="ctr"/>
                      <a:r>
                        <a:rPr lang="ro-RO" sz="1200" b="0" i="0" noProof="0" dirty="0">
                          <a:solidFill>
                            <a:schemeClr val="bg1"/>
                          </a:solidFill>
                          <a:effectLst/>
                        </a:rPr>
                        <a:t>TESTS</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75000"/>
                      </a:schemeClr>
                    </a:solidFill>
                  </a:tcPr>
                </a:tc>
                <a:tc hMerge="1">
                  <a:txBody>
                    <a:bodyPr/>
                    <a:lstStyle/>
                    <a:p>
                      <a:endParaRPr lang="en-US"/>
                    </a:p>
                  </a:txBody>
                  <a:tcPr/>
                </a:tc>
                <a:tc>
                  <a:txBody>
                    <a:bodyPr/>
                    <a:lstStyle/>
                    <a:p>
                      <a:pPr algn="ctr"/>
                      <a:r>
                        <a:rPr lang="ro-RO" sz="1200" b="0" i="0" noProof="0" dirty="0">
                          <a:solidFill>
                            <a:schemeClr val="bg1"/>
                          </a:solidFill>
                          <a:effectLst/>
                        </a:rPr>
                        <a:t>EXECUTIONS</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75000"/>
                      </a:schemeClr>
                    </a:solidFill>
                  </a:tcPr>
                </a:tc>
                <a:tc>
                  <a:txBody>
                    <a:bodyPr/>
                    <a:lstStyle/>
                    <a:p>
                      <a:pPr algn="ctr"/>
                      <a:r>
                        <a:rPr lang="ro-RO" sz="1200" b="0" i="0" noProof="0" dirty="0">
                          <a:solidFill>
                            <a:schemeClr val="bg1"/>
                          </a:solidFill>
                          <a:effectLst/>
                        </a:rPr>
                        <a:t>DEFECTS </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75000"/>
                      </a:schemeClr>
                    </a:solidFill>
                  </a:tcPr>
                </a:tc>
                <a:extLst>
                  <a:ext uri="{0D108BD9-81ED-4DB2-BD59-A6C34878D82A}">
                    <a16:rowId xmlns:a16="http://schemas.microsoft.com/office/drawing/2014/main" val="765841351"/>
                  </a:ext>
                </a:extLst>
              </a:tr>
              <a:tr h="257364">
                <a:tc rowSpan="7">
                  <a:txBody>
                    <a:bodyPr/>
                    <a:lstStyle/>
                    <a:p>
                      <a:pPr algn="ctr"/>
                      <a:r>
                        <a:rPr lang="ro-RO" sz="1200" b="0" i="0" noProof="0" dirty="0">
                          <a:solidFill>
                            <a:schemeClr val="tx1"/>
                          </a:solidFill>
                          <a:effectLst/>
                        </a:rPr>
                        <a:t>Folosirea unor date de identificare valide pentru </a:t>
                      </a:r>
                      <a:r>
                        <a:rPr lang="ro-RO" sz="1200" b="0" i="0" noProof="0" dirty="0" err="1">
                          <a:solidFill>
                            <a:schemeClr val="tx1"/>
                          </a:solidFill>
                          <a:effectLst/>
                        </a:rPr>
                        <a:t>logare</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tc>
                  <a:txBody>
                    <a:bodyPr/>
                    <a:lstStyle/>
                    <a:p>
                      <a:pPr algn="ctr"/>
                      <a:r>
                        <a:rPr lang="ro-RO" sz="1200" b="0" i="0" noProof="0" dirty="0">
                          <a:solidFill>
                            <a:schemeClr val="tx1"/>
                          </a:solidFill>
                        </a:rPr>
                        <a:t>C59</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tc>
                  <a:txBody>
                    <a:bodyPr/>
                    <a:lstStyle/>
                    <a:p>
                      <a:pPr marL="57150" indent="0" algn="l">
                        <a:spcAft>
                          <a:spcPts val="100"/>
                        </a:spcAft>
                      </a:pPr>
                      <a:r>
                        <a:rPr lang="ro-RO" sz="1200" b="0" i="0" noProof="0" dirty="0">
                          <a:solidFill>
                            <a:schemeClr val="tx1"/>
                          </a:solidFill>
                        </a:rPr>
                        <a:t>Accesul la pagina principală</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tc>
                  <a:txBody>
                    <a:bodyPr/>
                    <a:lstStyle/>
                    <a:p>
                      <a:pPr algn="ctr"/>
                      <a:r>
                        <a:rPr lang="ro-RO" sz="1200" b="1" i="0" noProof="0" dirty="0">
                          <a:solidFill>
                            <a:schemeClr val="bg1"/>
                          </a:solidFill>
                        </a:rPr>
                        <a:t>PASS</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6">
                        <a:lumMod val="75000"/>
                      </a:schemeClr>
                    </a:solidFill>
                  </a:tcPr>
                </a:tc>
                <a:tc>
                  <a:txBody>
                    <a:bodyPr/>
                    <a:lstStyle/>
                    <a:p>
                      <a:pPr algn="l"/>
                      <a:endParaRPr lang="ro-RO" sz="1200" b="0" i="0" noProof="0" dirty="0"/>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extLst>
                  <a:ext uri="{0D108BD9-81ED-4DB2-BD59-A6C34878D82A}">
                    <a16:rowId xmlns:a16="http://schemas.microsoft.com/office/drawing/2014/main" val="893713924"/>
                  </a:ext>
                </a:extLst>
              </a:tr>
              <a:tr h="257364">
                <a:tc vMerge="1">
                  <a:txBody>
                    <a:bodyPr/>
                    <a:lstStyle/>
                    <a:p>
                      <a:endParaRPr lang="en-US"/>
                    </a:p>
                  </a:txBody>
                  <a:tcPr/>
                </a:tc>
                <a:tc>
                  <a:txBody>
                    <a:bodyPr/>
                    <a:lstStyle/>
                    <a:p>
                      <a:pPr algn="ctr"/>
                      <a:r>
                        <a:rPr lang="ro-RO" sz="1200" b="0" i="0" noProof="0" dirty="0">
                          <a:solidFill>
                            <a:schemeClr val="tx1"/>
                          </a:solidFill>
                        </a:rPr>
                        <a:t>C80</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tc>
                  <a:txBody>
                    <a:bodyPr/>
                    <a:lstStyle/>
                    <a:p>
                      <a:pPr marL="57150" indent="0" algn="l">
                        <a:spcAft>
                          <a:spcPts val="100"/>
                        </a:spcAft>
                      </a:pPr>
                      <a:r>
                        <a:rPr lang="ro-RO" sz="1200" b="0" i="0" noProof="0" dirty="0">
                          <a:solidFill>
                            <a:schemeClr val="tx1"/>
                          </a:solidFill>
                        </a:rPr>
                        <a:t>Introducerea datelor în câmpurile parolă și utilizator</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tc>
                  <a:txBody>
                    <a:bodyPr/>
                    <a:lstStyle/>
                    <a:p>
                      <a:pPr algn="ctr"/>
                      <a:r>
                        <a:rPr lang="ro-RO" sz="1200" b="1" i="0" noProof="0" dirty="0">
                          <a:solidFill>
                            <a:schemeClr val="bg1"/>
                          </a:solidFill>
                        </a:rPr>
                        <a:t>PASS</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6">
                        <a:lumMod val="75000"/>
                      </a:schemeClr>
                    </a:solidFill>
                  </a:tcPr>
                </a:tc>
                <a:tc>
                  <a:txBody>
                    <a:bodyPr/>
                    <a:lstStyle/>
                    <a:p>
                      <a:pPr algn="l"/>
                      <a:endParaRPr lang="ro-RO" sz="1200" b="0" i="0" noProof="0" dirty="0"/>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extLst>
                  <a:ext uri="{0D108BD9-81ED-4DB2-BD59-A6C34878D82A}">
                    <a16:rowId xmlns:a16="http://schemas.microsoft.com/office/drawing/2014/main" val="3166035039"/>
                  </a:ext>
                </a:extLst>
              </a:tr>
              <a:tr h="257364">
                <a:tc vMerge="1">
                  <a:txBody>
                    <a:bodyPr/>
                    <a:lstStyle/>
                    <a:p>
                      <a:endParaRPr lang="en-US"/>
                    </a:p>
                  </a:txBody>
                  <a:tcPr/>
                </a:tc>
                <a:tc>
                  <a:txBody>
                    <a:bodyPr/>
                    <a:lstStyle/>
                    <a:p>
                      <a:pPr algn="ctr"/>
                      <a:r>
                        <a:rPr lang="ro-RO" sz="1200" b="0" i="0" noProof="0" dirty="0">
                          <a:solidFill>
                            <a:schemeClr val="tx1"/>
                          </a:solidFill>
                        </a:rPr>
                        <a:t>C81</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tc>
                  <a:txBody>
                    <a:bodyPr/>
                    <a:lstStyle/>
                    <a:p>
                      <a:pPr marL="57150" indent="0" algn="l">
                        <a:spcAft>
                          <a:spcPts val="100"/>
                        </a:spcAft>
                      </a:pPr>
                      <a:r>
                        <a:rPr lang="ro-RO" sz="1200" b="0" i="0" noProof="0" dirty="0">
                          <a:solidFill>
                            <a:schemeClr val="tx1"/>
                          </a:solidFill>
                        </a:rPr>
                        <a:t>Folosirea unor date de identificare valide pentru </a:t>
                      </a:r>
                      <a:r>
                        <a:rPr lang="ro-RO" sz="1200" b="0" i="0" noProof="0" dirty="0" err="1">
                          <a:solidFill>
                            <a:schemeClr val="tx1"/>
                          </a:solidFill>
                        </a:rPr>
                        <a:t>logare</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tc>
                  <a:txBody>
                    <a:bodyPr/>
                    <a:lstStyle/>
                    <a:p>
                      <a:pPr algn="ctr"/>
                      <a:r>
                        <a:rPr lang="ro-RO" sz="1200" b="1" i="0" noProof="0" dirty="0">
                          <a:solidFill>
                            <a:schemeClr val="bg1"/>
                          </a:solidFill>
                        </a:rPr>
                        <a:t>PASS</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6">
                        <a:lumMod val="75000"/>
                      </a:schemeClr>
                    </a:solidFill>
                  </a:tcPr>
                </a:tc>
                <a:tc>
                  <a:txBody>
                    <a:bodyPr/>
                    <a:lstStyle/>
                    <a:p>
                      <a:pPr algn="l"/>
                      <a:endParaRPr lang="ro-RO" sz="1200" b="0" i="0" noProof="0" dirty="0"/>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extLst>
                  <a:ext uri="{0D108BD9-81ED-4DB2-BD59-A6C34878D82A}">
                    <a16:rowId xmlns:a16="http://schemas.microsoft.com/office/drawing/2014/main" val="3330726111"/>
                  </a:ext>
                </a:extLst>
              </a:tr>
              <a:tr h="257364">
                <a:tc vMerge="1">
                  <a:txBody>
                    <a:bodyPr/>
                    <a:lstStyle/>
                    <a:p>
                      <a:endParaRPr lang="en-US"/>
                    </a:p>
                  </a:txBody>
                  <a:tcPr/>
                </a:tc>
                <a:tc>
                  <a:txBody>
                    <a:bodyPr/>
                    <a:lstStyle/>
                    <a:p>
                      <a:pPr algn="ctr"/>
                      <a:r>
                        <a:rPr lang="ro-RO" sz="1200" b="0" i="0" noProof="0" dirty="0">
                          <a:solidFill>
                            <a:schemeClr val="tx1"/>
                          </a:solidFill>
                        </a:rPr>
                        <a:t>C83</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tc>
                  <a:txBody>
                    <a:bodyPr/>
                    <a:lstStyle/>
                    <a:p>
                      <a:pPr marL="57150" indent="0" algn="l">
                        <a:spcAft>
                          <a:spcPts val="100"/>
                        </a:spcAft>
                      </a:pPr>
                      <a:r>
                        <a:rPr lang="ro-RO" sz="1200" b="0" i="0" noProof="0" dirty="0">
                          <a:solidFill>
                            <a:schemeClr val="tx1"/>
                          </a:solidFill>
                        </a:rPr>
                        <a:t>Accesul la datele contului</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tc>
                  <a:txBody>
                    <a:bodyPr/>
                    <a:lstStyle/>
                    <a:p>
                      <a:pPr algn="ctr"/>
                      <a:r>
                        <a:rPr lang="ro-RO" sz="1200" b="1" i="0" noProof="0" dirty="0">
                          <a:solidFill>
                            <a:schemeClr val="bg1"/>
                          </a:solidFill>
                        </a:rPr>
                        <a:t>PASS</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6">
                        <a:lumMod val="75000"/>
                      </a:schemeClr>
                    </a:solidFill>
                  </a:tcPr>
                </a:tc>
                <a:tc>
                  <a:txBody>
                    <a:bodyPr/>
                    <a:lstStyle/>
                    <a:p>
                      <a:pPr algn="l"/>
                      <a:endParaRPr lang="ro-RO" sz="1200" b="0" i="0" noProof="0" dirty="0"/>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extLst>
                  <a:ext uri="{0D108BD9-81ED-4DB2-BD59-A6C34878D82A}">
                    <a16:rowId xmlns:a16="http://schemas.microsoft.com/office/drawing/2014/main" val="1300282872"/>
                  </a:ext>
                </a:extLst>
              </a:tr>
              <a:tr h="257364">
                <a:tc vMerge="1">
                  <a:txBody>
                    <a:bodyPr/>
                    <a:lstStyle/>
                    <a:p>
                      <a:endParaRPr lang="en-US"/>
                    </a:p>
                  </a:txBody>
                  <a:tcPr/>
                </a:tc>
                <a:tc>
                  <a:txBody>
                    <a:bodyPr/>
                    <a:lstStyle/>
                    <a:p>
                      <a:pPr algn="ctr"/>
                      <a:r>
                        <a:rPr lang="ro-RO" sz="1200" b="0" i="0" noProof="0" dirty="0">
                          <a:solidFill>
                            <a:schemeClr val="tx1"/>
                          </a:solidFill>
                        </a:rPr>
                        <a:t>C84</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tc>
                  <a:txBody>
                    <a:bodyPr/>
                    <a:lstStyle/>
                    <a:p>
                      <a:pPr marL="57150" indent="0" algn="l">
                        <a:spcAft>
                          <a:spcPts val="100"/>
                        </a:spcAft>
                      </a:pPr>
                      <a:r>
                        <a:rPr lang="ro-RO" sz="1200" b="0" i="0" noProof="0" dirty="0">
                          <a:solidFill>
                            <a:schemeClr val="tx1"/>
                          </a:solidFill>
                        </a:rPr>
                        <a:t>Se accesează diverse jocuri pentru a fi adăugate în coș</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tc>
                  <a:txBody>
                    <a:bodyPr/>
                    <a:lstStyle/>
                    <a:p>
                      <a:pPr algn="ctr"/>
                      <a:r>
                        <a:rPr lang="ro-RO" sz="1200" b="1" i="0" noProof="0" dirty="0">
                          <a:solidFill>
                            <a:schemeClr val="bg1"/>
                          </a:solidFill>
                        </a:rPr>
                        <a:t>PASS</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6">
                        <a:lumMod val="75000"/>
                      </a:schemeClr>
                    </a:solidFill>
                  </a:tcPr>
                </a:tc>
                <a:tc>
                  <a:txBody>
                    <a:bodyPr/>
                    <a:lstStyle/>
                    <a:p>
                      <a:pPr algn="l"/>
                      <a:endParaRPr lang="ro-RO" sz="1200" b="0" i="0" noProof="0" dirty="0"/>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extLst>
                  <a:ext uri="{0D108BD9-81ED-4DB2-BD59-A6C34878D82A}">
                    <a16:rowId xmlns:a16="http://schemas.microsoft.com/office/drawing/2014/main" val="1627981588"/>
                  </a:ext>
                </a:extLst>
              </a:tr>
              <a:tr h="257364">
                <a:tc vMerge="1">
                  <a:txBody>
                    <a:bodyPr/>
                    <a:lstStyle/>
                    <a:p>
                      <a:endParaRPr lang="en-US"/>
                    </a:p>
                  </a:txBody>
                  <a:tcPr/>
                </a:tc>
                <a:tc>
                  <a:txBody>
                    <a:bodyPr/>
                    <a:lstStyle/>
                    <a:p>
                      <a:pPr algn="ctr"/>
                      <a:r>
                        <a:rPr lang="ro-RO" sz="1200" b="0" i="0" noProof="0" dirty="0">
                          <a:solidFill>
                            <a:schemeClr val="tx1"/>
                          </a:solidFill>
                        </a:rPr>
                        <a:t>C167</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tc>
                  <a:txBody>
                    <a:bodyPr/>
                    <a:lstStyle/>
                    <a:p>
                      <a:pPr marL="57150" indent="0" algn="l">
                        <a:spcAft>
                          <a:spcPts val="100"/>
                        </a:spcAft>
                      </a:pPr>
                      <a:r>
                        <a:rPr lang="ro-RO" sz="1200" b="0" i="0" noProof="0" dirty="0">
                          <a:solidFill>
                            <a:schemeClr val="tx1"/>
                          </a:solidFill>
                        </a:rPr>
                        <a:t>Funcționalitate listei cu dorințe</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tc>
                  <a:txBody>
                    <a:bodyPr/>
                    <a:lstStyle/>
                    <a:p>
                      <a:pPr algn="ctr"/>
                      <a:r>
                        <a:rPr lang="ro-RO" sz="1200" b="1" i="0" noProof="0" dirty="0">
                          <a:solidFill>
                            <a:schemeClr val="bg1"/>
                          </a:solidFill>
                        </a:rPr>
                        <a:t>FAIL</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rgbClr val="C00000"/>
                    </a:solidFill>
                  </a:tcPr>
                </a:tc>
                <a:tc>
                  <a:txBody>
                    <a:bodyPr/>
                    <a:lstStyle/>
                    <a:p>
                      <a:pPr marL="57150" algn="l"/>
                      <a:r>
                        <a:rPr lang="ro-RO" sz="1200" b="0" i="0" noProof="0" dirty="0"/>
                        <a:t>SAG-4 Lista cu dorințe nu se deschide</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extLst>
                  <a:ext uri="{0D108BD9-81ED-4DB2-BD59-A6C34878D82A}">
                    <a16:rowId xmlns:a16="http://schemas.microsoft.com/office/drawing/2014/main" val="4246969537"/>
                  </a:ext>
                </a:extLst>
              </a:tr>
              <a:tr h="479230">
                <a:tc vMerge="1">
                  <a:txBody>
                    <a:bodyPr/>
                    <a:lstStyle/>
                    <a:p>
                      <a:endParaRPr lang="en-US"/>
                    </a:p>
                  </a:txBody>
                  <a:tcPr/>
                </a:tc>
                <a:tc>
                  <a:txBody>
                    <a:bodyPr/>
                    <a:lstStyle/>
                    <a:p>
                      <a:pPr algn="ctr"/>
                      <a:r>
                        <a:rPr lang="ro-RO" sz="1200" b="0" i="0" noProof="0" dirty="0">
                          <a:solidFill>
                            <a:schemeClr val="tx1"/>
                          </a:solidFill>
                        </a:rPr>
                        <a:t>C169</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tc>
                  <a:txBody>
                    <a:bodyPr/>
                    <a:lstStyle/>
                    <a:p>
                      <a:pPr marL="57150" indent="0" algn="l">
                        <a:spcAft>
                          <a:spcPts val="100"/>
                        </a:spcAft>
                      </a:pPr>
                      <a:r>
                        <a:rPr lang="ro-RO" sz="1200" b="0" i="0" noProof="0" dirty="0">
                          <a:solidFill>
                            <a:schemeClr val="tx1"/>
                          </a:solidFill>
                        </a:rPr>
                        <a:t>Se verifică funcționalitatea butonului continuă să cumperi</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tc>
                  <a:txBody>
                    <a:bodyPr/>
                    <a:lstStyle/>
                    <a:p>
                      <a:pPr algn="ctr"/>
                      <a:r>
                        <a:rPr lang="ro-RO" sz="1200" b="1" i="0" noProof="0" dirty="0">
                          <a:solidFill>
                            <a:schemeClr val="bg1"/>
                          </a:solidFill>
                        </a:rPr>
                        <a:t>FAIL</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rgbClr val="C00000"/>
                    </a:solidFill>
                  </a:tcPr>
                </a:tc>
                <a:tc>
                  <a:txBody>
                    <a:bodyPr/>
                    <a:lstStyle/>
                    <a:p>
                      <a:pPr marL="57150" algn="l"/>
                      <a:r>
                        <a:rPr lang="ro-RO" sz="1200" b="0" i="0" noProof="0" dirty="0"/>
                        <a:t>SAG-3 Butonul continuă să cumperi nu funcționează</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extLst>
                  <a:ext uri="{0D108BD9-81ED-4DB2-BD59-A6C34878D82A}">
                    <a16:rowId xmlns:a16="http://schemas.microsoft.com/office/drawing/2014/main" val="4099473991"/>
                  </a:ext>
                </a:extLst>
              </a:tr>
              <a:tr h="257364">
                <a:tc rowSpan="5">
                  <a:txBody>
                    <a:bodyPr/>
                    <a:lstStyle/>
                    <a:p>
                      <a:pPr algn="ctr"/>
                      <a:r>
                        <a:rPr lang="ro-RO" sz="1200" b="0" i="0" noProof="0" dirty="0">
                          <a:solidFill>
                            <a:schemeClr val="tx1"/>
                          </a:solidFill>
                          <a:effectLst/>
                        </a:rPr>
                        <a:t>Ca utilizator îmi doresc să pot alege modalitatea de plată la finalizarea unei achiziții.   </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tc>
                  <a:txBody>
                    <a:bodyPr/>
                    <a:lstStyle/>
                    <a:p>
                      <a:pPr algn="ctr"/>
                      <a:r>
                        <a:rPr lang="ro-RO" sz="1200" b="0" i="0" noProof="0" dirty="0">
                          <a:solidFill>
                            <a:schemeClr val="tx1"/>
                          </a:solidFill>
                        </a:rPr>
                        <a:t>C87</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tc>
                  <a:txBody>
                    <a:bodyPr/>
                    <a:lstStyle/>
                    <a:p>
                      <a:pPr marL="57150" indent="0" algn="l">
                        <a:spcAft>
                          <a:spcPts val="100"/>
                        </a:spcAft>
                      </a:pPr>
                      <a:r>
                        <a:rPr lang="ro-RO" sz="1200" b="0" i="0" noProof="0" dirty="0">
                          <a:solidFill>
                            <a:schemeClr val="tx1"/>
                          </a:solidFill>
                        </a:rPr>
                        <a:t>Funcționalitatea butonului achiziție personală</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tc>
                  <a:txBody>
                    <a:bodyPr/>
                    <a:lstStyle/>
                    <a:p>
                      <a:pPr algn="ctr"/>
                      <a:r>
                        <a:rPr lang="ro-RO" sz="1200" b="1" i="0" noProof="0" dirty="0">
                          <a:solidFill>
                            <a:schemeClr val="bg1"/>
                          </a:solidFill>
                        </a:rPr>
                        <a:t>PASS</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6">
                        <a:lumMod val="75000"/>
                      </a:schemeClr>
                    </a:solidFill>
                  </a:tcPr>
                </a:tc>
                <a:tc>
                  <a:txBody>
                    <a:bodyPr/>
                    <a:lstStyle/>
                    <a:p>
                      <a:pPr algn="l"/>
                      <a:endParaRPr lang="ro-RO" sz="1200" b="0" i="0" noProof="0" dirty="0"/>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extLst>
                  <a:ext uri="{0D108BD9-81ED-4DB2-BD59-A6C34878D82A}">
                    <a16:rowId xmlns:a16="http://schemas.microsoft.com/office/drawing/2014/main" val="4163850980"/>
                  </a:ext>
                </a:extLst>
              </a:tr>
              <a:tr h="257364">
                <a:tc vMerge="1">
                  <a:txBody>
                    <a:bodyPr/>
                    <a:lstStyle/>
                    <a:p>
                      <a:endParaRPr lang="en-US"/>
                    </a:p>
                  </a:txBody>
                  <a:tcPr/>
                </a:tc>
                <a:tc>
                  <a:txBody>
                    <a:bodyPr/>
                    <a:lstStyle/>
                    <a:p>
                      <a:pPr algn="ctr"/>
                      <a:r>
                        <a:rPr lang="ro-RO" sz="1200" b="0" i="0" noProof="0" dirty="0">
                          <a:solidFill>
                            <a:schemeClr val="tx1"/>
                          </a:solidFill>
                        </a:rPr>
                        <a:t>C88</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tc>
                  <a:txBody>
                    <a:bodyPr/>
                    <a:lstStyle/>
                    <a:p>
                      <a:pPr marL="57150" indent="0" algn="l">
                        <a:spcAft>
                          <a:spcPts val="100"/>
                        </a:spcAft>
                      </a:pPr>
                      <a:r>
                        <a:rPr lang="ro-RO" sz="1200" b="0" i="0" noProof="0" dirty="0">
                          <a:solidFill>
                            <a:schemeClr val="tx1"/>
                          </a:solidFill>
                        </a:rPr>
                        <a:t>Funcționalitatea butonului achiziție cadou</a:t>
                      </a:r>
                      <a:r>
                        <a:rPr lang="ro-RO" sz="1200" b="0" i="0" noProof="0" dirty="0">
                          <a:solidFill>
                            <a:schemeClr val="tx1"/>
                          </a:solidFill>
                          <a:effectLst/>
                        </a:rPr>
                        <a:t> </a:t>
                      </a:r>
                      <a:endParaRPr lang="ro-RO" sz="1200" b="0" i="0" noProof="0" dirty="0">
                        <a:solidFill>
                          <a:schemeClr val="tx1"/>
                        </a:solidFill>
                      </a:endParaRP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tc>
                  <a:txBody>
                    <a:bodyPr/>
                    <a:lstStyle/>
                    <a:p>
                      <a:pPr algn="ctr"/>
                      <a:r>
                        <a:rPr lang="ro-RO" sz="1200" b="1" i="0" noProof="0" dirty="0">
                          <a:solidFill>
                            <a:schemeClr val="bg1"/>
                          </a:solidFill>
                        </a:rPr>
                        <a:t>PASS</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6">
                        <a:lumMod val="75000"/>
                      </a:schemeClr>
                    </a:solidFill>
                  </a:tcPr>
                </a:tc>
                <a:tc>
                  <a:txBody>
                    <a:bodyPr/>
                    <a:lstStyle/>
                    <a:p>
                      <a:pPr algn="l"/>
                      <a:endParaRPr lang="ro-RO" sz="1200" b="0" i="0" noProof="0" dirty="0"/>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extLst>
                  <a:ext uri="{0D108BD9-81ED-4DB2-BD59-A6C34878D82A}">
                    <a16:rowId xmlns:a16="http://schemas.microsoft.com/office/drawing/2014/main" val="570128054"/>
                  </a:ext>
                </a:extLst>
              </a:tr>
              <a:tr h="479230">
                <a:tc vMerge="1">
                  <a:txBody>
                    <a:bodyPr/>
                    <a:lstStyle/>
                    <a:p>
                      <a:endParaRPr lang="en-US"/>
                    </a:p>
                  </a:txBody>
                  <a:tcPr/>
                </a:tc>
                <a:tc>
                  <a:txBody>
                    <a:bodyPr/>
                    <a:lstStyle/>
                    <a:p>
                      <a:pPr algn="ctr"/>
                      <a:r>
                        <a:rPr lang="ro-RO" sz="1200" b="0" i="0" noProof="0" dirty="0">
                          <a:solidFill>
                            <a:schemeClr val="tx1"/>
                          </a:solidFill>
                        </a:rPr>
                        <a:t>C89</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tc>
                  <a:txBody>
                    <a:bodyPr/>
                    <a:lstStyle/>
                    <a:p>
                      <a:pPr marL="57150" indent="0" algn="l">
                        <a:spcAft>
                          <a:spcPts val="100"/>
                        </a:spcAft>
                      </a:pPr>
                      <a:r>
                        <a:rPr lang="ro-RO" sz="1200" b="0" i="0" noProof="0" dirty="0">
                          <a:solidFill>
                            <a:schemeClr val="tx1"/>
                          </a:solidFill>
                        </a:rPr>
                        <a:t>Funcționalitatea butonului ce permite alternarea între metodele de plată</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tc>
                  <a:txBody>
                    <a:bodyPr/>
                    <a:lstStyle/>
                    <a:p>
                      <a:pPr algn="ctr"/>
                      <a:r>
                        <a:rPr lang="ro-RO" sz="1200" b="1" i="0" noProof="0" dirty="0">
                          <a:solidFill>
                            <a:schemeClr val="bg1"/>
                          </a:solidFill>
                        </a:rPr>
                        <a:t>PASS</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6">
                        <a:lumMod val="75000"/>
                      </a:schemeClr>
                    </a:solidFill>
                  </a:tcPr>
                </a:tc>
                <a:tc>
                  <a:txBody>
                    <a:bodyPr/>
                    <a:lstStyle/>
                    <a:p>
                      <a:pPr algn="l"/>
                      <a:endParaRPr lang="ro-RO" sz="1200" b="0" i="0" noProof="0" dirty="0"/>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extLst>
                  <a:ext uri="{0D108BD9-81ED-4DB2-BD59-A6C34878D82A}">
                    <a16:rowId xmlns:a16="http://schemas.microsoft.com/office/drawing/2014/main" val="4129868140"/>
                  </a:ext>
                </a:extLst>
              </a:tr>
              <a:tr h="257364">
                <a:tc vMerge="1">
                  <a:txBody>
                    <a:bodyPr/>
                    <a:lstStyle/>
                    <a:p>
                      <a:endParaRPr lang="en-US"/>
                    </a:p>
                  </a:txBody>
                  <a:tcPr/>
                </a:tc>
                <a:tc>
                  <a:txBody>
                    <a:bodyPr/>
                    <a:lstStyle/>
                    <a:p>
                      <a:pPr algn="ctr"/>
                      <a:r>
                        <a:rPr lang="ro-RO" sz="1200" b="0" i="0" noProof="0" dirty="0">
                          <a:solidFill>
                            <a:schemeClr val="tx1"/>
                          </a:solidFill>
                        </a:rPr>
                        <a:t>C91</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tc>
                  <a:txBody>
                    <a:bodyPr/>
                    <a:lstStyle/>
                    <a:p>
                      <a:pPr marL="57150" indent="0" algn="l">
                        <a:spcAft>
                          <a:spcPts val="100"/>
                        </a:spcAft>
                      </a:pPr>
                      <a:r>
                        <a:rPr lang="ro-RO" sz="1200" b="0" i="0" noProof="0" dirty="0">
                          <a:solidFill>
                            <a:schemeClr val="tx1"/>
                          </a:solidFill>
                        </a:rPr>
                        <a:t>Accesibilitatea individuală a tuturor metodelor de plată oferite</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tc>
                  <a:txBody>
                    <a:bodyPr/>
                    <a:lstStyle/>
                    <a:p>
                      <a:pPr algn="ctr"/>
                      <a:r>
                        <a:rPr lang="ro-RO" sz="1200" b="1" i="0" noProof="0" dirty="0">
                          <a:solidFill>
                            <a:schemeClr val="bg1"/>
                          </a:solidFill>
                        </a:rPr>
                        <a:t>PASS</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6">
                        <a:lumMod val="75000"/>
                      </a:schemeClr>
                    </a:solidFill>
                  </a:tcPr>
                </a:tc>
                <a:tc>
                  <a:txBody>
                    <a:bodyPr/>
                    <a:lstStyle/>
                    <a:p>
                      <a:pPr algn="l"/>
                      <a:endParaRPr lang="ro-RO" sz="1200" b="0" i="0" noProof="0" dirty="0"/>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extLst>
                  <a:ext uri="{0D108BD9-81ED-4DB2-BD59-A6C34878D82A}">
                    <a16:rowId xmlns:a16="http://schemas.microsoft.com/office/drawing/2014/main" val="125992020"/>
                  </a:ext>
                </a:extLst>
              </a:tr>
              <a:tr h="479230">
                <a:tc vMerge="1">
                  <a:txBody>
                    <a:bodyPr/>
                    <a:lstStyle/>
                    <a:p>
                      <a:endParaRPr lang="en-US"/>
                    </a:p>
                  </a:txBody>
                  <a:tcPr/>
                </a:tc>
                <a:tc>
                  <a:txBody>
                    <a:bodyPr/>
                    <a:lstStyle/>
                    <a:p>
                      <a:pPr algn="ctr"/>
                      <a:r>
                        <a:rPr lang="ro-RO" sz="1200" b="0" i="0" noProof="0" dirty="0">
                          <a:solidFill>
                            <a:schemeClr val="tx1"/>
                          </a:solidFill>
                        </a:rPr>
                        <a:t>C93</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tc>
                  <a:txBody>
                    <a:bodyPr/>
                    <a:lstStyle/>
                    <a:p>
                      <a:pPr marL="57150" indent="0" algn="l">
                        <a:spcAft>
                          <a:spcPts val="100"/>
                        </a:spcAft>
                      </a:pPr>
                      <a:r>
                        <a:rPr lang="ro-RO" sz="1200" b="0" i="0" noProof="0" dirty="0">
                          <a:solidFill>
                            <a:schemeClr val="tx1"/>
                          </a:solidFill>
                        </a:rPr>
                        <a:t>Structura formularelor de informații necesare pentru utilizarea tuturor metodelor de plată oferite</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tc>
                  <a:txBody>
                    <a:bodyPr/>
                    <a:lstStyle/>
                    <a:p>
                      <a:pPr algn="ctr"/>
                      <a:r>
                        <a:rPr lang="ro-RO" sz="1200" b="1" i="0" noProof="0" dirty="0">
                          <a:solidFill>
                            <a:schemeClr val="bg1"/>
                          </a:solidFill>
                        </a:rPr>
                        <a:t>PASS</a:t>
                      </a: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6">
                        <a:lumMod val="75000"/>
                      </a:schemeClr>
                    </a:solidFill>
                  </a:tcPr>
                </a:tc>
                <a:tc>
                  <a:txBody>
                    <a:bodyPr/>
                    <a:lstStyle/>
                    <a:p>
                      <a:pPr algn="l"/>
                      <a:endParaRPr lang="ro-RO" sz="1200" b="0" i="0" noProof="0" dirty="0"/>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20000"/>
                        <a:lumOff val="80000"/>
                      </a:schemeClr>
                    </a:solidFill>
                  </a:tcPr>
                </a:tc>
                <a:extLst>
                  <a:ext uri="{0D108BD9-81ED-4DB2-BD59-A6C34878D82A}">
                    <a16:rowId xmlns:a16="http://schemas.microsoft.com/office/drawing/2014/main" val="3266084363"/>
                  </a:ext>
                </a:extLst>
              </a:tr>
              <a:tr h="257364">
                <a:tc>
                  <a:txBody>
                    <a:bodyPr/>
                    <a:lstStyle/>
                    <a:p>
                      <a:pPr algn="ctr"/>
                      <a:endParaRPr lang="ro-RO" sz="1200" b="0" i="0" noProof="0" dirty="0">
                        <a:effectLst/>
                      </a:endParaRPr>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75000"/>
                      </a:schemeClr>
                    </a:solidFill>
                  </a:tcPr>
                </a:tc>
                <a:tc>
                  <a:txBody>
                    <a:bodyPr/>
                    <a:lstStyle/>
                    <a:p>
                      <a:pPr algn="ctr"/>
                      <a:endParaRPr lang="ro-RO" sz="1200" b="0" i="0" noProof="0" dirty="0"/>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75000"/>
                      </a:schemeClr>
                    </a:solidFill>
                  </a:tcPr>
                </a:tc>
                <a:tc>
                  <a:txBody>
                    <a:bodyPr/>
                    <a:lstStyle/>
                    <a:p>
                      <a:pPr algn="ctr"/>
                      <a:endParaRPr lang="ro-RO" sz="1200" b="0" i="0" noProof="0" dirty="0"/>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75000"/>
                      </a:schemeClr>
                    </a:solidFill>
                  </a:tcPr>
                </a:tc>
                <a:tc>
                  <a:txBody>
                    <a:bodyPr/>
                    <a:lstStyle/>
                    <a:p>
                      <a:pPr algn="ctr"/>
                      <a:endParaRPr lang="ro-RO" sz="1200" b="0" i="0" noProof="0" dirty="0"/>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75000"/>
                      </a:schemeClr>
                    </a:solidFill>
                  </a:tcPr>
                </a:tc>
                <a:tc>
                  <a:txBody>
                    <a:bodyPr/>
                    <a:lstStyle/>
                    <a:p>
                      <a:pPr algn="ctr"/>
                      <a:endParaRPr lang="ro-RO" sz="1200" b="0" i="0" noProof="0" dirty="0"/>
                    </a:p>
                  </a:txBody>
                  <a:tcPr marL="0" marR="0" marT="0" marB="0" anchor="ctr">
                    <a:lnL w="12700">
                      <a:solidFill>
                        <a:schemeClr val="accent1">
                          <a:lumMod val="75000"/>
                        </a:schemeClr>
                      </a:solidFill>
                    </a:lnL>
                    <a:lnR w="12700">
                      <a:solidFill>
                        <a:schemeClr val="accent1">
                          <a:lumMod val="75000"/>
                        </a:schemeClr>
                      </a:solidFill>
                    </a:lnR>
                    <a:lnT w="12700">
                      <a:solidFill>
                        <a:schemeClr val="accent1">
                          <a:lumMod val="75000"/>
                        </a:schemeClr>
                      </a:solidFill>
                    </a:lnT>
                    <a:lnB w="12700">
                      <a:solidFill>
                        <a:schemeClr val="accent1">
                          <a:lumMod val="75000"/>
                        </a:schemeClr>
                      </a:solidFill>
                    </a:lnB>
                    <a:solidFill>
                      <a:schemeClr val="accent5">
                        <a:lumMod val="75000"/>
                      </a:schemeClr>
                    </a:solidFill>
                  </a:tcPr>
                </a:tc>
                <a:extLst>
                  <a:ext uri="{0D108BD9-81ED-4DB2-BD59-A6C34878D82A}">
                    <a16:rowId xmlns:a16="http://schemas.microsoft.com/office/drawing/2014/main" val="1865586131"/>
                  </a:ext>
                </a:extLst>
              </a:tr>
            </a:tbl>
          </a:graphicData>
        </a:graphic>
      </p:graphicFrame>
      <p:sp>
        <p:nvSpPr>
          <p:cNvPr id="5" name="TextBox 4">
            <a:extLst>
              <a:ext uri="{FF2B5EF4-FFF2-40B4-BE49-F238E27FC236}">
                <a16:creationId xmlns:a16="http://schemas.microsoft.com/office/drawing/2014/main" id="{ADFEAFC6-816E-937A-F70E-C9C7B05AD258}"/>
              </a:ext>
            </a:extLst>
          </p:cNvPr>
          <p:cNvSpPr txBox="1"/>
          <p:nvPr/>
        </p:nvSpPr>
        <p:spPr>
          <a:xfrm>
            <a:off x="838200" y="563562"/>
            <a:ext cx="10517322" cy="38533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ro-RO" b="1" dirty="0"/>
              <a:t>Matricea de trasabilitate</a:t>
            </a:r>
            <a:r>
              <a:rPr lang="ro-RO" dirty="0"/>
              <a:t> este un document ce permite corelarea și urmărirea activității de testare.</a:t>
            </a:r>
            <a:endParaRPr lang="ro-RO" dirty="0">
              <a:cs typeface="Calibri"/>
            </a:endParaRPr>
          </a:p>
        </p:txBody>
      </p:sp>
    </p:spTree>
    <p:extLst>
      <p:ext uri="{BB962C8B-B14F-4D97-AF65-F5344CB8AC3E}">
        <p14:creationId xmlns:p14="http://schemas.microsoft.com/office/powerpoint/2010/main" val="2666073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Arc 15">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7">
            <a:extLst>
              <a:ext uri="{FF2B5EF4-FFF2-40B4-BE49-F238E27FC236}">
                <a16:creationId xmlns:a16="http://schemas.microsoft.com/office/drawing/2014/main" id="{4E6CA294-94B3-A930-1836-837747FA27C7}"/>
              </a:ext>
            </a:extLst>
          </p:cNvPr>
          <p:cNvPicPr>
            <a:picLocks noChangeAspect="1"/>
          </p:cNvPicPr>
          <p:nvPr/>
        </p:nvPicPr>
        <p:blipFill>
          <a:blip r:embed="rId2"/>
          <a:stretch>
            <a:fillRect/>
          </a:stretch>
        </p:blipFill>
        <p:spPr>
          <a:xfrm>
            <a:off x="346605" y="258143"/>
            <a:ext cx="7459034" cy="609381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1" name="Content Placeholder 10">
            <a:extLst>
              <a:ext uri="{FF2B5EF4-FFF2-40B4-BE49-F238E27FC236}">
                <a16:creationId xmlns:a16="http://schemas.microsoft.com/office/drawing/2014/main" id="{48F0E953-6164-D59F-ED61-51F061C497C9}"/>
              </a:ext>
            </a:extLst>
          </p:cNvPr>
          <p:cNvSpPr>
            <a:spLocks noGrp="1"/>
          </p:cNvSpPr>
          <p:nvPr>
            <p:ph idx="1"/>
          </p:nvPr>
        </p:nvSpPr>
        <p:spPr>
          <a:xfrm>
            <a:off x="8151654" y="1110097"/>
            <a:ext cx="3421954" cy="5061982"/>
          </a:xfrm>
        </p:spPr>
        <p:txBody>
          <a:bodyPr vert="horz" lIns="91440" tIns="45720" rIns="91440" bIns="45720" rtlCol="0" anchor="ctr">
            <a:normAutofit/>
          </a:bodyPr>
          <a:lstStyle/>
          <a:p>
            <a:pPr marL="0" indent="400050" algn="just">
              <a:buNone/>
            </a:pPr>
            <a:r>
              <a:rPr lang="ro-RO" sz="1600" i="1" dirty="0">
                <a:cs typeface="Calibri"/>
              </a:rPr>
              <a:t>Se observă imaginea din stânga extrasă din aplicația de management a testelor </a:t>
            </a:r>
            <a:r>
              <a:rPr lang="ro-RO" sz="1600" i="1" dirty="0" err="1">
                <a:cs typeface="Calibri"/>
              </a:rPr>
              <a:t>TestRail</a:t>
            </a:r>
            <a:r>
              <a:rPr lang="ro-RO" sz="1600" i="1" dirty="0">
                <a:cs typeface="Calibri"/>
              </a:rPr>
              <a:t> o suită de teste alcătuită din douăsprezece teste ce au fost executate și au trecut cu o rată de 83%, din care zece trecute și două eșuate.</a:t>
            </a:r>
            <a:endParaRPr lang="en-US" sz="1600" i="1">
              <a:cs typeface="Calibri" panose="020F0502020204030204"/>
            </a:endParaRPr>
          </a:p>
          <a:p>
            <a:pPr lvl="1"/>
            <a:r>
              <a:rPr lang="ro-RO" sz="1600" dirty="0">
                <a:cs typeface="Calibri"/>
              </a:rPr>
              <a:t>12 - Test </a:t>
            </a:r>
            <a:r>
              <a:rPr lang="ro-RO" sz="1600" dirty="0" err="1">
                <a:cs typeface="Calibri"/>
              </a:rPr>
              <a:t>cases</a:t>
            </a:r>
            <a:endParaRPr lang="ro-RO" sz="1600" dirty="0">
              <a:cs typeface="Calibri"/>
            </a:endParaRPr>
          </a:p>
          <a:p>
            <a:pPr lvl="1"/>
            <a:r>
              <a:rPr lang="ro-RO" sz="1600" dirty="0">
                <a:cs typeface="Calibri"/>
              </a:rPr>
              <a:t>10 - </a:t>
            </a:r>
            <a:r>
              <a:rPr lang="ro-RO" sz="1600" dirty="0" err="1">
                <a:cs typeface="Calibri"/>
              </a:rPr>
              <a:t>Passed</a:t>
            </a:r>
            <a:endParaRPr lang="ro-RO" sz="1600">
              <a:cs typeface="Calibri"/>
            </a:endParaRPr>
          </a:p>
          <a:p>
            <a:pPr lvl="1"/>
            <a:r>
              <a:rPr lang="ro-RO" sz="1600" dirty="0">
                <a:cs typeface="Calibri"/>
              </a:rPr>
              <a:t>2 - </a:t>
            </a:r>
            <a:r>
              <a:rPr lang="ro-RO" sz="1600" dirty="0" err="1">
                <a:cs typeface="Calibri"/>
              </a:rPr>
              <a:t>Failed</a:t>
            </a:r>
            <a:endParaRPr lang="ro-RO" sz="1600">
              <a:cs typeface="Calibri"/>
            </a:endParaRPr>
          </a:p>
          <a:p>
            <a:pPr lvl="1"/>
            <a:r>
              <a:rPr lang="ro-RO" sz="1600" dirty="0">
                <a:cs typeface="Calibri"/>
              </a:rPr>
              <a:t>83% - </a:t>
            </a:r>
            <a:r>
              <a:rPr lang="ro-RO" sz="1600" dirty="0" err="1">
                <a:cs typeface="Calibri"/>
              </a:rPr>
              <a:t>Passed</a:t>
            </a:r>
            <a:r>
              <a:rPr lang="ro-RO" sz="1600" dirty="0">
                <a:cs typeface="Calibri"/>
              </a:rPr>
              <a:t> </a:t>
            </a:r>
            <a:endParaRPr lang="ro-RO" sz="1600">
              <a:cs typeface="Calibri"/>
            </a:endParaRPr>
          </a:p>
        </p:txBody>
      </p:sp>
    </p:spTree>
    <p:extLst>
      <p:ext uri="{BB962C8B-B14F-4D97-AF65-F5344CB8AC3E}">
        <p14:creationId xmlns:p14="http://schemas.microsoft.com/office/powerpoint/2010/main" val="1422663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A59FB5A-C218-B22E-1EF3-7D09E8ABF157}"/>
              </a:ext>
            </a:extLst>
          </p:cNvPr>
          <p:cNvSpPr>
            <a:spLocks noGrp="1"/>
          </p:cNvSpPr>
          <p:nvPr>
            <p:ph type="title"/>
          </p:nvPr>
        </p:nvSpPr>
        <p:spPr/>
        <p:txBody>
          <a:bodyPr vert="horz" lIns="91440" tIns="45720" rIns="91440" bIns="45720" rtlCol="0" anchor="ctr">
            <a:noAutofit/>
          </a:bodyPr>
          <a:lstStyle/>
          <a:p>
            <a:r>
              <a:rPr lang="ro-RO" sz="2800" dirty="0" err="1">
                <a:cs typeface="Calibri Light"/>
              </a:rPr>
              <a:t>Bugs</a:t>
            </a:r>
            <a:r>
              <a:rPr lang="ro-RO" sz="2800" dirty="0">
                <a:cs typeface="Calibri Light"/>
              </a:rPr>
              <a:t>  - Mai jos sunt capturi din aplicația de management a proiectelor </a:t>
            </a:r>
            <a:r>
              <a:rPr lang="ro-RO" sz="2800" dirty="0" err="1">
                <a:cs typeface="Calibri Light"/>
              </a:rPr>
              <a:t>Jira</a:t>
            </a:r>
            <a:r>
              <a:rPr lang="ro-RO" sz="2800" dirty="0">
                <a:cs typeface="Calibri Light"/>
              </a:rPr>
              <a:t> ce prezintă înregistrarea și descrierea defectelor.</a:t>
            </a:r>
          </a:p>
        </p:txBody>
      </p:sp>
      <p:pic>
        <p:nvPicPr>
          <p:cNvPr id="11" name="Picture 11" descr="Graphical user interface, text, application, email&#10;&#10;Description automatically generated">
            <a:extLst>
              <a:ext uri="{FF2B5EF4-FFF2-40B4-BE49-F238E27FC236}">
                <a16:creationId xmlns:a16="http://schemas.microsoft.com/office/drawing/2014/main" id="{A85D5A8B-37AA-3468-0A2B-2EDB5E44EEB6}"/>
              </a:ext>
            </a:extLst>
          </p:cNvPr>
          <p:cNvPicPr>
            <a:picLocks noGrp="1" noChangeAspect="1"/>
          </p:cNvPicPr>
          <p:nvPr>
            <p:ph sz="half" idx="1"/>
          </p:nvPr>
        </p:nvPicPr>
        <p:blipFill rotWithShape="1">
          <a:blip r:embed="rId2"/>
          <a:srcRect l="10933" t="10852" r="38831" b="25970"/>
          <a:stretch/>
        </p:blipFill>
        <p:spPr>
          <a:xfrm>
            <a:off x="1324034" y="1715404"/>
            <a:ext cx="4110604" cy="3644607"/>
          </a:xfrm>
        </p:spPr>
      </p:pic>
      <p:pic>
        <p:nvPicPr>
          <p:cNvPr id="12" name="Picture 12" descr="Graphical user interface, text, application, email&#10;&#10;Description automatically generated">
            <a:extLst>
              <a:ext uri="{FF2B5EF4-FFF2-40B4-BE49-F238E27FC236}">
                <a16:creationId xmlns:a16="http://schemas.microsoft.com/office/drawing/2014/main" id="{DE430812-5DB6-A6E6-76F2-55693D38577D}"/>
              </a:ext>
            </a:extLst>
          </p:cNvPr>
          <p:cNvPicPr>
            <a:picLocks noGrp="1" noChangeAspect="1"/>
          </p:cNvPicPr>
          <p:nvPr>
            <p:ph sz="half" idx="2"/>
          </p:nvPr>
        </p:nvPicPr>
        <p:blipFill rotWithShape="1">
          <a:blip r:embed="rId3"/>
          <a:srcRect l="12064" t="9337" r="37229" b="29364"/>
          <a:stretch/>
        </p:blipFill>
        <p:spPr>
          <a:xfrm>
            <a:off x="6756242" y="1712917"/>
            <a:ext cx="4116057" cy="3480817"/>
          </a:xfrm>
        </p:spPr>
      </p:pic>
    </p:spTree>
    <p:extLst>
      <p:ext uri="{BB962C8B-B14F-4D97-AF65-F5344CB8AC3E}">
        <p14:creationId xmlns:p14="http://schemas.microsoft.com/office/powerpoint/2010/main" val="1180707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97374DE8-2D05-1B8E-250E-9419A82B9795}"/>
              </a:ext>
            </a:extLst>
          </p:cNvPr>
          <p:cNvSpPr>
            <a:spLocks noGrp="1"/>
          </p:cNvSpPr>
          <p:nvPr>
            <p:ph idx="1"/>
          </p:nvPr>
        </p:nvSpPr>
        <p:spPr>
          <a:xfrm>
            <a:off x="838200" y="1085"/>
            <a:ext cx="10505984" cy="4699207"/>
          </a:xfrm>
        </p:spPr>
        <p:txBody>
          <a:bodyPr vert="horz" lIns="228600" tIns="228600" rIns="228600" bIns="228600" rtlCol="0" anchor="ctr">
            <a:normAutofit lnSpcReduction="10000"/>
          </a:bodyPr>
          <a:lstStyle/>
          <a:p>
            <a:pPr marL="0" indent="0" algn="just">
              <a:lnSpc>
                <a:spcPct val="150000"/>
              </a:lnSpc>
              <a:buNone/>
            </a:pPr>
            <a:r>
              <a:rPr lang="ro-RO" sz="1400" b="1" dirty="0" err="1">
                <a:cs typeface="Calibri"/>
              </a:rPr>
              <a:t>Requirements</a:t>
            </a:r>
            <a:r>
              <a:rPr lang="ro-RO" sz="1400" b="1" dirty="0">
                <a:cs typeface="Calibri"/>
              </a:rPr>
              <a:t> </a:t>
            </a:r>
            <a:r>
              <a:rPr lang="ro-RO" sz="1400" dirty="0">
                <a:cs typeface="Calibri"/>
              </a:rPr>
              <a:t>- în programare acest termen se referă la cerințele sau caracteristicile a unui program nou ce sunt dorite, necesare, sau comandate de către cineva, descrie ce face programul și limitele sale.</a:t>
            </a:r>
            <a:endParaRPr lang="en-US" sz="1400">
              <a:cs typeface="Calibri"/>
            </a:endParaRPr>
          </a:p>
          <a:p>
            <a:pPr marL="0" indent="0" algn="just">
              <a:lnSpc>
                <a:spcPct val="150000"/>
              </a:lnSpc>
              <a:buNone/>
            </a:pPr>
            <a:r>
              <a:rPr lang="ro-RO" sz="1400" b="1" dirty="0">
                <a:cs typeface="Calibri"/>
              </a:rPr>
              <a:t>Test </a:t>
            </a:r>
            <a:r>
              <a:rPr lang="ro-RO" sz="1400" b="1" dirty="0" err="1">
                <a:cs typeface="Calibri" panose="020F0502020204030204"/>
              </a:rPr>
              <a:t>condition</a:t>
            </a:r>
            <a:r>
              <a:rPr lang="ro-RO" sz="1400" b="1" dirty="0">
                <a:cs typeface="Calibri" panose="020F0502020204030204"/>
              </a:rPr>
              <a:t> </a:t>
            </a:r>
            <a:r>
              <a:rPr lang="ro-RO" sz="1400" dirty="0">
                <a:cs typeface="Calibri" panose="020F0502020204030204"/>
              </a:rPr>
              <a:t>- este un element sau eveniment al unui modul sau sistem ce poate fi verificat prin unul sau mai multe cazuri de test </a:t>
            </a:r>
            <a:r>
              <a:rPr lang="ro-RO" sz="1400" dirty="0">
                <a:ea typeface="+mn-lt"/>
                <a:cs typeface="+mn-lt"/>
              </a:rPr>
              <a:t> "test </a:t>
            </a:r>
            <a:r>
              <a:rPr lang="ro-RO" sz="1400" dirty="0" err="1">
                <a:ea typeface="+mn-lt"/>
                <a:cs typeface="+mn-lt"/>
              </a:rPr>
              <a:t>cases</a:t>
            </a:r>
            <a:r>
              <a:rPr lang="ro-RO" sz="1400" dirty="0">
                <a:ea typeface="+mn-lt"/>
                <a:cs typeface="+mn-lt"/>
              </a:rPr>
              <a:t>",</a:t>
            </a:r>
            <a:r>
              <a:rPr lang="ro-RO" sz="1400" dirty="0">
                <a:cs typeface="Calibri" panose="020F0502020204030204"/>
              </a:rPr>
              <a:t> ex. Funcție, tranzacție, caracteristică, atribut calitativ sau element de structură.</a:t>
            </a:r>
          </a:p>
          <a:p>
            <a:pPr marL="0" indent="0" algn="just">
              <a:lnSpc>
                <a:spcPct val="150000"/>
              </a:lnSpc>
              <a:buNone/>
            </a:pPr>
            <a:r>
              <a:rPr lang="ro-RO" sz="1400" b="1" dirty="0">
                <a:cs typeface="Calibri" panose="020F0502020204030204"/>
              </a:rPr>
              <a:t>Ce este un test case și la ce folosește</a:t>
            </a:r>
          </a:p>
          <a:p>
            <a:pPr marL="0" indent="0" algn="just">
              <a:lnSpc>
                <a:spcPct val="150000"/>
              </a:lnSpc>
              <a:buNone/>
            </a:pPr>
            <a:r>
              <a:rPr lang="ro-RO" sz="1400" dirty="0">
                <a:cs typeface="Calibri" panose="020F0502020204030204"/>
              </a:rPr>
              <a:t>Un test case reprezintă date de intrare, precondiții, rezultate așteptate și condiție de ieșire concepute pentru un anumit scop sau pentru o condiție de test, precum executarea unei anumite căi din program sau pentru a verifica dacă se respectă o anumită cerință.</a:t>
            </a:r>
          </a:p>
          <a:p>
            <a:pPr marL="0" indent="0" algn="just">
              <a:lnSpc>
                <a:spcPct val="150000"/>
              </a:lnSpc>
              <a:buNone/>
            </a:pPr>
            <a:r>
              <a:rPr lang="ro-RO" sz="1400" b="1" dirty="0">
                <a:cs typeface="Calibri" panose="020F0502020204030204"/>
              </a:rPr>
              <a:t>Scopul unui test plan</a:t>
            </a:r>
          </a:p>
          <a:p>
            <a:pPr marL="0" indent="0" algn="just">
              <a:lnSpc>
                <a:spcPct val="150000"/>
              </a:lnSpc>
              <a:buNone/>
            </a:pPr>
            <a:r>
              <a:rPr lang="ro-RO" sz="1400" dirty="0">
                <a:cs typeface="Calibri" panose="020F0502020204030204"/>
              </a:rPr>
              <a:t>Este un document creat în etapa de planificare a procesului de testare ce descrie obiectivul, metodele, resursele și planificarea activităților de test stabilite, acesta poate fi scris integral sau individual pentru fiecare nivel al testări. Totul depinde de metodologia proiectului.</a:t>
            </a:r>
          </a:p>
          <a:p>
            <a:pPr marL="0" indent="0">
              <a:lnSpc>
                <a:spcPct val="150000"/>
              </a:lnSpc>
              <a:buNone/>
            </a:pPr>
            <a:r>
              <a:rPr lang="ro-RO" sz="1400" b="1" dirty="0">
                <a:cs typeface="Calibri" panose="020F0502020204030204"/>
              </a:rPr>
              <a:t>Statusurile pe care poate să le aibă rularea unui test case:</a:t>
            </a:r>
            <a:endParaRPr lang="ro-RO" sz="1400" i="1" dirty="0">
              <a:cs typeface="Calibri" panose="020F0502020204030204"/>
            </a:endParaRPr>
          </a:p>
        </p:txBody>
      </p:sp>
      <p:graphicFrame>
        <p:nvGraphicFramePr>
          <p:cNvPr id="2" name="Diagram 2">
            <a:extLst>
              <a:ext uri="{FF2B5EF4-FFF2-40B4-BE49-F238E27FC236}">
                <a16:creationId xmlns:a16="http://schemas.microsoft.com/office/drawing/2014/main" id="{FB8F776C-CF7B-EF52-A558-99E6FD9C1622}"/>
              </a:ext>
            </a:extLst>
          </p:cNvPr>
          <p:cNvGraphicFramePr/>
          <p:nvPr>
            <p:extLst>
              <p:ext uri="{D42A27DB-BD31-4B8C-83A1-F6EECF244321}">
                <p14:modId xmlns:p14="http://schemas.microsoft.com/office/powerpoint/2010/main" val="2399822614"/>
              </p:ext>
            </p:extLst>
          </p:nvPr>
        </p:nvGraphicFramePr>
        <p:xfrm>
          <a:off x="1727516" y="5045764"/>
          <a:ext cx="8202148" cy="14804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5635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Arc 1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AF5A2602-3A40-B425-45C5-08BFA56AE31B}"/>
              </a:ext>
            </a:extLst>
          </p:cNvPr>
          <p:cNvSpPr>
            <a:spLocks noGrp="1"/>
          </p:cNvSpPr>
          <p:nvPr>
            <p:ph type="title"/>
          </p:nvPr>
        </p:nvSpPr>
        <p:spPr>
          <a:xfrm>
            <a:off x="2754155" y="6336146"/>
            <a:ext cx="686569" cy="197217"/>
          </a:xfrm>
        </p:spPr>
        <p:txBody>
          <a:bodyPr vert="horz" lIns="91440" tIns="45720" rIns="91440" bIns="45720" rtlCol="0" anchor="ctr">
            <a:noAutofit/>
          </a:bodyPr>
          <a:lstStyle/>
          <a:p>
            <a:r>
              <a:rPr lang="en-US" sz="1600" b="1" i="1" kern="1200" dirty="0">
                <a:latin typeface="+mj-lt"/>
                <a:ea typeface="+mj-ea"/>
                <a:cs typeface="+mj-cs"/>
              </a:rPr>
              <a:t>Fig.1</a:t>
            </a:r>
            <a:endParaRPr lang="en-US" sz="1600" kern="1200">
              <a:latin typeface="+mj-lt"/>
              <a:cs typeface="Calibri Light"/>
            </a:endParaRPr>
          </a:p>
        </p:txBody>
      </p:sp>
      <p:sp>
        <p:nvSpPr>
          <p:cNvPr id="17" name="Freeform: Shape 1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6" descr="Diagram&#10;&#10;Description automatically generated">
            <a:extLst>
              <a:ext uri="{FF2B5EF4-FFF2-40B4-BE49-F238E27FC236}">
                <a16:creationId xmlns:a16="http://schemas.microsoft.com/office/drawing/2014/main" id="{F8A84F54-FBF9-0BD7-6A94-4E347A637B59}"/>
              </a:ext>
            </a:extLst>
          </p:cNvPr>
          <p:cNvPicPr>
            <a:picLocks noChangeAspect="1"/>
          </p:cNvPicPr>
          <p:nvPr/>
        </p:nvPicPr>
        <p:blipFill>
          <a:blip r:embed="rId2"/>
          <a:stretch>
            <a:fillRect/>
          </a:stretch>
        </p:blipFill>
        <p:spPr>
          <a:xfrm>
            <a:off x="219929" y="511293"/>
            <a:ext cx="4645849"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8" name="Content Placeholder 7">
            <a:extLst>
              <a:ext uri="{FF2B5EF4-FFF2-40B4-BE49-F238E27FC236}">
                <a16:creationId xmlns:a16="http://schemas.microsoft.com/office/drawing/2014/main" id="{A138B307-24D6-EC79-DB0A-D4803431CE6A}"/>
              </a:ext>
            </a:extLst>
          </p:cNvPr>
          <p:cNvSpPr>
            <a:spLocks noGrp="1"/>
          </p:cNvSpPr>
          <p:nvPr>
            <p:ph sz="half" idx="1"/>
          </p:nvPr>
        </p:nvSpPr>
        <p:spPr>
          <a:xfrm>
            <a:off x="4875960" y="15943"/>
            <a:ext cx="6792792" cy="6835095"/>
          </a:xfrm>
        </p:spPr>
        <p:txBody>
          <a:bodyPr vert="horz" lIns="91440" tIns="45720" rIns="91440" bIns="45720" rtlCol="0" anchor="ctr">
            <a:noAutofit/>
          </a:bodyPr>
          <a:lstStyle/>
          <a:p>
            <a:pPr marL="0" indent="0">
              <a:lnSpc>
                <a:spcPct val="150000"/>
              </a:lnSpc>
              <a:buNone/>
            </a:pPr>
            <a:r>
              <a:rPr lang="ro-RO" sz="1600" b="1" dirty="0"/>
              <a:t>Statusurile pe care poate să le aibă un defect.</a:t>
            </a:r>
            <a:endParaRPr lang="ro-RO" sz="1600" dirty="0">
              <a:cs typeface="Calibri"/>
            </a:endParaRPr>
          </a:p>
          <a:p>
            <a:pPr>
              <a:lnSpc>
                <a:spcPct val="150000"/>
              </a:lnSpc>
              <a:spcBef>
                <a:spcPts val="0"/>
              </a:spcBef>
              <a:buFont typeface="Wingdings" panose="020B0604020202020204" pitchFamily="34" charset="0"/>
              <a:buChar char="ü"/>
            </a:pPr>
            <a:r>
              <a:rPr lang="ro-RO" sz="1600" i="1" dirty="0"/>
              <a:t>Ciclul de viață al unui </a:t>
            </a:r>
            <a:r>
              <a:rPr lang="ro-RO" sz="1600" i="1" dirty="0" err="1"/>
              <a:t>ticket</a:t>
            </a:r>
            <a:r>
              <a:rPr lang="ro-RO" sz="1600" i="1" dirty="0"/>
              <a:t> (Fig.1)</a:t>
            </a:r>
            <a:endParaRPr lang="ro-RO" sz="1600">
              <a:cs typeface="Calibri"/>
            </a:endParaRPr>
          </a:p>
          <a:p>
            <a:pPr marL="457200" lvl="1">
              <a:lnSpc>
                <a:spcPct val="150000"/>
              </a:lnSpc>
              <a:spcBef>
                <a:spcPts val="0"/>
              </a:spcBef>
            </a:pPr>
            <a:r>
              <a:rPr lang="ro-RO" sz="1400" dirty="0"/>
              <a:t>NOU; Desemnat;</a:t>
            </a:r>
            <a:endParaRPr lang="ro-RO" sz="1400">
              <a:cs typeface="Calibri"/>
            </a:endParaRPr>
          </a:p>
          <a:p>
            <a:pPr marL="457200" lvl="2">
              <a:lnSpc>
                <a:spcPct val="150000"/>
              </a:lnSpc>
              <a:spcBef>
                <a:spcPts val="0"/>
              </a:spcBef>
            </a:pPr>
            <a:r>
              <a:rPr lang="ro-RO" sz="1400" dirty="0"/>
              <a:t>Deschis; Duplicat, Respins, Amânat, Nu Este un Defect;</a:t>
            </a:r>
            <a:endParaRPr lang="ro-RO" sz="1400">
              <a:cs typeface="Calibri"/>
            </a:endParaRPr>
          </a:p>
          <a:p>
            <a:pPr marL="457200" lvl="2">
              <a:lnSpc>
                <a:spcPct val="150000"/>
              </a:lnSpc>
              <a:spcBef>
                <a:spcPts val="0"/>
              </a:spcBef>
            </a:pPr>
            <a:r>
              <a:rPr lang="ro-RO" sz="1400" dirty="0"/>
              <a:t>Reparat; Așteaptă Retestare;</a:t>
            </a:r>
            <a:endParaRPr lang="ro-RO" sz="1400">
              <a:cs typeface="Calibri"/>
            </a:endParaRPr>
          </a:p>
          <a:p>
            <a:pPr marL="457200" lvl="2">
              <a:lnSpc>
                <a:spcPct val="150000"/>
              </a:lnSpc>
              <a:spcBef>
                <a:spcPts val="0"/>
              </a:spcBef>
            </a:pPr>
            <a:r>
              <a:rPr lang="ro-RO" sz="1400" dirty="0"/>
              <a:t>Retestare; Redeschis;</a:t>
            </a:r>
            <a:endParaRPr lang="ro-RO" sz="1400">
              <a:cs typeface="Calibri"/>
            </a:endParaRPr>
          </a:p>
          <a:p>
            <a:pPr marL="457200" lvl="2">
              <a:lnSpc>
                <a:spcPct val="150000"/>
              </a:lnSpc>
              <a:spcBef>
                <a:spcPts val="0"/>
              </a:spcBef>
            </a:pPr>
            <a:r>
              <a:rPr lang="ro-RO" sz="1400" dirty="0"/>
              <a:t>Verificat; Închis.</a:t>
            </a:r>
            <a:endParaRPr lang="ro-RO" sz="1400">
              <a:cs typeface="Calibri"/>
            </a:endParaRPr>
          </a:p>
          <a:p>
            <a:pPr marL="0" lvl="1" indent="0">
              <a:lnSpc>
                <a:spcPct val="150000"/>
              </a:lnSpc>
              <a:buNone/>
            </a:pPr>
            <a:r>
              <a:rPr lang="ro-RO" sz="1600" b="1" dirty="0"/>
              <a:t>Diferența între </a:t>
            </a:r>
            <a:r>
              <a:rPr lang="ro-RO" sz="1600" b="1" dirty="0" err="1"/>
              <a:t>priority</a:t>
            </a:r>
            <a:r>
              <a:rPr lang="ro-RO" sz="1600" b="1" dirty="0"/>
              <a:t> și </a:t>
            </a:r>
            <a:r>
              <a:rPr lang="ro-RO" sz="1600" b="1" dirty="0" err="1"/>
              <a:t>severity</a:t>
            </a:r>
            <a:r>
              <a:rPr lang="ro-RO" sz="1600" b="1" dirty="0"/>
              <a:t>. </a:t>
            </a:r>
            <a:endParaRPr lang="ro-RO" sz="1600" b="1" dirty="0">
              <a:cs typeface="Calibri"/>
            </a:endParaRPr>
          </a:p>
          <a:p>
            <a:pPr marL="0" lvl="1" indent="114300" algn="just">
              <a:lnSpc>
                <a:spcPct val="150000"/>
              </a:lnSpc>
              <a:buNone/>
            </a:pPr>
            <a:r>
              <a:rPr lang="ro-RO" sz="1600" dirty="0"/>
              <a:t>Severitatea "</a:t>
            </a:r>
            <a:r>
              <a:rPr lang="ro-RO" sz="1600" dirty="0" err="1"/>
              <a:t>severity</a:t>
            </a:r>
            <a:r>
              <a:rPr lang="ro-RO" sz="1600" dirty="0"/>
              <a:t>"  este parametrul ce denota impactul total al unui defect asupra unui program, iar prioritatea "</a:t>
            </a:r>
            <a:r>
              <a:rPr lang="ro-RO" sz="1600" dirty="0" err="1"/>
              <a:t>priority</a:t>
            </a:r>
            <a:r>
              <a:rPr lang="ro-RO" sz="1600" dirty="0"/>
              <a:t>" reprezintă parametrul ce decide ordinea în care trebuie să fie reparate defectele, severitatea privește standardul calității, iar prioritatea ordinea în care sunt rezolvare.</a:t>
            </a:r>
            <a:endParaRPr lang="ro-RO" sz="1600" dirty="0">
              <a:cs typeface="Calibri"/>
            </a:endParaRPr>
          </a:p>
        </p:txBody>
      </p:sp>
    </p:spTree>
    <p:extLst>
      <p:ext uri="{BB962C8B-B14F-4D97-AF65-F5344CB8AC3E}">
        <p14:creationId xmlns:p14="http://schemas.microsoft.com/office/powerpoint/2010/main" val="3396450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1" name="Rectangle 80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03" name="Arc 80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 name="Title 6">
            <a:extLst>
              <a:ext uri="{FF2B5EF4-FFF2-40B4-BE49-F238E27FC236}">
                <a16:creationId xmlns:a16="http://schemas.microsoft.com/office/drawing/2014/main" id="{4015C8D7-8EE2-BFB8-E543-46A6B20C487E}"/>
              </a:ext>
            </a:extLst>
          </p:cNvPr>
          <p:cNvSpPr>
            <a:spLocks noGrp="1"/>
          </p:cNvSpPr>
          <p:nvPr>
            <p:ph type="title"/>
          </p:nvPr>
        </p:nvSpPr>
        <p:spPr>
          <a:xfrm>
            <a:off x="2788347" y="5691378"/>
            <a:ext cx="613300" cy="182563"/>
          </a:xfrm>
        </p:spPr>
        <p:txBody>
          <a:bodyPr vert="horz" lIns="91440" tIns="45720" rIns="91440" bIns="45720" rtlCol="0" anchor="ctr">
            <a:normAutofit fontScale="90000"/>
          </a:bodyPr>
          <a:lstStyle/>
          <a:p>
            <a:r>
              <a:rPr lang="en-US" sz="1600" b="1" i="1" kern="1200" dirty="0">
                <a:latin typeface="+mj-lt"/>
                <a:ea typeface="+mj-ea"/>
                <a:cs typeface="+mj-cs"/>
              </a:rPr>
              <a:t>Fig.2</a:t>
            </a:r>
            <a:endParaRPr lang="en-US" sz="1600" kern="1200">
              <a:latin typeface="+mj-lt"/>
              <a:cs typeface="Calibri Light"/>
            </a:endParaRPr>
          </a:p>
        </p:txBody>
      </p:sp>
      <p:sp>
        <p:nvSpPr>
          <p:cNvPr id="805" name="Freeform: Shape 80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 Placeholder 6">
            <a:extLst>
              <a:ext uri="{FF2B5EF4-FFF2-40B4-BE49-F238E27FC236}">
                <a16:creationId xmlns:a16="http://schemas.microsoft.com/office/drawing/2014/main" id="{6EBA1F46-E945-A9A8-8919-1C8FE6827C3C}"/>
              </a:ext>
            </a:extLst>
          </p:cNvPr>
          <p:cNvSpPr>
            <a:spLocks noGrp="1"/>
          </p:cNvSpPr>
          <p:nvPr>
            <p:ph type="body" sz="half" idx="2"/>
          </p:nvPr>
        </p:nvSpPr>
        <p:spPr>
          <a:xfrm>
            <a:off x="4459524" y="15945"/>
            <a:ext cx="7734429" cy="6835094"/>
          </a:xfrm>
        </p:spPr>
        <p:txBody>
          <a:bodyPr vert="horz" lIns="91440" tIns="45720" rIns="91440" bIns="45720" rtlCol="0" anchor="ctr">
            <a:normAutofit/>
          </a:bodyPr>
          <a:lstStyle/>
          <a:p>
            <a:pPr>
              <a:lnSpc>
                <a:spcPct val="100000"/>
              </a:lnSpc>
            </a:pPr>
            <a:r>
              <a:rPr lang="ro-RO" b="1" dirty="0">
                <a:cs typeface="Calibri"/>
              </a:rPr>
              <a:t>Test report și diferența între test status report și test </a:t>
            </a:r>
            <a:r>
              <a:rPr lang="ro-RO" b="1" dirty="0" err="1">
                <a:cs typeface="Calibri"/>
              </a:rPr>
              <a:t>completion</a:t>
            </a:r>
            <a:r>
              <a:rPr lang="ro-RO" b="1" dirty="0">
                <a:cs typeface="Calibri"/>
              </a:rPr>
              <a:t> report.</a:t>
            </a:r>
          </a:p>
          <a:p>
            <a:pPr>
              <a:lnSpc>
                <a:spcPct val="100000"/>
              </a:lnSpc>
            </a:pPr>
            <a:r>
              <a:rPr lang="ro-RO" dirty="0">
                <a:cs typeface="Calibri"/>
              </a:rPr>
              <a:t>Raportul de test reprezintă documentul ce cuprinde informați despre starea testelor, standardul ISO 29119 descrie cum arată și că existentă două tipuri:</a:t>
            </a:r>
          </a:p>
          <a:p>
            <a:pPr marL="342900" indent="-342900">
              <a:lnSpc>
                <a:spcPct val="100000"/>
              </a:lnSpc>
              <a:buAutoNum type="arabicPeriod"/>
            </a:pPr>
            <a:r>
              <a:rPr lang="ro-RO" i="1" dirty="0">
                <a:cs typeface="Calibri"/>
              </a:rPr>
              <a:t>Test status report;</a:t>
            </a:r>
          </a:p>
          <a:p>
            <a:pPr marL="342900" indent="-342900">
              <a:lnSpc>
                <a:spcPct val="100000"/>
              </a:lnSpc>
              <a:buAutoNum type="arabicPeriod"/>
            </a:pPr>
            <a:r>
              <a:rPr lang="ro-RO" i="1" dirty="0">
                <a:cs typeface="Calibri"/>
              </a:rPr>
              <a:t>Test </a:t>
            </a:r>
            <a:r>
              <a:rPr lang="ro-RO" i="1" dirty="0" err="1">
                <a:cs typeface="Calibri"/>
              </a:rPr>
              <a:t>completion</a:t>
            </a:r>
            <a:r>
              <a:rPr lang="ro-RO" i="1" dirty="0">
                <a:cs typeface="Calibri"/>
              </a:rPr>
              <a:t> report.</a:t>
            </a:r>
          </a:p>
          <a:p>
            <a:pPr algn="just">
              <a:lnSpc>
                <a:spcPct val="100000"/>
              </a:lnSpc>
            </a:pPr>
            <a:r>
              <a:rPr lang="ro-RO" i="1" u="sng" dirty="0">
                <a:cs typeface="Calibri"/>
              </a:rPr>
              <a:t>Raportul de stare a testelor</a:t>
            </a:r>
            <a:r>
              <a:rPr lang="ro-RO" i="1" baseline="30000" dirty="0">
                <a:cs typeface="Calibri"/>
              </a:rPr>
              <a:t>1</a:t>
            </a:r>
            <a:r>
              <a:rPr lang="ro-RO" dirty="0">
                <a:cs typeface="Calibri"/>
              </a:rPr>
              <a:t> este un tip de raport ce prezintă starea actuală a testelor și contribuie la o monitorizare constanta a activităților de testare spre deosebire de </a:t>
            </a:r>
            <a:r>
              <a:rPr lang="ro-RO" i="1" u="sng" dirty="0">
                <a:cs typeface="Calibri"/>
              </a:rPr>
              <a:t>Raportul de finalizare a testelor</a:t>
            </a:r>
            <a:r>
              <a:rPr lang="ro-RO" i="1" baseline="30000" dirty="0">
                <a:cs typeface="Calibri"/>
              </a:rPr>
              <a:t>2</a:t>
            </a:r>
            <a:r>
              <a:rPr lang="ro-RO" dirty="0">
                <a:cs typeface="Calibri"/>
              </a:rPr>
              <a:t> ce oferă un rezumat al scopurilor aferente testelor finalizate și poate fi un element cu impact major în decizia de lansare a produsului în producție.</a:t>
            </a:r>
          </a:p>
          <a:p>
            <a:pPr>
              <a:lnSpc>
                <a:spcPct val="100000"/>
              </a:lnSpc>
            </a:pPr>
            <a:r>
              <a:rPr lang="ro-RO" b="1" dirty="0"/>
              <a:t>Enumerarea etapelor din procesului de testare</a:t>
            </a:r>
            <a:endParaRPr lang="ro-RO" dirty="0">
              <a:cs typeface="Calibri" panose="020F0502020204030204"/>
            </a:endParaRPr>
          </a:p>
          <a:p>
            <a:pPr marL="57150">
              <a:lnSpc>
                <a:spcPct val="100000"/>
              </a:lnSpc>
            </a:pPr>
            <a:r>
              <a:rPr lang="ro-RO" dirty="0"/>
              <a:t>Procesul de testare se constituie din sarcini individuale de testare și ce au o anumită ordine.</a:t>
            </a:r>
            <a:endParaRPr lang="ro-RO" dirty="0">
              <a:cs typeface="Calibri" panose="020F0502020204030204"/>
            </a:endParaRPr>
          </a:p>
          <a:p>
            <a:pPr marL="57150">
              <a:lnSpc>
                <a:spcPct val="100000"/>
              </a:lnSpc>
            </a:pPr>
            <a:r>
              <a:rPr lang="ro-RO" dirty="0"/>
              <a:t>Etapa "Test Monitoring </a:t>
            </a:r>
            <a:r>
              <a:rPr lang="ro-RO" dirty="0" err="1"/>
              <a:t>and</a:t>
            </a:r>
            <a:r>
              <a:rPr lang="ro-RO" dirty="0"/>
              <a:t> Control" se execută în paralel cu celelalte deoarece testarea este un proces continu. (Fig.2) </a:t>
            </a:r>
            <a:endParaRPr lang="ro-RO" dirty="0">
              <a:cs typeface="Calibri" panose="020F0502020204030204"/>
            </a:endParaRPr>
          </a:p>
          <a:p>
            <a:pPr>
              <a:lnSpc>
                <a:spcPct val="100000"/>
              </a:lnSpc>
            </a:pPr>
            <a:r>
              <a:rPr lang="ro-RO" b="1" dirty="0"/>
              <a:t>Diferența între </a:t>
            </a:r>
            <a:r>
              <a:rPr lang="ro-RO" b="1" dirty="0" err="1"/>
              <a:t>retesting</a:t>
            </a:r>
            <a:r>
              <a:rPr lang="ro-RO" b="1" dirty="0"/>
              <a:t> și </a:t>
            </a:r>
            <a:r>
              <a:rPr lang="ro-RO" b="1" dirty="0" err="1"/>
              <a:t>regression</a:t>
            </a:r>
            <a:r>
              <a:rPr lang="ro-RO" b="1" dirty="0"/>
              <a:t> </a:t>
            </a:r>
            <a:r>
              <a:rPr lang="ro-RO" b="1" dirty="0" err="1"/>
              <a:t>testing</a:t>
            </a:r>
            <a:r>
              <a:rPr lang="ro-RO" b="1" dirty="0"/>
              <a:t> </a:t>
            </a:r>
            <a:endParaRPr lang="ro-RO" b="1" dirty="0">
              <a:cs typeface="Calibri" panose="020F0502020204030204"/>
            </a:endParaRPr>
          </a:p>
          <a:p>
            <a:pPr marL="57150" algn="just">
              <a:lnSpc>
                <a:spcPct val="100000"/>
              </a:lnSpc>
            </a:pPr>
            <a:r>
              <a:rPr lang="ro-RO" b="1" dirty="0" err="1"/>
              <a:t>Retesting</a:t>
            </a:r>
            <a:r>
              <a:rPr lang="ro-RO" b="1" dirty="0"/>
              <a:t>/</a:t>
            </a:r>
            <a:r>
              <a:rPr lang="ro-RO" b="1" dirty="0" err="1"/>
              <a:t>Confirmation</a:t>
            </a:r>
            <a:r>
              <a:rPr lang="ro-RO" b="1" dirty="0"/>
              <a:t> </a:t>
            </a:r>
            <a:r>
              <a:rPr lang="ro-RO" b="1" dirty="0" err="1"/>
              <a:t>testing</a:t>
            </a:r>
            <a:r>
              <a:rPr lang="ro-RO" b="1" dirty="0"/>
              <a:t> </a:t>
            </a:r>
            <a:r>
              <a:rPr lang="ro-RO" dirty="0"/>
              <a:t>- obiectivul acestei testări este de a verifica dacă a fost remediat defectul găsit, trebuie executată cu versiunea nouă a softului.</a:t>
            </a:r>
            <a:endParaRPr lang="ro-RO" dirty="0">
              <a:cs typeface="Calibri" panose="020F0502020204030204"/>
            </a:endParaRPr>
          </a:p>
          <a:p>
            <a:pPr marL="57150" algn="just">
              <a:lnSpc>
                <a:spcPct val="100000"/>
              </a:lnSpc>
            </a:pPr>
            <a:r>
              <a:rPr lang="ro-RO" b="1" dirty="0" err="1"/>
              <a:t>Regression</a:t>
            </a:r>
            <a:r>
              <a:rPr lang="ro-RO" b="1" dirty="0"/>
              <a:t> </a:t>
            </a:r>
            <a:r>
              <a:rPr lang="ro-RO" b="1" dirty="0" err="1"/>
              <a:t>testing</a:t>
            </a:r>
            <a:r>
              <a:rPr lang="ro-RO" b="1" dirty="0"/>
              <a:t> </a:t>
            </a:r>
            <a:r>
              <a:rPr lang="ro-RO" dirty="0"/>
              <a:t>- obiectivul acestei testări este de clarifica dacă au fost introduse efecte secundare, dacă remedierea defectului găsit nu a modificat fie comportamentul codului din componenta modificată cât și pe al celor ce funcționează în legătură strânsă cu aceasta.</a:t>
            </a:r>
            <a:endParaRPr lang="ro-RO" dirty="0">
              <a:cs typeface="Calibri" panose="020F0502020204030204"/>
            </a:endParaRPr>
          </a:p>
        </p:txBody>
      </p:sp>
      <p:graphicFrame>
        <p:nvGraphicFramePr>
          <p:cNvPr id="2" name="Diagram 1">
            <a:extLst>
              <a:ext uri="{FF2B5EF4-FFF2-40B4-BE49-F238E27FC236}">
                <a16:creationId xmlns:a16="http://schemas.microsoft.com/office/drawing/2014/main" id="{91EE8223-A2FA-01FE-AE9A-49866ACACAE2}"/>
              </a:ext>
            </a:extLst>
          </p:cNvPr>
          <p:cNvGraphicFramePr/>
          <p:nvPr>
            <p:extLst>
              <p:ext uri="{D42A27DB-BD31-4B8C-83A1-F6EECF244321}">
                <p14:modId xmlns:p14="http://schemas.microsoft.com/office/powerpoint/2010/main" val="2034979269"/>
              </p:ext>
            </p:extLst>
          </p:nvPr>
        </p:nvGraphicFramePr>
        <p:xfrm>
          <a:off x="127790" y="303380"/>
          <a:ext cx="4226498" cy="5475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9616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 name="Rectangle 1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Freeform: Shape 1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Shape 1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2" name="Isosceles Triangle 1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8">
            <a:extLst>
              <a:ext uri="{FF2B5EF4-FFF2-40B4-BE49-F238E27FC236}">
                <a16:creationId xmlns:a16="http://schemas.microsoft.com/office/drawing/2014/main" id="{DA73FD33-7AA1-B1F0-293F-F6C85996CCA5}"/>
              </a:ext>
            </a:extLst>
          </p:cNvPr>
          <p:cNvGraphicFramePr>
            <a:graphicFrameLocks noGrp="1"/>
          </p:cNvGraphicFramePr>
          <p:nvPr>
            <p:extLst>
              <p:ext uri="{D42A27DB-BD31-4B8C-83A1-F6EECF244321}">
                <p14:modId xmlns:p14="http://schemas.microsoft.com/office/powerpoint/2010/main" val="2760259579"/>
              </p:ext>
            </p:extLst>
          </p:nvPr>
        </p:nvGraphicFramePr>
        <p:xfrm>
          <a:off x="625337" y="3158632"/>
          <a:ext cx="10905068" cy="2909451"/>
        </p:xfrm>
        <a:graphic>
          <a:graphicData uri="http://schemas.openxmlformats.org/drawingml/2006/table">
            <a:tbl>
              <a:tblPr firstRow="1" bandRow="1">
                <a:tableStyleId>{5C22544A-7EE6-4342-B048-85BDC9FD1C3A}</a:tableStyleId>
              </a:tblPr>
              <a:tblGrid>
                <a:gridCol w="2983033">
                  <a:extLst>
                    <a:ext uri="{9D8B030D-6E8A-4147-A177-3AD203B41FA5}">
                      <a16:colId xmlns:a16="http://schemas.microsoft.com/office/drawing/2014/main" val="1216059825"/>
                    </a:ext>
                  </a:extLst>
                </a:gridCol>
                <a:gridCol w="5116329">
                  <a:extLst>
                    <a:ext uri="{9D8B030D-6E8A-4147-A177-3AD203B41FA5}">
                      <a16:colId xmlns:a16="http://schemas.microsoft.com/office/drawing/2014/main" val="1032614730"/>
                    </a:ext>
                  </a:extLst>
                </a:gridCol>
                <a:gridCol w="2805706">
                  <a:extLst>
                    <a:ext uri="{9D8B030D-6E8A-4147-A177-3AD203B41FA5}">
                      <a16:colId xmlns:a16="http://schemas.microsoft.com/office/drawing/2014/main" val="644457641"/>
                    </a:ext>
                  </a:extLst>
                </a:gridCol>
              </a:tblGrid>
              <a:tr h="453957">
                <a:tc gridSpan="3">
                  <a:txBody>
                    <a:bodyPr/>
                    <a:lstStyle/>
                    <a:p>
                      <a:pPr marL="285750" marR="0" lvl="0" indent="-285750" algn="l">
                        <a:lnSpc>
                          <a:spcPct val="100000"/>
                        </a:lnSpc>
                        <a:spcBef>
                          <a:spcPts val="100"/>
                        </a:spcBef>
                        <a:spcAft>
                          <a:spcPts val="0"/>
                        </a:spcAft>
                        <a:buClr>
                          <a:srgbClr val="FFFFFF"/>
                        </a:buClr>
                        <a:buFont typeface="Wingdings,Sans-Serif"/>
                        <a:buChar char="§"/>
                      </a:pPr>
                      <a:r>
                        <a:rPr lang="ro-RO" sz="2000" b="1" i="0" u="none" strike="noStrike" noProof="0" dirty="0">
                          <a:latin typeface="Calibri"/>
                        </a:rPr>
                        <a:t>Test </a:t>
                      </a:r>
                      <a:r>
                        <a:rPr lang="ro-RO" sz="2000" b="1" i="0" u="none" strike="noStrike" noProof="0" dirty="0" err="1">
                          <a:latin typeface="Calibri"/>
                        </a:rPr>
                        <a:t>Techniques</a:t>
                      </a:r>
                      <a:r>
                        <a:rPr lang="ro-RO" sz="2000" b="1" i="0" u="none" strike="noStrike" noProof="0" dirty="0">
                          <a:latin typeface="Calibri"/>
                        </a:rPr>
                        <a:t> - Tehnicile de testare grupate în categorii: </a:t>
                      </a:r>
                      <a:endParaRPr lang="en-US" sz="2000" b="0" i="0" u="none" strike="noStrike" noProof="0" dirty="0">
                        <a:latin typeface="Calibri"/>
                      </a:endParaRPr>
                    </a:p>
                  </a:txBody>
                  <a:tcPr marL="103172" marR="103172" marT="51586" marB="51586"/>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00885114"/>
                  </a:ext>
                </a:extLst>
              </a:tr>
              <a:tr h="763473">
                <a:tc>
                  <a:txBody>
                    <a:bodyPr/>
                    <a:lstStyle/>
                    <a:p>
                      <a:pPr marL="0" lvl="0" indent="0" algn="ctr">
                        <a:lnSpc>
                          <a:spcPct val="100000"/>
                        </a:lnSpc>
                        <a:buNone/>
                      </a:pPr>
                      <a:r>
                        <a:rPr lang="en-US" sz="2000" b="0" i="0" u="none" strike="noStrike" baseline="0" noProof="0" dirty="0">
                          <a:solidFill>
                            <a:srgbClr val="000000"/>
                          </a:solidFill>
                          <a:latin typeface="Calibri"/>
                        </a:rPr>
                        <a:t>Black-box</a:t>
                      </a:r>
                    </a:p>
                  </a:txBody>
                  <a:tcPr marL="103172" marR="103172" marT="51586" marB="51586" anchor="ctr"/>
                </a:tc>
                <a:tc>
                  <a:txBody>
                    <a:bodyPr/>
                    <a:lstStyle/>
                    <a:p>
                      <a:pPr marL="0" lvl="0" indent="0" algn="ctr">
                        <a:lnSpc>
                          <a:spcPct val="100000"/>
                        </a:lnSpc>
                        <a:buNone/>
                      </a:pPr>
                      <a:r>
                        <a:rPr lang="en-US" sz="2000" b="0" i="0" u="none" strike="noStrike" baseline="0" noProof="0" dirty="0">
                          <a:solidFill>
                            <a:srgbClr val="000000"/>
                          </a:solidFill>
                          <a:latin typeface="Calibri"/>
                        </a:rPr>
                        <a:t>White-box</a:t>
                      </a:r>
                    </a:p>
                  </a:txBody>
                  <a:tcPr marL="103172" marR="103172" marT="51586" marB="51586" anchor="ctr"/>
                </a:tc>
                <a:tc>
                  <a:txBody>
                    <a:bodyPr/>
                    <a:lstStyle/>
                    <a:p>
                      <a:pPr lvl="0" algn="ctr">
                        <a:buNone/>
                      </a:pPr>
                      <a:r>
                        <a:rPr lang="en-US" sz="2000" b="0" i="0" u="none" strike="noStrike" baseline="0" noProof="0" dirty="0">
                          <a:solidFill>
                            <a:srgbClr val="000000"/>
                          </a:solidFill>
                          <a:latin typeface="Calibri"/>
                        </a:rPr>
                        <a:t>Experience-based</a:t>
                      </a:r>
                      <a:endParaRPr lang="en-US" sz="2000" dirty="0"/>
                    </a:p>
                  </a:txBody>
                  <a:tcPr marL="103172" marR="103172" marT="51586" marB="51586" anchor="ctr"/>
                </a:tc>
                <a:extLst>
                  <a:ext uri="{0D108BD9-81ED-4DB2-BD59-A6C34878D82A}">
                    <a16:rowId xmlns:a16="http://schemas.microsoft.com/office/drawing/2014/main" val="3769491279"/>
                  </a:ext>
                </a:extLst>
              </a:tr>
              <a:tr h="1692021">
                <a:tc>
                  <a:txBody>
                    <a:bodyPr/>
                    <a:lstStyle/>
                    <a:p>
                      <a:pPr marL="342900" lvl="0" indent="-342900" algn="l">
                        <a:lnSpc>
                          <a:spcPct val="100000"/>
                        </a:lnSpc>
                        <a:buFont typeface="Courier New"/>
                        <a:buChar char="o"/>
                      </a:pPr>
                      <a:r>
                        <a:rPr lang="en-US" sz="1800" b="0" i="0" u="none" strike="noStrike" baseline="0" noProof="0" dirty="0">
                          <a:solidFill>
                            <a:srgbClr val="000000"/>
                          </a:solidFill>
                          <a:latin typeface="Calibri"/>
                        </a:rPr>
                        <a:t>Equivalence Partitioning;</a:t>
                      </a:r>
                    </a:p>
                    <a:p>
                      <a:pPr marL="342900" lvl="0" indent="-342900" algn="l">
                        <a:lnSpc>
                          <a:spcPct val="100000"/>
                        </a:lnSpc>
                        <a:buFont typeface="Courier New"/>
                        <a:buChar char="o"/>
                      </a:pPr>
                      <a:r>
                        <a:rPr lang="en-US" sz="1800" b="0" i="0" u="none" strike="noStrike" baseline="0" noProof="0" dirty="0">
                          <a:solidFill>
                            <a:srgbClr val="000000"/>
                          </a:solidFill>
                          <a:latin typeface="Calibri"/>
                        </a:rPr>
                        <a:t>Boundary Value Analysis;</a:t>
                      </a:r>
                    </a:p>
                    <a:p>
                      <a:pPr marL="342900" lvl="0" indent="-342900" algn="l">
                        <a:lnSpc>
                          <a:spcPct val="100000"/>
                        </a:lnSpc>
                        <a:buFont typeface="Courier New"/>
                        <a:buChar char="o"/>
                      </a:pPr>
                      <a:r>
                        <a:rPr lang="en-US" sz="1800" b="0" i="0" u="none" strike="noStrike" baseline="0" noProof="0" dirty="0">
                          <a:solidFill>
                            <a:srgbClr val="000000"/>
                          </a:solidFill>
                          <a:latin typeface="Calibri"/>
                        </a:rPr>
                        <a:t>Decision Table Testing;</a:t>
                      </a:r>
                    </a:p>
                    <a:p>
                      <a:pPr marL="342900" lvl="0" indent="-342900" algn="l">
                        <a:lnSpc>
                          <a:spcPct val="100000"/>
                        </a:lnSpc>
                        <a:buFont typeface="Courier New"/>
                        <a:buChar char="o"/>
                      </a:pPr>
                      <a:r>
                        <a:rPr lang="en-US" sz="1800" b="0" i="0" u="none" strike="noStrike" baseline="0" noProof="0" dirty="0">
                          <a:solidFill>
                            <a:srgbClr val="000000"/>
                          </a:solidFill>
                          <a:latin typeface="Calibri"/>
                        </a:rPr>
                        <a:t>State Transition Testing;</a:t>
                      </a:r>
                    </a:p>
                    <a:p>
                      <a:pPr marL="342900" lvl="0" indent="-342900">
                        <a:buFont typeface="Courier New"/>
                        <a:buChar char="o"/>
                      </a:pPr>
                      <a:r>
                        <a:rPr lang="en-US" sz="1800" b="0" i="0" u="none" strike="noStrike" baseline="0" noProof="0" dirty="0">
                          <a:solidFill>
                            <a:srgbClr val="000000"/>
                          </a:solidFill>
                          <a:latin typeface="Calibri"/>
                        </a:rPr>
                        <a:t>Use Case Testing.</a:t>
                      </a:r>
                      <a:endParaRPr lang="en-US" sz="1800" dirty="0"/>
                    </a:p>
                  </a:txBody>
                  <a:tcPr marL="103172" marR="103172" marT="51586" marB="51586" anchor="ctr"/>
                </a:tc>
                <a:tc>
                  <a:txBody>
                    <a:bodyPr/>
                    <a:lstStyle/>
                    <a:p>
                      <a:pPr marL="342900" lvl="0" indent="-342900" algn="l">
                        <a:lnSpc>
                          <a:spcPct val="100000"/>
                        </a:lnSpc>
                        <a:buFont typeface="Courier New"/>
                        <a:buChar char="o"/>
                      </a:pPr>
                      <a:r>
                        <a:rPr lang="en-US" sz="1800" b="0" i="0" u="none" strike="noStrike" baseline="0" noProof="0" dirty="0">
                          <a:solidFill>
                            <a:srgbClr val="000000"/>
                          </a:solidFill>
                          <a:latin typeface="Calibri"/>
                        </a:rPr>
                        <a:t>Statement Testing and Coverage;</a:t>
                      </a:r>
                    </a:p>
                    <a:p>
                      <a:pPr marL="342900" lvl="0" indent="-342900" algn="l">
                        <a:lnSpc>
                          <a:spcPct val="100000"/>
                        </a:lnSpc>
                        <a:buFont typeface="Courier New"/>
                        <a:buChar char="o"/>
                      </a:pPr>
                      <a:r>
                        <a:rPr lang="en-US" sz="1800" b="0" i="0" u="none" strike="noStrike" baseline="0" noProof="0" dirty="0">
                          <a:solidFill>
                            <a:srgbClr val="000000"/>
                          </a:solidFill>
                          <a:latin typeface="Calibri"/>
                        </a:rPr>
                        <a:t>Decision Testing and Coverage;</a:t>
                      </a:r>
                    </a:p>
                    <a:p>
                      <a:pPr marL="342900" lvl="0" indent="-342900">
                        <a:buFont typeface="Courier New"/>
                        <a:buChar char="o"/>
                      </a:pPr>
                      <a:r>
                        <a:rPr lang="en-US" sz="1800" b="0" i="0" u="none" strike="noStrike" baseline="0" noProof="0" dirty="0">
                          <a:solidFill>
                            <a:srgbClr val="000000"/>
                          </a:solidFill>
                          <a:latin typeface="Calibri"/>
                        </a:rPr>
                        <a:t>The Value of Statement and Decision Testing.</a:t>
                      </a:r>
                      <a:endParaRPr lang="en-US" sz="1800" dirty="0"/>
                    </a:p>
                  </a:txBody>
                  <a:tcPr marL="103172" marR="103172" marT="51586" marB="51586" anchor="ctr"/>
                </a:tc>
                <a:tc>
                  <a:txBody>
                    <a:bodyPr/>
                    <a:lstStyle/>
                    <a:p>
                      <a:pPr marL="342900" lvl="0" indent="-342900" algn="l">
                        <a:lnSpc>
                          <a:spcPct val="100000"/>
                        </a:lnSpc>
                        <a:buFont typeface="Courier New"/>
                        <a:buChar char="o"/>
                      </a:pPr>
                      <a:r>
                        <a:rPr lang="en-US" sz="1800" b="0" i="0" u="none" strike="noStrike" baseline="0" noProof="0" dirty="0">
                          <a:solidFill>
                            <a:srgbClr val="000000"/>
                          </a:solidFill>
                          <a:latin typeface="Calibri"/>
                        </a:rPr>
                        <a:t>Error Guessing;</a:t>
                      </a:r>
                      <a:endParaRPr lang="en-US" dirty="0"/>
                    </a:p>
                    <a:p>
                      <a:pPr marL="342900" lvl="0" indent="-342900" algn="l">
                        <a:lnSpc>
                          <a:spcPct val="100000"/>
                        </a:lnSpc>
                        <a:buFont typeface="Courier New"/>
                        <a:buChar char="o"/>
                      </a:pPr>
                      <a:r>
                        <a:rPr lang="en-US" sz="1800" b="0" i="0" u="none" strike="noStrike" baseline="0" noProof="0" dirty="0">
                          <a:solidFill>
                            <a:srgbClr val="000000"/>
                          </a:solidFill>
                          <a:latin typeface="Calibri"/>
                        </a:rPr>
                        <a:t>Exploratory Testing;</a:t>
                      </a:r>
                    </a:p>
                    <a:p>
                      <a:pPr marL="342900" lvl="0" indent="-342900">
                        <a:buFont typeface="Courier New"/>
                        <a:buChar char="o"/>
                      </a:pPr>
                      <a:r>
                        <a:rPr lang="en-US" sz="1800" b="0" i="0" u="none" strike="noStrike" baseline="0" noProof="0" dirty="0">
                          <a:solidFill>
                            <a:srgbClr val="000000"/>
                          </a:solidFill>
                          <a:latin typeface="Calibri"/>
                        </a:rPr>
                        <a:t>Checklist-based Testing.</a:t>
                      </a:r>
                      <a:endParaRPr lang="en-US" sz="1800" dirty="0"/>
                    </a:p>
                  </a:txBody>
                  <a:tcPr marL="103172" marR="103172" marT="51586" marB="51586" anchor="ctr"/>
                </a:tc>
                <a:extLst>
                  <a:ext uri="{0D108BD9-81ED-4DB2-BD59-A6C34878D82A}">
                    <a16:rowId xmlns:a16="http://schemas.microsoft.com/office/drawing/2014/main" val="2180650470"/>
                  </a:ext>
                </a:extLst>
              </a:tr>
            </a:tbl>
          </a:graphicData>
        </a:graphic>
      </p:graphicFrame>
      <p:sp>
        <p:nvSpPr>
          <p:cNvPr id="3" name="TextBox 2">
            <a:extLst>
              <a:ext uri="{FF2B5EF4-FFF2-40B4-BE49-F238E27FC236}">
                <a16:creationId xmlns:a16="http://schemas.microsoft.com/office/drawing/2014/main" id="{1D99EAF0-D248-0679-F102-C9DA4EB14B7B}"/>
              </a:ext>
            </a:extLst>
          </p:cNvPr>
          <p:cNvSpPr txBox="1"/>
          <p:nvPr/>
        </p:nvSpPr>
        <p:spPr>
          <a:xfrm>
            <a:off x="596347" y="433062"/>
            <a:ext cx="10996937" cy="22672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ro-RO" b="1" dirty="0">
                <a:ea typeface="+mn-lt"/>
                <a:cs typeface="+mn-lt"/>
              </a:rPr>
              <a:t>Diferența între </a:t>
            </a:r>
            <a:r>
              <a:rPr lang="ro-RO" b="1" dirty="0" err="1">
                <a:ea typeface="+mn-lt"/>
                <a:cs typeface="+mn-lt"/>
              </a:rPr>
              <a:t>functional</a:t>
            </a:r>
            <a:r>
              <a:rPr lang="ro-RO" b="1" dirty="0">
                <a:ea typeface="+mn-lt"/>
                <a:cs typeface="+mn-lt"/>
              </a:rPr>
              <a:t> </a:t>
            </a:r>
            <a:r>
              <a:rPr lang="ro-RO" b="1" dirty="0" err="1">
                <a:ea typeface="+mn-lt"/>
                <a:cs typeface="+mn-lt"/>
              </a:rPr>
              <a:t>testing</a:t>
            </a:r>
            <a:r>
              <a:rPr lang="ro-RO" b="1" dirty="0">
                <a:ea typeface="+mn-lt"/>
                <a:cs typeface="+mn-lt"/>
              </a:rPr>
              <a:t> și non-</a:t>
            </a:r>
            <a:r>
              <a:rPr lang="ro-RO" b="1" dirty="0" err="1">
                <a:ea typeface="+mn-lt"/>
                <a:cs typeface="+mn-lt"/>
              </a:rPr>
              <a:t>functional</a:t>
            </a:r>
            <a:r>
              <a:rPr lang="ro-RO" b="1" dirty="0">
                <a:ea typeface="+mn-lt"/>
                <a:cs typeface="+mn-lt"/>
              </a:rPr>
              <a:t> </a:t>
            </a:r>
            <a:r>
              <a:rPr lang="ro-RO" b="1" dirty="0" err="1">
                <a:ea typeface="+mn-lt"/>
                <a:cs typeface="+mn-lt"/>
              </a:rPr>
              <a:t>testing</a:t>
            </a:r>
            <a:endParaRPr lang="ro-RO" dirty="0" err="1">
              <a:ea typeface="+mn-lt"/>
              <a:cs typeface="+mn-lt"/>
            </a:endParaRPr>
          </a:p>
          <a:p>
            <a:pPr lvl="1">
              <a:spcBef>
                <a:spcPts val="1000"/>
              </a:spcBef>
            </a:pPr>
            <a:r>
              <a:rPr lang="ro-RO" i="1" u="sng" dirty="0" err="1">
                <a:ea typeface="+mn-lt"/>
                <a:cs typeface="+mn-lt"/>
              </a:rPr>
              <a:t>Functional</a:t>
            </a:r>
            <a:r>
              <a:rPr lang="ro-RO" i="1" u="sng" dirty="0">
                <a:ea typeface="+mn-lt"/>
                <a:cs typeface="+mn-lt"/>
              </a:rPr>
              <a:t> </a:t>
            </a:r>
            <a:r>
              <a:rPr lang="ro-RO" i="1" u="sng" dirty="0" err="1">
                <a:ea typeface="+mn-lt"/>
                <a:cs typeface="+mn-lt"/>
              </a:rPr>
              <a:t>testing</a:t>
            </a:r>
            <a:r>
              <a:rPr lang="ro-RO" i="1" u="sng" dirty="0">
                <a:ea typeface="+mn-lt"/>
                <a:cs typeface="+mn-lt"/>
              </a:rPr>
              <a:t> - cum funcționează</a:t>
            </a:r>
            <a:endParaRPr lang="ro-RO" dirty="0">
              <a:ea typeface="+mn-lt"/>
              <a:cs typeface="+mn-lt"/>
            </a:endParaRPr>
          </a:p>
          <a:p>
            <a:pPr marL="57150">
              <a:spcBef>
                <a:spcPts val="1000"/>
              </a:spcBef>
            </a:pPr>
            <a:r>
              <a:rPr lang="ro-RO" dirty="0">
                <a:ea typeface="+mn-lt"/>
                <a:cs typeface="+mn-lt"/>
              </a:rPr>
              <a:t>Se bazează pe folosirea unor teste ce permit evaluarea funcțiilor ce trebuie executate de către program.</a:t>
            </a:r>
          </a:p>
          <a:p>
            <a:pPr lvl="1">
              <a:spcBef>
                <a:spcPts val="1000"/>
              </a:spcBef>
            </a:pPr>
            <a:r>
              <a:rPr lang="ro-RO" i="1" u="sng" dirty="0">
                <a:ea typeface="+mn-lt"/>
                <a:cs typeface="+mn-lt"/>
              </a:rPr>
              <a:t>Non-</a:t>
            </a:r>
            <a:r>
              <a:rPr lang="ro-RO" i="1" u="sng" dirty="0" err="1">
                <a:ea typeface="+mn-lt"/>
                <a:cs typeface="+mn-lt"/>
              </a:rPr>
              <a:t>functional</a:t>
            </a:r>
            <a:r>
              <a:rPr lang="ro-RO" i="1" u="sng" dirty="0">
                <a:ea typeface="+mn-lt"/>
                <a:cs typeface="+mn-lt"/>
              </a:rPr>
              <a:t> </a:t>
            </a:r>
            <a:r>
              <a:rPr lang="ro-RO" i="1" u="sng" dirty="0" err="1">
                <a:ea typeface="+mn-lt"/>
                <a:cs typeface="+mn-lt"/>
              </a:rPr>
              <a:t>testing</a:t>
            </a:r>
            <a:r>
              <a:rPr lang="ro-RO" i="1" u="sng" dirty="0">
                <a:ea typeface="+mn-lt"/>
                <a:cs typeface="+mn-lt"/>
              </a:rPr>
              <a:t> - cât de bine funcționează</a:t>
            </a:r>
            <a:endParaRPr lang="ro-RO" u="sng">
              <a:ea typeface="+mn-lt"/>
              <a:cs typeface="+mn-lt"/>
            </a:endParaRPr>
          </a:p>
          <a:p>
            <a:pPr marL="57150">
              <a:spcBef>
                <a:spcPts val="1000"/>
              </a:spcBef>
            </a:pPr>
            <a:r>
              <a:rPr lang="ro-RO" dirty="0">
                <a:ea typeface="+mn-lt"/>
                <a:cs typeface="+mn-lt"/>
              </a:rPr>
              <a:t>Permite evaluarea unor caracteristici calitative ale programului precum nivelul de folosință, performanță, securitatea, etc. Clasificarea caracteristicilor calitative este inclusă in standardul ISO/IEC 25010.</a:t>
            </a:r>
            <a:endParaRPr lang="en-US" dirty="0"/>
          </a:p>
        </p:txBody>
      </p:sp>
    </p:spTree>
    <p:extLst>
      <p:ext uri="{BB962C8B-B14F-4D97-AF65-F5344CB8AC3E}">
        <p14:creationId xmlns:p14="http://schemas.microsoft.com/office/powerpoint/2010/main" val="212018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7" name="Rectangle 81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 name="Rectangle 81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 name="Rectangle 82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3" name="Rectangle 82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5" name="Rectangle 82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7" name="Freeform: Shape 82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801" name="Content Placeholder 2">
            <a:extLst>
              <a:ext uri="{FF2B5EF4-FFF2-40B4-BE49-F238E27FC236}">
                <a16:creationId xmlns:a16="http://schemas.microsoft.com/office/drawing/2014/main" id="{D4D8EA28-ACBF-6BCE-BAAB-FF274AC5D0C9}"/>
              </a:ext>
            </a:extLst>
          </p:cNvPr>
          <p:cNvGraphicFramePr>
            <a:graphicFrameLocks noGrp="1"/>
          </p:cNvGraphicFramePr>
          <p:nvPr>
            <p:extLst>
              <p:ext uri="{D42A27DB-BD31-4B8C-83A1-F6EECF244321}">
                <p14:modId xmlns:p14="http://schemas.microsoft.com/office/powerpoint/2010/main" val="3092401962"/>
              </p:ext>
            </p:extLst>
          </p:nvPr>
        </p:nvGraphicFramePr>
        <p:xfrm>
          <a:off x="-474057" y="2598215"/>
          <a:ext cx="11834550" cy="3699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29" name="TextBox 1">
            <a:extLst>
              <a:ext uri="{FF2B5EF4-FFF2-40B4-BE49-F238E27FC236}">
                <a16:creationId xmlns:a16="http://schemas.microsoft.com/office/drawing/2014/main" id="{51213A2D-52E5-DA1E-5F9E-119548B638D7}"/>
              </a:ext>
            </a:extLst>
          </p:cNvPr>
          <p:cNvSpPr txBox="1"/>
          <p:nvPr/>
        </p:nvSpPr>
        <p:spPr>
          <a:xfrm>
            <a:off x="905493" y="549259"/>
            <a:ext cx="10381981" cy="147732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o-RO" b="1" dirty="0">
                <a:solidFill>
                  <a:schemeClr val="bg1"/>
                </a:solidFill>
                <a:cs typeface="Calibri"/>
              </a:rPr>
              <a:t>Urmează partea practică: www.store.steampowered.com.</a:t>
            </a:r>
            <a:endParaRPr lang="en-US" b="1">
              <a:solidFill>
                <a:schemeClr val="bg1"/>
              </a:solidFill>
              <a:cs typeface="Calibri"/>
            </a:endParaRPr>
          </a:p>
          <a:p>
            <a:pPr indent="114300"/>
            <a:r>
              <a:rPr lang="ro-RO" i="1" dirty="0" err="1">
                <a:solidFill>
                  <a:schemeClr val="bg1"/>
                </a:solidFill>
                <a:cs typeface="Calibri"/>
              </a:rPr>
              <a:t>Steam</a:t>
            </a:r>
            <a:r>
              <a:rPr lang="ro-RO" i="1" dirty="0">
                <a:solidFill>
                  <a:schemeClr val="bg1"/>
                </a:solidFill>
                <a:cs typeface="Calibri"/>
              </a:rPr>
              <a:t> este o platformă globală de distribuție digitală a jocurilor video pentru Windows, Linux și </a:t>
            </a:r>
            <a:r>
              <a:rPr lang="ro-RO" i="1" dirty="0" err="1">
                <a:solidFill>
                  <a:schemeClr val="bg1"/>
                </a:solidFill>
                <a:cs typeface="Calibri"/>
              </a:rPr>
              <a:t>MacOS</a:t>
            </a:r>
            <a:r>
              <a:rPr lang="ro-RO" i="1" dirty="0">
                <a:solidFill>
                  <a:schemeClr val="bg1"/>
                </a:solidFill>
                <a:cs typeface="Calibri"/>
              </a:rPr>
              <a:t> dezvoltată de Valve Corporation, p</a:t>
            </a:r>
            <a:r>
              <a:rPr lang="ro-RO" dirty="0">
                <a:solidFill>
                  <a:schemeClr val="bg1"/>
                </a:solidFill>
                <a:cs typeface="Calibri"/>
              </a:rPr>
              <a:t>ermite utilizatorilor acces prin:</a:t>
            </a:r>
          </a:p>
          <a:p>
            <a:pPr marL="2571750" lvl="5" indent="-285750">
              <a:buFont typeface="Arial"/>
              <a:buChar char="•"/>
            </a:pPr>
            <a:r>
              <a:rPr lang="ro-RO" dirty="0">
                <a:solidFill>
                  <a:schemeClr val="bg1"/>
                </a:solidFill>
                <a:cs typeface="Calibri"/>
              </a:rPr>
              <a:t>Platforma on-line (</a:t>
            </a:r>
            <a:r>
              <a:rPr lang="ro-RO" dirty="0">
                <a:solidFill>
                  <a:schemeClr val="bg1"/>
                </a:solidFill>
                <a:ea typeface="+mn-lt"/>
                <a:cs typeface="+mn-lt"/>
              </a:rPr>
              <a:t>www.store.steampowered.com)</a:t>
            </a:r>
          </a:p>
          <a:p>
            <a:pPr marL="2571750" lvl="5" indent="-285750">
              <a:buFont typeface="Arial"/>
              <a:buChar char="•"/>
            </a:pPr>
            <a:r>
              <a:rPr lang="ro-RO" dirty="0">
                <a:solidFill>
                  <a:schemeClr val="bg1"/>
                </a:solidFill>
                <a:cs typeface="Calibri"/>
              </a:rPr>
              <a:t>Aplicație executabilă</a:t>
            </a:r>
          </a:p>
        </p:txBody>
      </p:sp>
    </p:spTree>
    <p:extLst>
      <p:ext uri="{BB962C8B-B14F-4D97-AF65-F5344CB8AC3E}">
        <p14:creationId xmlns:p14="http://schemas.microsoft.com/office/powerpoint/2010/main" val="2149097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descr="Graphical user interface, text, application, email&#10;&#10;Description automatically generated">
            <a:extLst>
              <a:ext uri="{FF2B5EF4-FFF2-40B4-BE49-F238E27FC236}">
                <a16:creationId xmlns:a16="http://schemas.microsoft.com/office/drawing/2014/main" id="{08FC958D-7A50-616B-88A2-7E6A2C70EE1F}"/>
              </a:ext>
            </a:extLst>
          </p:cNvPr>
          <p:cNvPicPr>
            <a:picLocks noGrp="1" noChangeAspect="1"/>
          </p:cNvPicPr>
          <p:nvPr>
            <p:ph sz="half" idx="1"/>
          </p:nvPr>
        </p:nvPicPr>
        <p:blipFill rotWithShape="1">
          <a:blip r:embed="rId2"/>
          <a:srcRect l="22467" r="23520" b="10255"/>
          <a:stretch/>
        </p:blipFill>
        <p:spPr>
          <a:xfrm>
            <a:off x="1637437" y="943765"/>
            <a:ext cx="8573299" cy="4971030"/>
          </a:xfrm>
        </p:spPr>
      </p:pic>
      <p:sp>
        <p:nvSpPr>
          <p:cNvPr id="2" name="TextBox 1">
            <a:extLst>
              <a:ext uri="{FF2B5EF4-FFF2-40B4-BE49-F238E27FC236}">
                <a16:creationId xmlns:a16="http://schemas.microsoft.com/office/drawing/2014/main" id="{B59EE276-FD5A-44BA-1D41-1397718EF7CC}"/>
              </a:ext>
            </a:extLst>
          </p:cNvPr>
          <p:cNvSpPr txBox="1"/>
          <p:nvPr/>
        </p:nvSpPr>
        <p:spPr>
          <a:xfrm>
            <a:off x="1712725" y="283975"/>
            <a:ext cx="8421638"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ro-RO" i="1" dirty="0">
                <a:cs typeface="Calibri"/>
              </a:rPr>
              <a:t>Urmează două </a:t>
            </a:r>
            <a:r>
              <a:rPr lang="ro-RO" i="1" dirty="0" err="1">
                <a:cs typeface="Calibri"/>
              </a:rPr>
              <a:t>User</a:t>
            </a:r>
            <a:r>
              <a:rPr lang="ro-RO" i="1" dirty="0">
                <a:cs typeface="Calibri"/>
              </a:rPr>
              <a:t> Story scrise și înregistrate în </a:t>
            </a:r>
            <a:r>
              <a:rPr lang="ro-RO" i="1" dirty="0" err="1">
                <a:cs typeface="Calibri"/>
              </a:rPr>
              <a:t>Jira</a:t>
            </a:r>
            <a:r>
              <a:rPr lang="ro-RO" i="1" dirty="0">
                <a:cs typeface="Calibri"/>
              </a:rPr>
              <a:t>.</a:t>
            </a:r>
            <a:endParaRPr lang="en-US"/>
          </a:p>
        </p:txBody>
      </p:sp>
    </p:spTree>
    <p:extLst>
      <p:ext uri="{BB962C8B-B14F-4D97-AF65-F5344CB8AC3E}">
        <p14:creationId xmlns:p14="http://schemas.microsoft.com/office/powerpoint/2010/main" val="3143690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Text&#10;&#10;Description automatically generated">
            <a:extLst>
              <a:ext uri="{FF2B5EF4-FFF2-40B4-BE49-F238E27FC236}">
                <a16:creationId xmlns:a16="http://schemas.microsoft.com/office/drawing/2014/main" id="{0B195B68-2D43-D546-9703-9EDE4CD6F6D0}"/>
              </a:ext>
            </a:extLst>
          </p:cNvPr>
          <p:cNvPicPr>
            <a:picLocks noGrp="1" noChangeAspect="1"/>
          </p:cNvPicPr>
          <p:nvPr>
            <p:ph idx="1"/>
          </p:nvPr>
        </p:nvPicPr>
        <p:blipFill rotWithShape="1">
          <a:blip r:embed="rId2"/>
          <a:srcRect l="5535" r="1420" b="9075"/>
          <a:stretch/>
        </p:blipFill>
        <p:spPr>
          <a:xfrm>
            <a:off x="50629" y="961266"/>
            <a:ext cx="12095393" cy="4935210"/>
          </a:xfrm>
        </p:spPr>
      </p:pic>
    </p:spTree>
    <p:extLst>
      <p:ext uri="{BB962C8B-B14F-4D97-AF65-F5344CB8AC3E}">
        <p14:creationId xmlns:p14="http://schemas.microsoft.com/office/powerpoint/2010/main" val="2215031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B9A078-7920-678A-8AE0-76D02E71C4BB}"/>
              </a:ext>
            </a:extLst>
          </p:cNvPr>
          <p:cNvSpPr>
            <a:spLocks noGrp="1"/>
          </p:cNvSpPr>
          <p:nvPr>
            <p:ph type="title"/>
          </p:nvPr>
        </p:nvSpPr>
        <p:spPr>
          <a:xfrm>
            <a:off x="8481" y="836"/>
            <a:ext cx="4404862" cy="3568274"/>
          </a:xfrm>
        </p:spPr>
        <p:txBody>
          <a:bodyPr vert="horz" lIns="91440" tIns="45720" rIns="91440" bIns="45720" rtlCol="0" anchor="ctr">
            <a:normAutofit/>
          </a:bodyPr>
          <a:lstStyle/>
          <a:p>
            <a:pPr algn="ctr"/>
            <a:r>
              <a:rPr lang="ro-RO" sz="3200" i="1" dirty="0">
                <a:solidFill>
                  <a:srgbClr val="FFFFFF"/>
                </a:solidFill>
                <a:cs typeface="Calibri Light"/>
              </a:rPr>
              <a:t>Urmează condițiile de test și cazuri de test pentru două cerințe.</a:t>
            </a:r>
          </a:p>
        </p:txBody>
      </p:sp>
      <p:sp>
        <p:nvSpPr>
          <p:cNvPr id="3" name="Content Placeholder 2">
            <a:extLst>
              <a:ext uri="{FF2B5EF4-FFF2-40B4-BE49-F238E27FC236}">
                <a16:creationId xmlns:a16="http://schemas.microsoft.com/office/drawing/2014/main" id="{9151E4E7-9F84-2209-2DD7-B1BE1AE91B4E}"/>
              </a:ext>
            </a:extLst>
          </p:cNvPr>
          <p:cNvSpPr>
            <a:spLocks noGrp="1"/>
          </p:cNvSpPr>
          <p:nvPr>
            <p:ph sz="half" idx="1"/>
          </p:nvPr>
        </p:nvSpPr>
        <p:spPr>
          <a:xfrm>
            <a:off x="4427224" y="1910720"/>
            <a:ext cx="3697849" cy="4940227"/>
          </a:xfrm>
        </p:spPr>
        <p:txBody>
          <a:bodyPr vert="horz" lIns="91440" tIns="45720" rIns="91440" bIns="45720" rtlCol="0" anchor="ctr">
            <a:normAutofit/>
          </a:bodyPr>
          <a:lstStyle/>
          <a:p>
            <a:pPr>
              <a:lnSpc>
                <a:spcPct val="120000"/>
              </a:lnSpc>
              <a:buFont typeface="Wingdings" panose="020B0604020202020204" pitchFamily="34" charset="0"/>
              <a:buChar char="ü"/>
            </a:pPr>
            <a:r>
              <a:rPr lang="ro-RO" sz="1700" i="1" dirty="0">
                <a:cs typeface="Calibri"/>
              </a:rPr>
              <a:t>Se verifică dacă se deschide pagina cu succes</a:t>
            </a:r>
            <a:endParaRPr lang="en-US" sz="1700" i="1">
              <a:cs typeface="Calibri" panose="020F0502020204030204"/>
            </a:endParaRPr>
          </a:p>
          <a:p>
            <a:pPr>
              <a:lnSpc>
                <a:spcPct val="120000"/>
              </a:lnSpc>
              <a:buFont typeface="Wingdings" panose="020B0604020202020204" pitchFamily="34" charset="0"/>
              <a:buChar char="ü"/>
            </a:pPr>
            <a:r>
              <a:rPr lang="ro-RO" sz="1700" i="1" dirty="0">
                <a:cs typeface="Calibri"/>
              </a:rPr>
              <a:t>Se verifică dacă se pot introduce date în câmpurile parolă și utilizator</a:t>
            </a:r>
          </a:p>
          <a:p>
            <a:pPr>
              <a:lnSpc>
                <a:spcPct val="120000"/>
              </a:lnSpc>
              <a:buFont typeface="Wingdings" panose="020B0604020202020204" pitchFamily="34" charset="0"/>
              <a:buChar char="ü"/>
            </a:pPr>
            <a:r>
              <a:rPr lang="ro-RO" sz="1700" i="1" dirty="0">
                <a:cs typeface="Calibri"/>
              </a:rPr>
              <a:t>Se verifică dacă se acceptă date de identificare valide pentru </a:t>
            </a:r>
            <a:r>
              <a:rPr lang="ro-RO" sz="1700" i="1" dirty="0" err="1">
                <a:cs typeface="Calibri"/>
              </a:rPr>
              <a:t>logare</a:t>
            </a:r>
            <a:endParaRPr lang="ro-RO" sz="1700" i="1" dirty="0">
              <a:cs typeface="Calibri"/>
            </a:endParaRPr>
          </a:p>
          <a:p>
            <a:pPr>
              <a:lnSpc>
                <a:spcPct val="120000"/>
              </a:lnSpc>
              <a:buFont typeface="Wingdings" panose="020B0604020202020204" pitchFamily="34" charset="0"/>
              <a:buChar char="ü"/>
            </a:pPr>
            <a:r>
              <a:rPr lang="ro-RO" sz="1700" i="1" dirty="0">
                <a:cs typeface="Calibri"/>
              </a:rPr>
              <a:t>Se verifică accesul la datele contului</a:t>
            </a:r>
          </a:p>
          <a:p>
            <a:pPr>
              <a:lnSpc>
                <a:spcPct val="120000"/>
              </a:lnSpc>
              <a:buFont typeface="Wingdings" panose="020B0604020202020204" pitchFamily="34" charset="0"/>
              <a:buChar char="ü"/>
            </a:pPr>
            <a:r>
              <a:rPr lang="ro-RO" sz="1700" i="1" dirty="0">
                <a:cs typeface="Calibri"/>
              </a:rPr>
              <a:t>Se accesează diverse jocuri pentru a fi adăugate în coș</a:t>
            </a:r>
          </a:p>
          <a:p>
            <a:pPr>
              <a:lnSpc>
                <a:spcPct val="120000"/>
              </a:lnSpc>
              <a:buFont typeface="Wingdings" panose="020B0604020202020204" pitchFamily="34" charset="0"/>
              <a:buChar char="ü"/>
            </a:pPr>
            <a:r>
              <a:rPr lang="ro-RO" sz="1700" i="1" dirty="0">
                <a:cs typeface="Calibri"/>
              </a:rPr>
              <a:t>Se verifică funcționalitate listei cu dorințe</a:t>
            </a:r>
          </a:p>
          <a:p>
            <a:pPr>
              <a:lnSpc>
                <a:spcPct val="120000"/>
              </a:lnSpc>
              <a:buFont typeface="Wingdings" panose="020B0604020202020204" pitchFamily="34" charset="0"/>
              <a:buChar char="ü"/>
            </a:pPr>
            <a:r>
              <a:rPr lang="ro-RO" sz="1700" i="1" dirty="0">
                <a:cs typeface="Calibri"/>
              </a:rPr>
              <a:t>Se verifică funcționalitatea butonului continuă să cumperi</a:t>
            </a:r>
          </a:p>
        </p:txBody>
      </p:sp>
      <p:sp>
        <p:nvSpPr>
          <p:cNvPr id="4" name="Content Placeholder 3">
            <a:extLst>
              <a:ext uri="{FF2B5EF4-FFF2-40B4-BE49-F238E27FC236}">
                <a16:creationId xmlns:a16="http://schemas.microsoft.com/office/drawing/2014/main" id="{82CCEDD5-AB19-D183-F21C-523D1F67E891}"/>
              </a:ext>
            </a:extLst>
          </p:cNvPr>
          <p:cNvSpPr>
            <a:spLocks noGrp="1"/>
          </p:cNvSpPr>
          <p:nvPr>
            <p:ph sz="half" idx="2"/>
          </p:nvPr>
        </p:nvSpPr>
        <p:spPr>
          <a:xfrm>
            <a:off x="8451604" y="1910720"/>
            <a:ext cx="3736926" cy="4940228"/>
          </a:xfrm>
        </p:spPr>
        <p:txBody>
          <a:bodyPr vert="horz" lIns="91440" tIns="45720" rIns="91440" bIns="45720" rtlCol="0" anchor="ctr">
            <a:normAutofit/>
          </a:bodyPr>
          <a:lstStyle/>
          <a:p>
            <a:pPr>
              <a:buFont typeface="Wingdings" panose="020B0604020202020204" pitchFamily="34" charset="0"/>
              <a:buChar char="ü"/>
            </a:pPr>
            <a:r>
              <a:rPr lang="ro-RO" sz="1700" i="1" dirty="0">
                <a:cs typeface="Calibri"/>
              </a:rPr>
              <a:t>Se verifică funcționalitatea butonului achiziție personală</a:t>
            </a:r>
            <a:endParaRPr lang="en-US" sz="1700" i="1" dirty="0">
              <a:cs typeface="Calibri" panose="020F0502020204030204"/>
            </a:endParaRPr>
          </a:p>
          <a:p>
            <a:pPr>
              <a:buFont typeface="Wingdings" panose="020B0604020202020204" pitchFamily="34" charset="0"/>
              <a:buChar char="ü"/>
            </a:pPr>
            <a:r>
              <a:rPr lang="ro-RO" sz="1700" i="1" dirty="0">
                <a:cs typeface="Calibri"/>
              </a:rPr>
              <a:t>Se verifică funcționalitatea butonului achiziție cadou</a:t>
            </a:r>
          </a:p>
          <a:p>
            <a:pPr>
              <a:buFont typeface="Wingdings" panose="020B0604020202020204" pitchFamily="34" charset="0"/>
              <a:buChar char="ü"/>
            </a:pPr>
            <a:r>
              <a:rPr lang="ro-RO" sz="1700" i="1" dirty="0">
                <a:cs typeface="Calibri"/>
              </a:rPr>
              <a:t>Se verifică funcționalitatea butonului ce permite alternarea intre metodele de plată</a:t>
            </a:r>
          </a:p>
          <a:p>
            <a:pPr>
              <a:buFont typeface="Wingdings" panose="020B0604020202020204" pitchFamily="34" charset="0"/>
              <a:buChar char="ü"/>
            </a:pPr>
            <a:r>
              <a:rPr lang="ro-RO" sz="1700" i="1" dirty="0">
                <a:cs typeface="Calibri"/>
              </a:rPr>
              <a:t>Se verifică individual ca metodele de plată oferite să fie accesibile,</a:t>
            </a:r>
          </a:p>
          <a:p>
            <a:pPr>
              <a:buFont typeface="Wingdings" panose="020B0604020202020204" pitchFamily="34" charset="0"/>
              <a:buChar char="ü"/>
            </a:pPr>
            <a:r>
              <a:rPr lang="ro-RO" sz="1700" i="1" dirty="0">
                <a:cs typeface="Calibri"/>
              </a:rPr>
              <a:t>Se verifică individual ca toate metodele de plată oferă o structură corectă de informații necesare</a:t>
            </a:r>
          </a:p>
          <a:p>
            <a:pPr>
              <a:buFont typeface="Wingdings" panose="020B0604020202020204" pitchFamily="34" charset="0"/>
              <a:buChar char="ü"/>
            </a:pPr>
            <a:endParaRPr lang="ro-RO" sz="1700" i="1">
              <a:cs typeface="Calibri"/>
            </a:endParaRPr>
          </a:p>
        </p:txBody>
      </p:sp>
      <p:sp>
        <p:nvSpPr>
          <p:cNvPr id="5" name="TextBox 4">
            <a:extLst>
              <a:ext uri="{FF2B5EF4-FFF2-40B4-BE49-F238E27FC236}">
                <a16:creationId xmlns:a16="http://schemas.microsoft.com/office/drawing/2014/main" id="{C196395F-0712-18DB-FC99-326C4C9DFAD8}"/>
              </a:ext>
            </a:extLst>
          </p:cNvPr>
          <p:cNvSpPr txBox="1"/>
          <p:nvPr/>
        </p:nvSpPr>
        <p:spPr>
          <a:xfrm>
            <a:off x="7502769" y="1015389"/>
            <a:ext cx="271828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dirty="0">
                <a:solidFill>
                  <a:srgbClr val="000000"/>
                </a:solidFill>
                <a:latin typeface="+mj-lt"/>
                <a:ea typeface="+mj-ea"/>
                <a:cs typeface="Calibri Light"/>
              </a:rPr>
              <a:t>Test</a:t>
            </a:r>
            <a:r>
              <a:rPr lang="en-US" sz="3200" b="1" i="1" dirty="0">
                <a:solidFill>
                  <a:srgbClr val="000000"/>
                </a:solidFill>
                <a:latin typeface="Calibri Light"/>
                <a:cs typeface="Calibri"/>
              </a:rPr>
              <a:t> </a:t>
            </a:r>
            <a:r>
              <a:rPr lang="en-US" sz="3200" b="1" i="1" dirty="0">
                <a:solidFill>
                  <a:srgbClr val="000000"/>
                </a:solidFill>
                <a:latin typeface="Calibri Light"/>
                <a:ea typeface="+mj-ea"/>
                <a:cs typeface="Calibri"/>
              </a:rPr>
              <a:t>conditions</a:t>
            </a:r>
            <a:endParaRPr lang="en-US" sz="3200" b="1" i="1">
              <a:solidFill>
                <a:srgbClr val="000000"/>
              </a:solidFill>
              <a:latin typeface="Calibri Light"/>
              <a:ea typeface="+mj-ea"/>
              <a:cs typeface="Calibri Light"/>
            </a:endParaRPr>
          </a:p>
        </p:txBody>
      </p:sp>
    </p:spTree>
    <p:extLst>
      <p:ext uri="{BB962C8B-B14F-4D97-AF65-F5344CB8AC3E}">
        <p14:creationId xmlns:p14="http://schemas.microsoft.com/office/powerpoint/2010/main" val="2102659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Proiect de absolvire Software Development Academy </vt:lpstr>
      <vt:lpstr>PowerPoint Presentation</vt:lpstr>
      <vt:lpstr>Fig.1</vt:lpstr>
      <vt:lpstr>Fig.2</vt:lpstr>
      <vt:lpstr>PowerPoint Presentation</vt:lpstr>
      <vt:lpstr>PowerPoint Presentation</vt:lpstr>
      <vt:lpstr>PowerPoint Presentation</vt:lpstr>
      <vt:lpstr>PowerPoint Presentation</vt:lpstr>
      <vt:lpstr>Urmează condițiile de test și cazuri de test pentru două cerințe.</vt:lpstr>
      <vt:lpstr>PowerPoint Presentation</vt:lpstr>
      <vt:lpstr>PowerPoint Presentation</vt:lpstr>
      <vt:lpstr>PowerPoint Presentation</vt:lpstr>
      <vt:lpstr>PowerPoint Presentation</vt:lpstr>
      <vt:lpstr>PowerPoint Presentation</vt:lpstr>
      <vt:lpstr>Bugs  - Mai jos sunt capturi din aplicația de management a proiectelor Jira ce prezintă înregistrarea și descrierea defectelor.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3338</cp:revision>
  <dcterms:created xsi:type="dcterms:W3CDTF">2023-04-02T21:29:05Z</dcterms:created>
  <dcterms:modified xsi:type="dcterms:W3CDTF">2023-04-10T07:49:02Z</dcterms:modified>
</cp:coreProperties>
</file>