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17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99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0072-444A-4196-8787-E1E977E59D38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4A2C8-1224-4FF9-A6D2-9346E7C1F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217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3E34E-8F25-4ADA-9946-304F302C5513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F52F9-E669-497D-B1C3-94BF52E57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98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29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7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14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54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1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8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9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74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04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63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66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06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C15FE-D9B9-4B78-BE44-E798A9C1D146}" type="datetimeFigureOut">
              <a:rPr lang="ru-RU" smtClean="0"/>
              <a:t>19.06.2024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public.tableau.com/views/Hoteldashboard_17187279092620/Dashboard1?:language=en-US&amp;publish=yes&amp;:sid=&amp;:display_count=n&amp;:origin=viz_shar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00BEFE8-0F07-47A2-A68D-9B06915BAF5D}"/>
              </a:ext>
            </a:extLst>
          </p:cNvPr>
          <p:cNvSpPr/>
          <p:nvPr/>
        </p:nvSpPr>
        <p:spPr>
          <a:xfrm>
            <a:off x="7299954" y="2550146"/>
            <a:ext cx="2414168" cy="245210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pic>
        <p:nvPicPr>
          <p:cNvPr id="218" name="Рисунок 217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EA082AC6-F47A-4736-BB57-3FC8191927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006" y="2651316"/>
            <a:ext cx="361348" cy="301123"/>
          </a:xfrm>
          <a:prstGeom prst="rect">
            <a:avLst/>
          </a:prstGeom>
        </p:spPr>
      </p:pic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3415D97-7026-4A68-A93B-A74B38D99191}"/>
              </a:ext>
            </a:extLst>
          </p:cNvPr>
          <p:cNvSpPr/>
          <p:nvPr/>
        </p:nvSpPr>
        <p:spPr>
          <a:xfrm>
            <a:off x="62376" y="55013"/>
            <a:ext cx="1841666" cy="164376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b="1" dirty="0">
              <a:ln w="0"/>
              <a:solidFill>
                <a:schemeClr val="tx1"/>
              </a:solidFill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F554BE5-4684-4CEA-97C2-42D62B659B0E}"/>
              </a:ext>
            </a:extLst>
          </p:cNvPr>
          <p:cNvSpPr/>
          <p:nvPr/>
        </p:nvSpPr>
        <p:spPr>
          <a:xfrm>
            <a:off x="54755" y="3611881"/>
            <a:ext cx="4825638" cy="31834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F3C2518-71BB-4863-8F16-6E6839C26759}"/>
              </a:ext>
            </a:extLst>
          </p:cNvPr>
          <p:cNvSpPr/>
          <p:nvPr/>
        </p:nvSpPr>
        <p:spPr>
          <a:xfrm>
            <a:off x="1890853" y="37596"/>
            <a:ext cx="2992238" cy="35568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5C945A3-9BE7-4F7E-BFE6-FA4B0EBFBF73}"/>
              </a:ext>
            </a:extLst>
          </p:cNvPr>
          <p:cNvSpPr/>
          <p:nvPr/>
        </p:nvSpPr>
        <p:spPr>
          <a:xfrm>
            <a:off x="4883090" y="55013"/>
            <a:ext cx="2414168" cy="49513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r>
              <a:rPr lang="ru-RU" sz="1000" dirty="0">
                <a:ln w="0"/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1F550F2-3190-4E85-B5FB-48A0CAA2CA0C}"/>
              </a:ext>
            </a:extLst>
          </p:cNvPr>
          <p:cNvSpPr/>
          <p:nvPr/>
        </p:nvSpPr>
        <p:spPr>
          <a:xfrm>
            <a:off x="60999" y="1698778"/>
            <a:ext cx="1841666" cy="192304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F1F2B91-E4AB-4491-AFAC-AE286C782E3E}"/>
              </a:ext>
            </a:extLst>
          </p:cNvPr>
          <p:cNvSpPr/>
          <p:nvPr/>
        </p:nvSpPr>
        <p:spPr>
          <a:xfrm>
            <a:off x="7299954" y="55013"/>
            <a:ext cx="2414168" cy="250737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1508C0BE-989C-4A65-BE16-D88CEFB866EE}"/>
              </a:ext>
            </a:extLst>
          </p:cNvPr>
          <p:cNvSpPr/>
          <p:nvPr/>
        </p:nvSpPr>
        <p:spPr>
          <a:xfrm>
            <a:off x="9711424" y="55013"/>
            <a:ext cx="2414168" cy="495131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F54D23B-6041-4FF6-B3B3-5D2AB7815737}"/>
              </a:ext>
            </a:extLst>
          </p:cNvPr>
          <p:cNvSpPr/>
          <p:nvPr/>
        </p:nvSpPr>
        <p:spPr>
          <a:xfrm>
            <a:off x="4880393" y="4960607"/>
            <a:ext cx="7245199" cy="178904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4FC427-CBB0-466D-98C5-FE767FB0D35E}"/>
              </a:ext>
            </a:extLst>
          </p:cNvPr>
          <p:cNvSpPr txBox="1"/>
          <p:nvPr/>
        </p:nvSpPr>
        <p:spPr>
          <a:xfrm>
            <a:off x="576082" y="106447"/>
            <a:ext cx="1327959" cy="3551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1. </a:t>
            </a:r>
            <a:r>
              <a:rPr lang="ru-RU" sz="1000" b="1" dirty="0"/>
              <a:t>Команда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272C11-E663-4991-B237-732D2C60A5C8}"/>
              </a:ext>
            </a:extLst>
          </p:cNvPr>
          <p:cNvSpPr txBox="1"/>
          <p:nvPr/>
        </p:nvSpPr>
        <p:spPr>
          <a:xfrm>
            <a:off x="2520814" y="89401"/>
            <a:ext cx="136823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7. </a:t>
            </a:r>
            <a:r>
              <a:rPr lang="ru-RU" sz="1000" b="1" dirty="0"/>
              <a:t>Вопрос → Формат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34E8BE-15AA-4E6D-A315-07FE704AA2A5}"/>
              </a:ext>
            </a:extLst>
          </p:cNvPr>
          <p:cNvSpPr txBox="1"/>
          <p:nvPr/>
        </p:nvSpPr>
        <p:spPr>
          <a:xfrm>
            <a:off x="5418584" y="106447"/>
            <a:ext cx="1745901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2. </a:t>
            </a:r>
            <a:r>
              <a:rPr lang="ru-RU" sz="1000" b="1" dirty="0"/>
              <a:t>Понимание задачи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0D730E-74ED-412F-BE4B-D40A555AD4F2}"/>
              </a:ext>
            </a:extLst>
          </p:cNvPr>
          <p:cNvSpPr txBox="1"/>
          <p:nvPr/>
        </p:nvSpPr>
        <p:spPr>
          <a:xfrm>
            <a:off x="7785446" y="106447"/>
            <a:ext cx="1593546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9. </a:t>
            </a:r>
            <a:r>
              <a:rPr lang="ru-RU" sz="1000" b="1" dirty="0">
                <a:solidFill>
                  <a:sysClr val="windowText" lastClr="000000"/>
                </a:solidFill>
              </a:rPr>
              <a:t>Тестирование и поддержка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26ECF6-0275-41D6-A377-7890FD9C6DF9}"/>
              </a:ext>
            </a:extLst>
          </p:cNvPr>
          <p:cNvSpPr txBox="1"/>
          <p:nvPr/>
        </p:nvSpPr>
        <p:spPr>
          <a:xfrm>
            <a:off x="10243198" y="106447"/>
            <a:ext cx="143477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3. </a:t>
            </a:r>
            <a:r>
              <a:rPr lang="ru-RU" sz="1000" b="1" dirty="0"/>
              <a:t>Пользователи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560E04-0A41-4C9D-9B82-5FF8D43A06D5}"/>
              </a:ext>
            </a:extLst>
          </p:cNvPr>
          <p:cNvSpPr txBox="1"/>
          <p:nvPr/>
        </p:nvSpPr>
        <p:spPr>
          <a:xfrm>
            <a:off x="7794240" y="2626084"/>
            <a:ext cx="1634686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4</a:t>
            </a:r>
            <a:r>
              <a:rPr lang="en-US" sz="1000" b="1" dirty="0"/>
              <a:t>. </a:t>
            </a:r>
            <a:r>
              <a:rPr lang="ru-RU" sz="1000" b="1" dirty="0">
                <a:solidFill>
                  <a:sysClr val="windowText" lastClr="000000"/>
                </a:solidFill>
              </a:rPr>
              <a:t>Контекст и формат взаимодействия</a:t>
            </a:r>
          </a:p>
          <a:p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1BB13E-83AC-44B9-AB2A-20D6D8877399}"/>
              </a:ext>
            </a:extLst>
          </p:cNvPr>
          <p:cNvSpPr txBox="1"/>
          <p:nvPr/>
        </p:nvSpPr>
        <p:spPr>
          <a:xfrm>
            <a:off x="573050" y="1824621"/>
            <a:ext cx="1368232" cy="1986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6. </a:t>
            </a:r>
            <a:r>
              <a:rPr lang="ru-RU" sz="1000" b="1" dirty="0"/>
              <a:t>Данные</a:t>
            </a:r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40EC66-7C46-4B44-B6FF-D6241CD58BF0}"/>
              </a:ext>
            </a:extLst>
          </p:cNvPr>
          <p:cNvSpPr txBox="1"/>
          <p:nvPr/>
        </p:nvSpPr>
        <p:spPr>
          <a:xfrm>
            <a:off x="536436" y="3676908"/>
            <a:ext cx="1372964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/>
              <a:t>8. </a:t>
            </a:r>
            <a:r>
              <a:rPr lang="ru-RU" sz="1000" b="1" dirty="0"/>
              <a:t>Макет</a:t>
            </a:r>
            <a:endParaRPr lang="ru-RU" sz="1000" b="1" dirty="0">
              <a:solidFill>
                <a:sysClr val="windowText" lastClr="000000"/>
              </a:solidFill>
            </a:endParaRPr>
          </a:p>
          <a:p>
            <a:pPr algn="l"/>
            <a:endParaRPr lang="ru-RU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5509598" y="5104707"/>
            <a:ext cx="2123057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5</a:t>
            </a:r>
            <a:r>
              <a:rPr lang="en-US" sz="1000" b="1" dirty="0"/>
              <a:t>. </a:t>
            </a:r>
            <a:r>
              <a:rPr lang="ru-RU" sz="1000" b="1" dirty="0"/>
              <a:t>Вопросы и </a:t>
            </a:r>
            <a:r>
              <a:rPr lang="ru-RU" sz="1000" b="1" dirty="0">
                <a:solidFill>
                  <a:sysClr val="windowText" lastClr="000000"/>
                </a:solidFill>
              </a:rPr>
              <a:t>Бизнес-решения</a:t>
            </a:r>
          </a:p>
        </p:txBody>
      </p:sp>
      <p:grpSp>
        <p:nvGrpSpPr>
          <p:cNvPr id="46" name="Рисунок 44">
            <a:extLst>
              <a:ext uri="{FF2B5EF4-FFF2-40B4-BE49-F238E27FC236}">
                <a16:creationId xmlns:a16="http://schemas.microsoft.com/office/drawing/2014/main" id="{311EAB7C-EA19-441C-A8EB-3CC701640698}"/>
              </a:ext>
            </a:extLst>
          </p:cNvPr>
          <p:cNvGrpSpPr/>
          <p:nvPr/>
        </p:nvGrpSpPr>
        <p:grpSpPr>
          <a:xfrm>
            <a:off x="148746" y="102541"/>
            <a:ext cx="375339" cy="411027"/>
            <a:chOff x="1603270" y="2290998"/>
            <a:chExt cx="620473" cy="620473"/>
          </a:xfrm>
        </p:grpSpPr>
        <p:sp>
          <p:nvSpPr>
            <p:cNvPr id="55" name="Полилиния: фигура 54">
              <a:extLst>
                <a:ext uri="{FF2B5EF4-FFF2-40B4-BE49-F238E27FC236}">
                  <a16:creationId xmlns:a16="http://schemas.microsoft.com/office/drawing/2014/main" id="{6BA3900B-99F8-4257-950B-E81B9AC2F1BA}"/>
                </a:ext>
              </a:extLst>
            </p:cNvPr>
            <p:cNvSpPr/>
            <p:nvPr/>
          </p:nvSpPr>
          <p:spPr>
            <a:xfrm>
              <a:off x="1690197" y="2406203"/>
              <a:ext cx="457849" cy="335256"/>
            </a:xfrm>
            <a:custGeom>
              <a:avLst/>
              <a:gdLst>
                <a:gd name="connsiteX0" fmla="*/ 220598 w 457849"/>
                <a:gd name="connsiteY0" fmla="*/ 316266 h 335255"/>
                <a:gd name="connsiteX1" fmla="*/ 242685 w 457849"/>
                <a:gd name="connsiteY1" fmla="*/ 325415 h 335255"/>
                <a:gd name="connsiteX2" fmla="*/ 273807 w 457849"/>
                <a:gd name="connsiteY2" fmla="*/ 295284 h 335255"/>
                <a:gd name="connsiteX3" fmla="*/ 303830 w 457849"/>
                <a:gd name="connsiteY3" fmla="*/ 265261 h 335255"/>
                <a:gd name="connsiteX4" fmla="*/ 333853 w 457849"/>
                <a:gd name="connsiteY4" fmla="*/ 235238 h 335255"/>
                <a:gd name="connsiteX5" fmla="*/ 363988 w 457849"/>
                <a:gd name="connsiteY5" fmla="*/ 204116 h 335255"/>
                <a:gd name="connsiteX6" fmla="*/ 363568 w 457849"/>
                <a:gd name="connsiteY6" fmla="*/ 199879 h 335255"/>
                <a:gd name="connsiteX7" fmla="*/ 377930 w 457849"/>
                <a:gd name="connsiteY7" fmla="*/ 185518 h 335255"/>
                <a:gd name="connsiteX8" fmla="*/ 389535 w 457849"/>
                <a:gd name="connsiteY8" fmla="*/ 208738 h 335255"/>
                <a:gd name="connsiteX9" fmla="*/ 458538 w 457849"/>
                <a:gd name="connsiteY9" fmla="*/ 174239 h 335255"/>
                <a:gd name="connsiteX10" fmla="*/ 449581 w 457849"/>
                <a:gd name="connsiteY10" fmla="*/ 156334 h 335255"/>
                <a:gd name="connsiteX11" fmla="*/ 398492 w 457849"/>
                <a:gd name="connsiteY11" fmla="*/ 181886 h 335255"/>
                <a:gd name="connsiteX12" fmla="*/ 337816 w 457849"/>
                <a:gd name="connsiteY12" fmla="*/ 60525 h 335255"/>
                <a:gd name="connsiteX13" fmla="*/ 390489 w 457849"/>
                <a:gd name="connsiteY13" fmla="*/ 39869 h 335255"/>
                <a:gd name="connsiteX14" fmla="*/ 383183 w 457849"/>
                <a:gd name="connsiteY14" fmla="*/ 21231 h 335255"/>
                <a:gd name="connsiteX15" fmla="*/ 323538 w 457849"/>
                <a:gd name="connsiteY15" fmla="*/ 44624 h 335255"/>
                <a:gd name="connsiteX16" fmla="*/ 234300 w 457849"/>
                <a:gd name="connsiteY16" fmla="*/ 17850 h 335255"/>
                <a:gd name="connsiteX17" fmla="*/ 213894 w 457849"/>
                <a:gd name="connsiteY17" fmla="*/ 15397 h 335255"/>
                <a:gd name="connsiteX18" fmla="*/ 213894 w 457849"/>
                <a:gd name="connsiteY18" fmla="*/ 15178 h 335255"/>
                <a:gd name="connsiteX19" fmla="*/ 105412 w 457849"/>
                <a:gd name="connsiteY19" fmla="*/ 15178 h 335255"/>
                <a:gd name="connsiteX20" fmla="*/ 59743 w 457849"/>
                <a:gd name="connsiteY20" fmla="*/ 0 h 335255"/>
                <a:gd name="connsiteX21" fmla="*/ 53429 w 457849"/>
                <a:gd name="connsiteY21" fmla="*/ 18993 h 335255"/>
                <a:gd name="connsiteX22" fmla="*/ 90547 w 457849"/>
                <a:gd name="connsiteY22" fmla="*/ 31323 h 335255"/>
                <a:gd name="connsiteX23" fmla="*/ 38169 w 457849"/>
                <a:gd name="connsiteY23" fmla="*/ 162291 h 335255"/>
                <a:gd name="connsiteX24" fmla="*/ 7428 w 457849"/>
                <a:gd name="connsiteY24" fmla="*/ 149992 h 335255"/>
                <a:gd name="connsiteX25" fmla="*/ 0 w 457849"/>
                <a:gd name="connsiteY25" fmla="*/ 168576 h 335255"/>
                <a:gd name="connsiteX26" fmla="*/ 49315 w 457849"/>
                <a:gd name="connsiteY26" fmla="*/ 188303 h 335255"/>
                <a:gd name="connsiteX27" fmla="*/ 61698 w 457849"/>
                <a:gd name="connsiteY27" fmla="*/ 157356 h 335255"/>
                <a:gd name="connsiteX28" fmla="*/ 79632 w 457849"/>
                <a:gd name="connsiteY28" fmla="*/ 175300 h 335255"/>
                <a:gd name="connsiteX29" fmla="*/ 62900 w 457849"/>
                <a:gd name="connsiteY29" fmla="*/ 192035 h 335255"/>
                <a:gd name="connsiteX30" fmla="*/ 53752 w 457849"/>
                <a:gd name="connsiteY30" fmla="*/ 214123 h 335255"/>
                <a:gd name="connsiteX31" fmla="*/ 83882 w 457849"/>
                <a:gd name="connsiteY31" fmla="*/ 245246 h 335255"/>
                <a:gd name="connsiteX32" fmla="*/ 113905 w 457849"/>
                <a:gd name="connsiteY32" fmla="*/ 275269 h 335255"/>
                <a:gd name="connsiteX33" fmla="*/ 143928 w 457849"/>
                <a:gd name="connsiteY33" fmla="*/ 305292 h 335255"/>
                <a:gd name="connsiteX34" fmla="*/ 175056 w 457849"/>
                <a:gd name="connsiteY34" fmla="*/ 335422 h 335255"/>
                <a:gd name="connsiteX35" fmla="*/ 197137 w 457849"/>
                <a:gd name="connsiteY35" fmla="*/ 326274 h 335255"/>
                <a:gd name="connsiteX36" fmla="*/ 213874 w 457849"/>
                <a:gd name="connsiteY36" fmla="*/ 309542 h 335255"/>
                <a:gd name="connsiteX37" fmla="*/ 228534 w 457849"/>
                <a:gd name="connsiteY37" fmla="*/ 37035 h 335255"/>
                <a:gd name="connsiteX38" fmla="*/ 316941 w 457849"/>
                <a:gd name="connsiteY38" fmla="*/ 63554 h 335255"/>
                <a:gd name="connsiteX39" fmla="*/ 368489 w 457849"/>
                <a:gd name="connsiteY39" fmla="*/ 166665 h 335255"/>
                <a:gd name="connsiteX40" fmla="*/ 353981 w 457849"/>
                <a:gd name="connsiteY40" fmla="*/ 181163 h 335255"/>
                <a:gd name="connsiteX41" fmla="*/ 312846 w 457849"/>
                <a:gd name="connsiteY41" fmla="*/ 139716 h 335255"/>
                <a:gd name="connsiteX42" fmla="*/ 323958 w 457849"/>
                <a:gd name="connsiteY42" fmla="*/ 140273 h 335255"/>
                <a:gd name="connsiteX43" fmla="*/ 323958 w 457849"/>
                <a:gd name="connsiteY43" fmla="*/ 120258 h 335255"/>
                <a:gd name="connsiteX44" fmla="*/ 261190 w 457849"/>
                <a:gd name="connsiteY44" fmla="*/ 95840 h 335255"/>
                <a:gd name="connsiteX45" fmla="*/ 237788 w 457849"/>
                <a:gd name="connsiteY45" fmla="*/ 74402 h 335255"/>
                <a:gd name="connsiteX46" fmla="*/ 189495 w 457849"/>
                <a:gd name="connsiteY46" fmla="*/ 75453 h 335255"/>
                <a:gd name="connsiteX47" fmla="*/ 162985 w 457849"/>
                <a:gd name="connsiteY47" fmla="*/ 101967 h 335255"/>
                <a:gd name="connsiteX48" fmla="*/ 155040 w 457849"/>
                <a:gd name="connsiteY48" fmla="*/ 105247 h 335255"/>
                <a:gd name="connsiteX49" fmla="*/ 143821 w 457849"/>
                <a:gd name="connsiteY49" fmla="*/ 94032 h 335255"/>
                <a:gd name="connsiteX50" fmla="*/ 147099 w 457849"/>
                <a:gd name="connsiteY50" fmla="*/ 86091 h 335255"/>
                <a:gd name="connsiteX51" fmla="*/ 185248 w 457849"/>
                <a:gd name="connsiteY51" fmla="*/ 47947 h 335255"/>
                <a:gd name="connsiteX52" fmla="*/ 228534 w 457849"/>
                <a:gd name="connsiteY52" fmla="*/ 37035 h 335255"/>
                <a:gd name="connsiteX53" fmla="*/ 110563 w 457849"/>
                <a:gd name="connsiteY53" fmla="*/ 35193 h 335255"/>
                <a:gd name="connsiteX54" fmla="*/ 169700 w 457849"/>
                <a:gd name="connsiteY54" fmla="*/ 35193 h 335255"/>
                <a:gd name="connsiteX55" fmla="*/ 132953 w 457849"/>
                <a:gd name="connsiteY55" fmla="*/ 71944 h 335255"/>
                <a:gd name="connsiteX56" fmla="*/ 123805 w 457849"/>
                <a:gd name="connsiteY56" fmla="*/ 94032 h 335255"/>
                <a:gd name="connsiteX57" fmla="*/ 155040 w 457849"/>
                <a:gd name="connsiteY57" fmla="*/ 125262 h 335255"/>
                <a:gd name="connsiteX58" fmla="*/ 177122 w 457849"/>
                <a:gd name="connsiteY58" fmla="*/ 116114 h 335255"/>
                <a:gd name="connsiteX59" fmla="*/ 203636 w 457849"/>
                <a:gd name="connsiteY59" fmla="*/ 89595 h 335255"/>
                <a:gd name="connsiteX60" fmla="*/ 224263 w 457849"/>
                <a:gd name="connsiteY60" fmla="*/ 89154 h 335255"/>
                <a:gd name="connsiteX61" fmla="*/ 247660 w 457849"/>
                <a:gd name="connsiteY61" fmla="*/ 110602 h 335255"/>
                <a:gd name="connsiteX62" fmla="*/ 273319 w 457849"/>
                <a:gd name="connsiteY62" fmla="*/ 128296 h 335255"/>
                <a:gd name="connsiteX63" fmla="*/ 340689 w 457849"/>
                <a:gd name="connsiteY63" fmla="*/ 196175 h 335255"/>
                <a:gd name="connsiteX64" fmla="*/ 343973 w 457849"/>
                <a:gd name="connsiteY64" fmla="*/ 204116 h 335255"/>
                <a:gd name="connsiteX65" fmla="*/ 332753 w 457849"/>
                <a:gd name="connsiteY65" fmla="*/ 215331 h 335255"/>
                <a:gd name="connsiteX66" fmla="*/ 324818 w 457849"/>
                <a:gd name="connsiteY66" fmla="*/ 212051 h 335255"/>
                <a:gd name="connsiteX67" fmla="*/ 240965 w 457849"/>
                <a:gd name="connsiteY67" fmla="*/ 128193 h 335255"/>
                <a:gd name="connsiteX68" fmla="*/ 226814 w 457849"/>
                <a:gd name="connsiteY68" fmla="*/ 142345 h 335255"/>
                <a:gd name="connsiteX69" fmla="*/ 310666 w 457849"/>
                <a:gd name="connsiteY69" fmla="*/ 226198 h 335255"/>
                <a:gd name="connsiteX70" fmla="*/ 313950 w 457849"/>
                <a:gd name="connsiteY70" fmla="*/ 234139 h 335255"/>
                <a:gd name="connsiteX71" fmla="*/ 302730 w 457849"/>
                <a:gd name="connsiteY71" fmla="*/ 245354 h 335255"/>
                <a:gd name="connsiteX72" fmla="*/ 294796 w 457849"/>
                <a:gd name="connsiteY72" fmla="*/ 242074 h 335255"/>
                <a:gd name="connsiteX73" fmla="*/ 210942 w 457849"/>
                <a:gd name="connsiteY73" fmla="*/ 158216 h 335255"/>
                <a:gd name="connsiteX74" fmla="*/ 196791 w 457849"/>
                <a:gd name="connsiteY74" fmla="*/ 172368 h 335255"/>
                <a:gd name="connsiteX75" fmla="*/ 280644 w 457849"/>
                <a:gd name="connsiteY75" fmla="*/ 256221 h 335255"/>
                <a:gd name="connsiteX76" fmla="*/ 283927 w 457849"/>
                <a:gd name="connsiteY76" fmla="*/ 264162 h 335255"/>
                <a:gd name="connsiteX77" fmla="*/ 272708 w 457849"/>
                <a:gd name="connsiteY77" fmla="*/ 275376 h 335255"/>
                <a:gd name="connsiteX78" fmla="*/ 264773 w 457849"/>
                <a:gd name="connsiteY78" fmla="*/ 272096 h 335255"/>
                <a:gd name="connsiteX79" fmla="*/ 180919 w 457849"/>
                <a:gd name="connsiteY79" fmla="*/ 188239 h 335255"/>
                <a:gd name="connsiteX80" fmla="*/ 166768 w 457849"/>
                <a:gd name="connsiteY80" fmla="*/ 202391 h 335255"/>
                <a:gd name="connsiteX81" fmla="*/ 250621 w 457849"/>
                <a:gd name="connsiteY81" fmla="*/ 286243 h 335255"/>
                <a:gd name="connsiteX82" fmla="*/ 253904 w 457849"/>
                <a:gd name="connsiteY82" fmla="*/ 294185 h 335255"/>
                <a:gd name="connsiteX83" fmla="*/ 242685 w 457849"/>
                <a:gd name="connsiteY83" fmla="*/ 305399 h 335255"/>
                <a:gd name="connsiteX84" fmla="*/ 234750 w 457849"/>
                <a:gd name="connsiteY84" fmla="*/ 302119 h 335255"/>
                <a:gd name="connsiteX85" fmla="*/ 223461 w 457849"/>
                <a:gd name="connsiteY85" fmla="*/ 290827 h 335255"/>
                <a:gd name="connsiteX86" fmla="*/ 223882 w 457849"/>
                <a:gd name="connsiteY86" fmla="*/ 286595 h 335255"/>
                <a:gd name="connsiteX87" fmla="*/ 193746 w 457849"/>
                <a:gd name="connsiteY87" fmla="*/ 255473 h 335255"/>
                <a:gd name="connsiteX88" fmla="*/ 163723 w 457849"/>
                <a:gd name="connsiteY88" fmla="*/ 225450 h 335255"/>
                <a:gd name="connsiteX89" fmla="*/ 133700 w 457849"/>
                <a:gd name="connsiteY89" fmla="*/ 195427 h 335255"/>
                <a:gd name="connsiteX90" fmla="*/ 102578 w 457849"/>
                <a:gd name="connsiteY90" fmla="*/ 165293 h 335255"/>
                <a:gd name="connsiteX91" fmla="*/ 98346 w 457849"/>
                <a:gd name="connsiteY91" fmla="*/ 165713 h 335255"/>
                <a:gd name="connsiteX92" fmla="*/ 69775 w 457849"/>
                <a:gd name="connsiteY92" fmla="*/ 137141 h 335255"/>
                <a:gd name="connsiteX93" fmla="*/ 73767 w 457849"/>
                <a:gd name="connsiteY93" fmla="*/ 214123 h 335255"/>
                <a:gd name="connsiteX94" fmla="*/ 77046 w 457849"/>
                <a:gd name="connsiteY94" fmla="*/ 206182 h 335255"/>
                <a:gd name="connsiteX95" fmla="*/ 94643 w 457849"/>
                <a:gd name="connsiteY95" fmla="*/ 188592 h 335255"/>
                <a:gd name="connsiteX96" fmla="*/ 102578 w 457849"/>
                <a:gd name="connsiteY96" fmla="*/ 185308 h 335255"/>
                <a:gd name="connsiteX97" fmla="*/ 113798 w 457849"/>
                <a:gd name="connsiteY97" fmla="*/ 196526 h 335255"/>
                <a:gd name="connsiteX98" fmla="*/ 110514 w 457849"/>
                <a:gd name="connsiteY98" fmla="*/ 204462 h 335255"/>
                <a:gd name="connsiteX99" fmla="*/ 92923 w 457849"/>
                <a:gd name="connsiteY99" fmla="*/ 222058 h 335255"/>
                <a:gd name="connsiteX100" fmla="*/ 84987 w 457849"/>
                <a:gd name="connsiteY100" fmla="*/ 225338 h 335255"/>
                <a:gd name="connsiteX101" fmla="*/ 73767 w 457849"/>
                <a:gd name="connsiteY101" fmla="*/ 214123 h 335255"/>
                <a:gd name="connsiteX102" fmla="*/ 103790 w 457849"/>
                <a:gd name="connsiteY102" fmla="*/ 244146 h 335255"/>
                <a:gd name="connsiteX103" fmla="*/ 107069 w 457849"/>
                <a:gd name="connsiteY103" fmla="*/ 236205 h 335255"/>
                <a:gd name="connsiteX104" fmla="*/ 124666 w 457849"/>
                <a:gd name="connsiteY104" fmla="*/ 218614 h 335255"/>
                <a:gd name="connsiteX105" fmla="*/ 132601 w 457849"/>
                <a:gd name="connsiteY105" fmla="*/ 215331 h 335255"/>
                <a:gd name="connsiteX106" fmla="*/ 143821 w 457849"/>
                <a:gd name="connsiteY106" fmla="*/ 226549 h 335255"/>
                <a:gd name="connsiteX107" fmla="*/ 140537 w 457849"/>
                <a:gd name="connsiteY107" fmla="*/ 234485 h 335255"/>
                <a:gd name="connsiteX108" fmla="*/ 122946 w 457849"/>
                <a:gd name="connsiteY108" fmla="*/ 252081 h 335255"/>
                <a:gd name="connsiteX109" fmla="*/ 115010 w 457849"/>
                <a:gd name="connsiteY109" fmla="*/ 255361 h 335255"/>
                <a:gd name="connsiteX110" fmla="*/ 103790 w 457849"/>
                <a:gd name="connsiteY110" fmla="*/ 244146 h 335255"/>
                <a:gd name="connsiteX111" fmla="*/ 133813 w 457849"/>
                <a:gd name="connsiteY111" fmla="*/ 274169 h 335255"/>
                <a:gd name="connsiteX112" fmla="*/ 137092 w 457849"/>
                <a:gd name="connsiteY112" fmla="*/ 266228 h 335255"/>
                <a:gd name="connsiteX113" fmla="*/ 154689 w 457849"/>
                <a:gd name="connsiteY113" fmla="*/ 248637 h 335255"/>
                <a:gd name="connsiteX114" fmla="*/ 162624 w 457849"/>
                <a:gd name="connsiteY114" fmla="*/ 245354 h 335255"/>
                <a:gd name="connsiteX115" fmla="*/ 173843 w 457849"/>
                <a:gd name="connsiteY115" fmla="*/ 256572 h 335255"/>
                <a:gd name="connsiteX116" fmla="*/ 170560 w 457849"/>
                <a:gd name="connsiteY116" fmla="*/ 264508 h 335255"/>
                <a:gd name="connsiteX117" fmla="*/ 152969 w 457849"/>
                <a:gd name="connsiteY117" fmla="*/ 282104 h 335255"/>
                <a:gd name="connsiteX118" fmla="*/ 145033 w 457849"/>
                <a:gd name="connsiteY118" fmla="*/ 285384 h 335255"/>
                <a:gd name="connsiteX119" fmla="*/ 133813 w 457849"/>
                <a:gd name="connsiteY119" fmla="*/ 274169 h 335255"/>
                <a:gd name="connsiteX120" fmla="*/ 200583 w 457849"/>
                <a:gd name="connsiteY120" fmla="*/ 294531 h 335255"/>
                <a:gd name="connsiteX121" fmla="*/ 182992 w 457849"/>
                <a:gd name="connsiteY121" fmla="*/ 312127 h 335255"/>
                <a:gd name="connsiteX122" fmla="*/ 175056 w 457849"/>
                <a:gd name="connsiteY122" fmla="*/ 315407 h 335255"/>
                <a:gd name="connsiteX123" fmla="*/ 163836 w 457849"/>
                <a:gd name="connsiteY123" fmla="*/ 304192 h 335255"/>
                <a:gd name="connsiteX124" fmla="*/ 167115 w 457849"/>
                <a:gd name="connsiteY124" fmla="*/ 296251 h 335255"/>
                <a:gd name="connsiteX125" fmla="*/ 184712 w 457849"/>
                <a:gd name="connsiteY125" fmla="*/ 278660 h 335255"/>
                <a:gd name="connsiteX126" fmla="*/ 192647 w 457849"/>
                <a:gd name="connsiteY126" fmla="*/ 275376 h 335255"/>
                <a:gd name="connsiteX127" fmla="*/ 203866 w 457849"/>
                <a:gd name="connsiteY127" fmla="*/ 286595 h 335255"/>
                <a:gd name="connsiteX128" fmla="*/ 200583 w 457849"/>
                <a:gd name="connsiteY128" fmla="*/ 294531 h 33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57849" h="335255">
                  <a:moveTo>
                    <a:pt x="220598" y="316266"/>
                  </a:moveTo>
                  <a:cubicBezTo>
                    <a:pt x="226412" y="322082"/>
                    <a:pt x="234456" y="325415"/>
                    <a:pt x="242685" y="325415"/>
                  </a:cubicBezTo>
                  <a:cubicBezTo>
                    <a:pt x="259529" y="325415"/>
                    <a:pt x="273217" y="311986"/>
                    <a:pt x="273807" y="295284"/>
                  </a:cubicBezTo>
                  <a:cubicBezTo>
                    <a:pt x="290128" y="294702"/>
                    <a:pt x="303248" y="281582"/>
                    <a:pt x="303830" y="265261"/>
                  </a:cubicBezTo>
                  <a:cubicBezTo>
                    <a:pt x="320151" y="264680"/>
                    <a:pt x="333271" y="251560"/>
                    <a:pt x="333853" y="235238"/>
                  </a:cubicBezTo>
                  <a:cubicBezTo>
                    <a:pt x="350556" y="234637"/>
                    <a:pt x="363988" y="220955"/>
                    <a:pt x="363988" y="204116"/>
                  </a:cubicBezTo>
                  <a:cubicBezTo>
                    <a:pt x="363988" y="202694"/>
                    <a:pt x="363758" y="201291"/>
                    <a:pt x="363568" y="199879"/>
                  </a:cubicBezTo>
                  <a:lnTo>
                    <a:pt x="377930" y="185518"/>
                  </a:lnTo>
                  <a:lnTo>
                    <a:pt x="389535" y="208738"/>
                  </a:lnTo>
                  <a:lnTo>
                    <a:pt x="458538" y="174239"/>
                  </a:lnTo>
                  <a:lnTo>
                    <a:pt x="449581" y="156334"/>
                  </a:lnTo>
                  <a:lnTo>
                    <a:pt x="398492" y="181886"/>
                  </a:lnTo>
                  <a:lnTo>
                    <a:pt x="337816" y="60525"/>
                  </a:lnTo>
                  <a:lnTo>
                    <a:pt x="390489" y="39869"/>
                  </a:lnTo>
                  <a:lnTo>
                    <a:pt x="383183" y="21231"/>
                  </a:lnTo>
                  <a:lnTo>
                    <a:pt x="323538" y="44624"/>
                  </a:lnTo>
                  <a:lnTo>
                    <a:pt x="234300" y="17850"/>
                  </a:lnTo>
                  <a:cubicBezTo>
                    <a:pt x="227606" y="15852"/>
                    <a:pt x="220720" y="15148"/>
                    <a:pt x="213894" y="15397"/>
                  </a:cubicBezTo>
                  <a:lnTo>
                    <a:pt x="213894" y="15178"/>
                  </a:lnTo>
                  <a:lnTo>
                    <a:pt x="105412" y="15178"/>
                  </a:lnTo>
                  <a:lnTo>
                    <a:pt x="59743" y="0"/>
                  </a:lnTo>
                  <a:lnTo>
                    <a:pt x="53429" y="18993"/>
                  </a:lnTo>
                  <a:lnTo>
                    <a:pt x="90547" y="31323"/>
                  </a:lnTo>
                  <a:lnTo>
                    <a:pt x="38169" y="162291"/>
                  </a:lnTo>
                  <a:lnTo>
                    <a:pt x="7428" y="149992"/>
                  </a:lnTo>
                  <a:lnTo>
                    <a:pt x="0" y="168576"/>
                  </a:lnTo>
                  <a:lnTo>
                    <a:pt x="49315" y="188303"/>
                  </a:lnTo>
                  <a:lnTo>
                    <a:pt x="61698" y="157356"/>
                  </a:lnTo>
                  <a:lnTo>
                    <a:pt x="79632" y="175300"/>
                  </a:lnTo>
                  <a:lnTo>
                    <a:pt x="62900" y="192035"/>
                  </a:lnTo>
                  <a:cubicBezTo>
                    <a:pt x="57084" y="197851"/>
                    <a:pt x="53752" y="205895"/>
                    <a:pt x="53752" y="214123"/>
                  </a:cubicBezTo>
                  <a:cubicBezTo>
                    <a:pt x="53752" y="230963"/>
                    <a:pt x="67180" y="244654"/>
                    <a:pt x="83882" y="245246"/>
                  </a:cubicBezTo>
                  <a:cubicBezTo>
                    <a:pt x="84464" y="261567"/>
                    <a:pt x="97584" y="274687"/>
                    <a:pt x="113905" y="275269"/>
                  </a:cubicBezTo>
                  <a:cubicBezTo>
                    <a:pt x="114487" y="291590"/>
                    <a:pt x="127607" y="304710"/>
                    <a:pt x="143928" y="305292"/>
                  </a:cubicBezTo>
                  <a:cubicBezTo>
                    <a:pt x="144529" y="321993"/>
                    <a:pt x="158211" y="335422"/>
                    <a:pt x="175056" y="335422"/>
                  </a:cubicBezTo>
                  <a:cubicBezTo>
                    <a:pt x="183279" y="335422"/>
                    <a:pt x="191328" y="332090"/>
                    <a:pt x="197137" y="326274"/>
                  </a:cubicBezTo>
                  <a:lnTo>
                    <a:pt x="213874" y="309542"/>
                  </a:lnTo>
                  <a:close/>
                  <a:moveTo>
                    <a:pt x="228534" y="37035"/>
                  </a:moveTo>
                  <a:lnTo>
                    <a:pt x="316941" y="63554"/>
                  </a:lnTo>
                  <a:lnTo>
                    <a:pt x="368489" y="166665"/>
                  </a:lnTo>
                  <a:lnTo>
                    <a:pt x="353981" y="181163"/>
                  </a:lnTo>
                  <a:lnTo>
                    <a:pt x="312846" y="139716"/>
                  </a:lnTo>
                  <a:cubicBezTo>
                    <a:pt x="316521" y="140063"/>
                    <a:pt x="320225" y="140273"/>
                    <a:pt x="323958" y="140273"/>
                  </a:cubicBezTo>
                  <a:lnTo>
                    <a:pt x="323958" y="120258"/>
                  </a:lnTo>
                  <a:cubicBezTo>
                    <a:pt x="300659" y="120258"/>
                    <a:pt x="278362" y="111584"/>
                    <a:pt x="261190" y="95840"/>
                  </a:cubicBezTo>
                  <a:lnTo>
                    <a:pt x="237788" y="74402"/>
                  </a:lnTo>
                  <a:cubicBezTo>
                    <a:pt x="224581" y="62274"/>
                    <a:pt x="202175" y="62758"/>
                    <a:pt x="189495" y="75453"/>
                  </a:cubicBezTo>
                  <a:lnTo>
                    <a:pt x="162985" y="101967"/>
                  </a:lnTo>
                  <a:cubicBezTo>
                    <a:pt x="160885" y="104050"/>
                    <a:pt x="157991" y="105247"/>
                    <a:pt x="155040" y="105247"/>
                  </a:cubicBezTo>
                  <a:cubicBezTo>
                    <a:pt x="148853" y="105247"/>
                    <a:pt x="143821" y="100213"/>
                    <a:pt x="143821" y="94032"/>
                  </a:cubicBezTo>
                  <a:cubicBezTo>
                    <a:pt x="143821" y="91026"/>
                    <a:pt x="144979" y="88216"/>
                    <a:pt x="147099" y="86091"/>
                  </a:cubicBezTo>
                  <a:lnTo>
                    <a:pt x="185248" y="47947"/>
                  </a:lnTo>
                  <a:cubicBezTo>
                    <a:pt x="196468" y="36727"/>
                    <a:pt x="213292" y="32461"/>
                    <a:pt x="228534" y="37035"/>
                  </a:cubicBezTo>
                  <a:close/>
                  <a:moveTo>
                    <a:pt x="110563" y="35193"/>
                  </a:moveTo>
                  <a:lnTo>
                    <a:pt x="169700" y="35193"/>
                  </a:lnTo>
                  <a:lnTo>
                    <a:pt x="132953" y="71944"/>
                  </a:lnTo>
                  <a:cubicBezTo>
                    <a:pt x="127045" y="77837"/>
                    <a:pt x="123805" y="85686"/>
                    <a:pt x="123805" y="94032"/>
                  </a:cubicBezTo>
                  <a:cubicBezTo>
                    <a:pt x="123805" y="111251"/>
                    <a:pt x="137815" y="125262"/>
                    <a:pt x="155040" y="125262"/>
                  </a:cubicBezTo>
                  <a:cubicBezTo>
                    <a:pt x="163264" y="125262"/>
                    <a:pt x="171313" y="121929"/>
                    <a:pt x="177122" y="116114"/>
                  </a:cubicBezTo>
                  <a:lnTo>
                    <a:pt x="203636" y="89595"/>
                  </a:lnTo>
                  <a:cubicBezTo>
                    <a:pt x="209060" y="84191"/>
                    <a:pt x="218614" y="83981"/>
                    <a:pt x="224263" y="89154"/>
                  </a:cubicBezTo>
                  <a:lnTo>
                    <a:pt x="247660" y="110602"/>
                  </a:lnTo>
                  <a:cubicBezTo>
                    <a:pt x="255434" y="117726"/>
                    <a:pt x="264073" y="123653"/>
                    <a:pt x="273319" y="128296"/>
                  </a:cubicBezTo>
                  <a:lnTo>
                    <a:pt x="340689" y="196175"/>
                  </a:lnTo>
                  <a:cubicBezTo>
                    <a:pt x="342781" y="198271"/>
                    <a:pt x="343973" y="201159"/>
                    <a:pt x="343973" y="204116"/>
                  </a:cubicBezTo>
                  <a:cubicBezTo>
                    <a:pt x="343973" y="210297"/>
                    <a:pt x="338941" y="215331"/>
                    <a:pt x="332753" y="215331"/>
                  </a:cubicBezTo>
                  <a:cubicBezTo>
                    <a:pt x="329802" y="215331"/>
                    <a:pt x="326909" y="214142"/>
                    <a:pt x="324818" y="212051"/>
                  </a:cubicBezTo>
                  <a:lnTo>
                    <a:pt x="240965" y="128193"/>
                  </a:lnTo>
                  <a:lnTo>
                    <a:pt x="226814" y="142345"/>
                  </a:lnTo>
                  <a:lnTo>
                    <a:pt x="310666" y="226198"/>
                  </a:lnTo>
                  <a:cubicBezTo>
                    <a:pt x="312758" y="228294"/>
                    <a:pt x="313950" y="231182"/>
                    <a:pt x="313950" y="234139"/>
                  </a:cubicBezTo>
                  <a:cubicBezTo>
                    <a:pt x="313950" y="240320"/>
                    <a:pt x="308918" y="245354"/>
                    <a:pt x="302730" y="245354"/>
                  </a:cubicBezTo>
                  <a:cubicBezTo>
                    <a:pt x="299779" y="245354"/>
                    <a:pt x="296886" y="244165"/>
                    <a:pt x="294796" y="242074"/>
                  </a:cubicBezTo>
                  <a:lnTo>
                    <a:pt x="210942" y="158216"/>
                  </a:lnTo>
                  <a:lnTo>
                    <a:pt x="196791" y="172368"/>
                  </a:lnTo>
                  <a:lnTo>
                    <a:pt x="280644" y="256221"/>
                  </a:lnTo>
                  <a:cubicBezTo>
                    <a:pt x="282735" y="258317"/>
                    <a:pt x="283927" y="261204"/>
                    <a:pt x="283927" y="264162"/>
                  </a:cubicBezTo>
                  <a:cubicBezTo>
                    <a:pt x="283927" y="270343"/>
                    <a:pt x="278895" y="275376"/>
                    <a:pt x="272708" y="275376"/>
                  </a:cubicBezTo>
                  <a:cubicBezTo>
                    <a:pt x="269757" y="275376"/>
                    <a:pt x="266863" y="274188"/>
                    <a:pt x="264773" y="272096"/>
                  </a:cubicBezTo>
                  <a:lnTo>
                    <a:pt x="180919" y="188239"/>
                  </a:lnTo>
                  <a:lnTo>
                    <a:pt x="166768" y="202391"/>
                  </a:lnTo>
                  <a:lnTo>
                    <a:pt x="250621" y="286243"/>
                  </a:lnTo>
                  <a:cubicBezTo>
                    <a:pt x="252712" y="288340"/>
                    <a:pt x="253904" y="291227"/>
                    <a:pt x="253904" y="294185"/>
                  </a:cubicBezTo>
                  <a:cubicBezTo>
                    <a:pt x="253904" y="300365"/>
                    <a:pt x="248872" y="305399"/>
                    <a:pt x="242685" y="305399"/>
                  </a:cubicBezTo>
                  <a:cubicBezTo>
                    <a:pt x="239734" y="305399"/>
                    <a:pt x="236840" y="304211"/>
                    <a:pt x="234750" y="302119"/>
                  </a:cubicBezTo>
                  <a:lnTo>
                    <a:pt x="223461" y="290827"/>
                  </a:lnTo>
                  <a:cubicBezTo>
                    <a:pt x="223661" y="289430"/>
                    <a:pt x="223882" y="288027"/>
                    <a:pt x="223882" y="286595"/>
                  </a:cubicBezTo>
                  <a:cubicBezTo>
                    <a:pt x="223882" y="269751"/>
                    <a:pt x="210449" y="256064"/>
                    <a:pt x="193746" y="255473"/>
                  </a:cubicBezTo>
                  <a:cubicBezTo>
                    <a:pt x="193164" y="239153"/>
                    <a:pt x="180044" y="226031"/>
                    <a:pt x="163723" y="225450"/>
                  </a:cubicBezTo>
                  <a:cubicBezTo>
                    <a:pt x="163141" y="209130"/>
                    <a:pt x="150022" y="196008"/>
                    <a:pt x="133700" y="195427"/>
                  </a:cubicBezTo>
                  <a:cubicBezTo>
                    <a:pt x="133100" y="178725"/>
                    <a:pt x="119422" y="165293"/>
                    <a:pt x="102578" y="165293"/>
                  </a:cubicBezTo>
                  <a:cubicBezTo>
                    <a:pt x="101157" y="165293"/>
                    <a:pt x="99753" y="165521"/>
                    <a:pt x="98346" y="165713"/>
                  </a:cubicBezTo>
                  <a:lnTo>
                    <a:pt x="69775" y="137141"/>
                  </a:lnTo>
                  <a:close/>
                  <a:moveTo>
                    <a:pt x="73767" y="214123"/>
                  </a:moveTo>
                  <a:cubicBezTo>
                    <a:pt x="73767" y="211166"/>
                    <a:pt x="74954" y="208279"/>
                    <a:pt x="77046" y="206182"/>
                  </a:cubicBezTo>
                  <a:lnTo>
                    <a:pt x="94643" y="188592"/>
                  </a:lnTo>
                  <a:cubicBezTo>
                    <a:pt x="96733" y="186500"/>
                    <a:pt x="99627" y="185308"/>
                    <a:pt x="102578" y="185308"/>
                  </a:cubicBezTo>
                  <a:cubicBezTo>
                    <a:pt x="108765" y="185308"/>
                    <a:pt x="113798" y="190345"/>
                    <a:pt x="113798" y="196526"/>
                  </a:cubicBezTo>
                  <a:cubicBezTo>
                    <a:pt x="113798" y="199479"/>
                    <a:pt x="112605" y="202371"/>
                    <a:pt x="110514" y="204462"/>
                  </a:cubicBezTo>
                  <a:lnTo>
                    <a:pt x="92923" y="222058"/>
                  </a:lnTo>
                  <a:cubicBezTo>
                    <a:pt x="90831" y="224150"/>
                    <a:pt x="87938" y="225338"/>
                    <a:pt x="84987" y="225338"/>
                  </a:cubicBezTo>
                  <a:cubicBezTo>
                    <a:pt x="78800" y="225338"/>
                    <a:pt x="73767" y="220304"/>
                    <a:pt x="73767" y="214123"/>
                  </a:cubicBezTo>
                  <a:close/>
                  <a:moveTo>
                    <a:pt x="103790" y="244146"/>
                  </a:moveTo>
                  <a:cubicBezTo>
                    <a:pt x="103790" y="241189"/>
                    <a:pt x="104977" y="238302"/>
                    <a:pt x="107069" y="236205"/>
                  </a:cubicBezTo>
                  <a:lnTo>
                    <a:pt x="124666" y="218614"/>
                  </a:lnTo>
                  <a:cubicBezTo>
                    <a:pt x="126756" y="216523"/>
                    <a:pt x="129650" y="215331"/>
                    <a:pt x="132601" y="215331"/>
                  </a:cubicBezTo>
                  <a:cubicBezTo>
                    <a:pt x="138788" y="215331"/>
                    <a:pt x="143821" y="220368"/>
                    <a:pt x="143821" y="226549"/>
                  </a:cubicBezTo>
                  <a:cubicBezTo>
                    <a:pt x="143821" y="229501"/>
                    <a:pt x="142628" y="232394"/>
                    <a:pt x="140537" y="234485"/>
                  </a:cubicBezTo>
                  <a:lnTo>
                    <a:pt x="122946" y="252081"/>
                  </a:lnTo>
                  <a:cubicBezTo>
                    <a:pt x="120854" y="254173"/>
                    <a:pt x="117961" y="255361"/>
                    <a:pt x="115010" y="255361"/>
                  </a:cubicBezTo>
                  <a:cubicBezTo>
                    <a:pt x="108823" y="255361"/>
                    <a:pt x="103790" y="250327"/>
                    <a:pt x="103790" y="244146"/>
                  </a:cubicBezTo>
                  <a:close/>
                  <a:moveTo>
                    <a:pt x="133813" y="274169"/>
                  </a:moveTo>
                  <a:cubicBezTo>
                    <a:pt x="133813" y="271212"/>
                    <a:pt x="135000" y="268325"/>
                    <a:pt x="137092" y="266228"/>
                  </a:cubicBezTo>
                  <a:lnTo>
                    <a:pt x="154689" y="248637"/>
                  </a:lnTo>
                  <a:cubicBezTo>
                    <a:pt x="156779" y="246546"/>
                    <a:pt x="159673" y="245354"/>
                    <a:pt x="162624" y="245354"/>
                  </a:cubicBezTo>
                  <a:cubicBezTo>
                    <a:pt x="168811" y="245354"/>
                    <a:pt x="173843" y="250391"/>
                    <a:pt x="173843" y="256572"/>
                  </a:cubicBezTo>
                  <a:cubicBezTo>
                    <a:pt x="173843" y="259524"/>
                    <a:pt x="172651" y="262417"/>
                    <a:pt x="170560" y="264508"/>
                  </a:cubicBezTo>
                  <a:lnTo>
                    <a:pt x="152969" y="282104"/>
                  </a:lnTo>
                  <a:cubicBezTo>
                    <a:pt x="150877" y="284196"/>
                    <a:pt x="147984" y="285384"/>
                    <a:pt x="145033" y="285384"/>
                  </a:cubicBezTo>
                  <a:cubicBezTo>
                    <a:pt x="138845" y="285384"/>
                    <a:pt x="133813" y="280350"/>
                    <a:pt x="133813" y="274169"/>
                  </a:cubicBezTo>
                  <a:close/>
                  <a:moveTo>
                    <a:pt x="200583" y="294531"/>
                  </a:moveTo>
                  <a:lnTo>
                    <a:pt x="182992" y="312127"/>
                  </a:lnTo>
                  <a:cubicBezTo>
                    <a:pt x="180900" y="314219"/>
                    <a:pt x="178007" y="315407"/>
                    <a:pt x="175056" y="315407"/>
                  </a:cubicBezTo>
                  <a:cubicBezTo>
                    <a:pt x="168868" y="315407"/>
                    <a:pt x="163836" y="310373"/>
                    <a:pt x="163836" y="304192"/>
                  </a:cubicBezTo>
                  <a:cubicBezTo>
                    <a:pt x="163836" y="301235"/>
                    <a:pt x="165023" y="298348"/>
                    <a:pt x="167115" y="296251"/>
                  </a:cubicBezTo>
                  <a:lnTo>
                    <a:pt x="184712" y="278660"/>
                  </a:lnTo>
                  <a:cubicBezTo>
                    <a:pt x="186802" y="276569"/>
                    <a:pt x="189695" y="275376"/>
                    <a:pt x="192647" y="275376"/>
                  </a:cubicBezTo>
                  <a:cubicBezTo>
                    <a:pt x="198834" y="275376"/>
                    <a:pt x="203866" y="280414"/>
                    <a:pt x="203866" y="286595"/>
                  </a:cubicBezTo>
                  <a:cubicBezTo>
                    <a:pt x="203866" y="289547"/>
                    <a:pt x="202674" y="292439"/>
                    <a:pt x="200583" y="294531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6" name="Полилиния: фигура 55">
              <a:extLst>
                <a:ext uri="{FF2B5EF4-FFF2-40B4-BE49-F238E27FC236}">
                  <a16:creationId xmlns:a16="http://schemas.microsoft.com/office/drawing/2014/main" id="{34A0C6AF-0A8C-48F0-8E82-6C5885A9A5CD}"/>
                </a:ext>
              </a:extLst>
            </p:cNvPr>
            <p:cNvSpPr/>
            <p:nvPr/>
          </p:nvSpPr>
          <p:spPr>
            <a:xfrm>
              <a:off x="1723010" y="2714241"/>
              <a:ext cx="27521" cy="27521"/>
            </a:xfrm>
            <a:custGeom>
              <a:avLst/>
              <a:gdLst>
                <a:gd name="connsiteX0" fmla="*/ 0 w 27520"/>
                <a:gd name="connsiteY0" fmla="*/ 14156 h 27520"/>
                <a:gd name="connsiteX1" fmla="*/ 14151 w 27520"/>
                <a:gd name="connsiteY1" fmla="*/ 0 h 27520"/>
                <a:gd name="connsiteX2" fmla="*/ 28303 w 27520"/>
                <a:gd name="connsiteY2" fmla="*/ 14156 h 27520"/>
                <a:gd name="connsiteX3" fmla="*/ 14151 w 27520"/>
                <a:gd name="connsiteY3" fmla="*/ 28308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4156"/>
                  </a:moveTo>
                  <a:lnTo>
                    <a:pt x="14151" y="0"/>
                  </a:lnTo>
                  <a:lnTo>
                    <a:pt x="28303" y="14156"/>
                  </a:lnTo>
                  <a:lnTo>
                    <a:pt x="14151" y="28308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7" name="Полилиния: фигура 56">
              <a:extLst>
                <a:ext uri="{FF2B5EF4-FFF2-40B4-BE49-F238E27FC236}">
                  <a16:creationId xmlns:a16="http://schemas.microsoft.com/office/drawing/2014/main" id="{A090F0C9-0FCA-45AA-934B-C5999800C68F}"/>
                </a:ext>
              </a:extLst>
            </p:cNvPr>
            <p:cNvSpPr/>
            <p:nvPr/>
          </p:nvSpPr>
          <p:spPr>
            <a:xfrm>
              <a:off x="1761188" y="2745617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7 w 27520"/>
                <a:gd name="connsiteY1" fmla="*/ 0 h 27520"/>
                <a:gd name="connsiteX2" fmla="*/ 27756 w 27520"/>
                <a:gd name="connsiteY2" fmla="*/ 11117 h 27520"/>
                <a:gd name="connsiteX3" fmla="*/ 16634 w 27520"/>
                <a:gd name="connsiteY3" fmla="*/ 27755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7" y="0"/>
                  </a:lnTo>
                  <a:lnTo>
                    <a:pt x="27756" y="11117"/>
                  </a:lnTo>
                  <a:lnTo>
                    <a:pt x="16634" y="2775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8" name="Полилиния: фигура 57">
              <a:extLst>
                <a:ext uri="{FF2B5EF4-FFF2-40B4-BE49-F238E27FC236}">
                  <a16:creationId xmlns:a16="http://schemas.microsoft.com/office/drawing/2014/main" id="{10BD3627-2617-4740-B48F-F4CCF541194B}"/>
                </a:ext>
              </a:extLst>
            </p:cNvPr>
            <p:cNvSpPr/>
            <p:nvPr/>
          </p:nvSpPr>
          <p:spPr>
            <a:xfrm>
              <a:off x="1805240" y="2769547"/>
              <a:ext cx="25019" cy="25019"/>
            </a:xfrm>
            <a:custGeom>
              <a:avLst/>
              <a:gdLst>
                <a:gd name="connsiteX0" fmla="*/ 0 w 25019"/>
                <a:gd name="connsiteY0" fmla="*/ 18490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2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0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2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59" name="Полилиния: фигура 58">
              <a:extLst>
                <a:ext uri="{FF2B5EF4-FFF2-40B4-BE49-F238E27FC236}">
                  <a16:creationId xmlns:a16="http://schemas.microsoft.com/office/drawing/2014/main" id="{F93F663D-C465-43ED-8919-EEF53BC05157}"/>
                </a:ext>
              </a:extLst>
            </p:cNvPr>
            <p:cNvSpPr/>
            <p:nvPr/>
          </p:nvSpPr>
          <p:spPr>
            <a:xfrm>
              <a:off x="1853494" y="2785130"/>
              <a:ext cx="22517" cy="22517"/>
            </a:xfrm>
            <a:custGeom>
              <a:avLst/>
              <a:gdLst>
                <a:gd name="connsiteX0" fmla="*/ 0 w 22517"/>
                <a:gd name="connsiteY0" fmla="*/ 19620 h 22517"/>
                <a:gd name="connsiteX1" fmla="*/ 3909 w 22517"/>
                <a:gd name="connsiteY1" fmla="*/ 0 h 22517"/>
                <a:gd name="connsiteX2" fmla="*/ 23524 w 22517"/>
                <a:gd name="connsiteY2" fmla="*/ 3909 h 22517"/>
                <a:gd name="connsiteX3" fmla="*/ 19615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20"/>
                  </a:moveTo>
                  <a:lnTo>
                    <a:pt x="3909" y="0"/>
                  </a:lnTo>
                  <a:lnTo>
                    <a:pt x="23524" y="3909"/>
                  </a:lnTo>
                  <a:lnTo>
                    <a:pt x="19615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0" name="Полилиния: фигура 59">
              <a:extLst>
                <a:ext uri="{FF2B5EF4-FFF2-40B4-BE49-F238E27FC236}">
                  <a16:creationId xmlns:a16="http://schemas.microsoft.com/office/drawing/2014/main" id="{F81654EA-2988-4455-AC2A-57EAF273F29E}"/>
                </a:ext>
              </a:extLst>
            </p:cNvPr>
            <p:cNvSpPr/>
            <p:nvPr/>
          </p:nvSpPr>
          <p:spPr>
            <a:xfrm>
              <a:off x="2039194" y="2329572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6 w 27520"/>
                <a:gd name="connsiteY1" fmla="*/ 0 h 27520"/>
                <a:gd name="connsiteX2" fmla="*/ 27755 w 27520"/>
                <a:gd name="connsiteY2" fmla="*/ 11117 h 27520"/>
                <a:gd name="connsiteX3" fmla="*/ 16629 w 27520"/>
                <a:gd name="connsiteY3" fmla="*/ 27756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6" y="0"/>
                  </a:lnTo>
                  <a:lnTo>
                    <a:pt x="27755" y="11117"/>
                  </a:lnTo>
                  <a:lnTo>
                    <a:pt x="16629" y="27756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1" name="Полилиния: фигура 60">
              <a:extLst>
                <a:ext uri="{FF2B5EF4-FFF2-40B4-BE49-F238E27FC236}">
                  <a16:creationId xmlns:a16="http://schemas.microsoft.com/office/drawing/2014/main" id="{EF6794EC-4155-44BE-A83A-8780580202C9}"/>
                </a:ext>
              </a:extLst>
            </p:cNvPr>
            <p:cNvSpPr/>
            <p:nvPr/>
          </p:nvSpPr>
          <p:spPr>
            <a:xfrm>
              <a:off x="1996739" y="2307270"/>
              <a:ext cx="25019" cy="25019"/>
            </a:xfrm>
            <a:custGeom>
              <a:avLst/>
              <a:gdLst>
                <a:gd name="connsiteX0" fmla="*/ 0 w 25019"/>
                <a:gd name="connsiteY0" fmla="*/ 18491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3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1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2" name="Полилиния: фигура 61">
              <a:extLst>
                <a:ext uri="{FF2B5EF4-FFF2-40B4-BE49-F238E27FC236}">
                  <a16:creationId xmlns:a16="http://schemas.microsoft.com/office/drawing/2014/main" id="{6681DBD2-3026-4850-A5CE-147DD4C748D2}"/>
                </a:ext>
              </a:extLst>
            </p:cNvPr>
            <p:cNvSpPr/>
            <p:nvPr/>
          </p:nvSpPr>
          <p:spPr>
            <a:xfrm>
              <a:off x="1951133" y="2294336"/>
              <a:ext cx="22517" cy="22517"/>
            </a:xfrm>
            <a:custGeom>
              <a:avLst/>
              <a:gdLst>
                <a:gd name="connsiteX0" fmla="*/ 0 w 22517"/>
                <a:gd name="connsiteY0" fmla="*/ 19634 h 22517"/>
                <a:gd name="connsiteX1" fmla="*/ 3899 w 22517"/>
                <a:gd name="connsiteY1" fmla="*/ 0 h 22517"/>
                <a:gd name="connsiteX2" fmla="*/ 23519 w 22517"/>
                <a:gd name="connsiteY2" fmla="*/ 3899 h 22517"/>
                <a:gd name="connsiteX3" fmla="*/ 19620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34"/>
                  </a:moveTo>
                  <a:lnTo>
                    <a:pt x="3899" y="0"/>
                  </a:lnTo>
                  <a:lnTo>
                    <a:pt x="23519" y="3899"/>
                  </a:lnTo>
                  <a:lnTo>
                    <a:pt x="19620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63" name="Полилиния: фигура 62">
              <a:extLst>
                <a:ext uri="{FF2B5EF4-FFF2-40B4-BE49-F238E27FC236}">
                  <a16:creationId xmlns:a16="http://schemas.microsoft.com/office/drawing/2014/main" id="{C2E3CF21-2EA1-4417-894B-3CA5CAA82234}"/>
                </a:ext>
              </a:extLst>
            </p:cNvPr>
            <p:cNvSpPr/>
            <p:nvPr/>
          </p:nvSpPr>
          <p:spPr>
            <a:xfrm>
              <a:off x="2034170" y="2321304"/>
              <a:ext cx="70053" cy="70053"/>
            </a:xfrm>
            <a:custGeom>
              <a:avLst/>
              <a:gdLst>
                <a:gd name="connsiteX0" fmla="*/ 70053 w 70053"/>
                <a:gd name="connsiteY0" fmla="*/ 0 h 70053"/>
                <a:gd name="connsiteX1" fmla="*/ 50038 w 70053"/>
                <a:gd name="connsiteY1" fmla="*/ 0 h 70053"/>
                <a:gd name="connsiteX2" fmla="*/ 50038 w 70053"/>
                <a:gd name="connsiteY2" fmla="*/ 50038 h 70053"/>
                <a:gd name="connsiteX3" fmla="*/ 0 w 70053"/>
                <a:gd name="connsiteY3" fmla="*/ 50038 h 70053"/>
                <a:gd name="connsiteX4" fmla="*/ 0 w 70053"/>
                <a:gd name="connsiteY4" fmla="*/ 70053 h 70053"/>
                <a:gd name="connsiteX5" fmla="*/ 70053 w 70053"/>
                <a:gd name="connsiteY5" fmla="*/ 70053 h 7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53" h="70053">
                  <a:moveTo>
                    <a:pt x="70053" y="0"/>
                  </a:moveTo>
                  <a:lnTo>
                    <a:pt x="50038" y="0"/>
                  </a:lnTo>
                  <a:lnTo>
                    <a:pt x="50038" y="50038"/>
                  </a:lnTo>
                  <a:lnTo>
                    <a:pt x="0" y="50038"/>
                  </a:lnTo>
                  <a:lnTo>
                    <a:pt x="0" y="70053"/>
                  </a:lnTo>
                  <a:lnTo>
                    <a:pt x="70053" y="700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4" name="Полилиния: фигура 1023">
              <a:extLst>
                <a:ext uri="{FF2B5EF4-FFF2-40B4-BE49-F238E27FC236}">
                  <a16:creationId xmlns:a16="http://schemas.microsoft.com/office/drawing/2014/main" id="{1027C6DE-32E7-462E-B05E-5FE9EA92E5E8}"/>
                </a:ext>
              </a:extLst>
            </p:cNvPr>
            <p:cNvSpPr/>
            <p:nvPr/>
          </p:nvSpPr>
          <p:spPr>
            <a:xfrm>
              <a:off x="1683903" y="2671572"/>
              <a:ext cx="60046" cy="60046"/>
            </a:xfrm>
            <a:custGeom>
              <a:avLst/>
              <a:gdLst>
                <a:gd name="connsiteX0" fmla="*/ 60046 w 60045"/>
                <a:gd name="connsiteY0" fmla="*/ 0 h 60045"/>
                <a:gd name="connsiteX1" fmla="*/ 0 w 60045"/>
                <a:gd name="connsiteY1" fmla="*/ 0 h 60045"/>
                <a:gd name="connsiteX2" fmla="*/ 0 w 60045"/>
                <a:gd name="connsiteY2" fmla="*/ 60046 h 60045"/>
                <a:gd name="connsiteX3" fmla="*/ 20015 w 60045"/>
                <a:gd name="connsiteY3" fmla="*/ 60046 h 60045"/>
                <a:gd name="connsiteX4" fmla="*/ 20015 w 60045"/>
                <a:gd name="connsiteY4" fmla="*/ 20015 h 60045"/>
                <a:gd name="connsiteX5" fmla="*/ 60046 w 60045"/>
                <a:gd name="connsiteY5" fmla="*/ 20015 h 6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45" h="60045">
                  <a:moveTo>
                    <a:pt x="60046" y="0"/>
                  </a:moveTo>
                  <a:lnTo>
                    <a:pt x="0" y="0"/>
                  </a:lnTo>
                  <a:lnTo>
                    <a:pt x="0" y="60046"/>
                  </a:lnTo>
                  <a:lnTo>
                    <a:pt x="20015" y="60046"/>
                  </a:lnTo>
                  <a:lnTo>
                    <a:pt x="20015" y="20015"/>
                  </a:lnTo>
                  <a:lnTo>
                    <a:pt x="60046" y="2001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5" name="Полилиния: фигура 1024">
              <a:extLst>
                <a:ext uri="{FF2B5EF4-FFF2-40B4-BE49-F238E27FC236}">
                  <a16:creationId xmlns:a16="http://schemas.microsoft.com/office/drawing/2014/main" id="{81C94DBB-0D76-4D09-B1AA-3385EF90184A}"/>
                </a:ext>
              </a:extLst>
            </p:cNvPr>
            <p:cNvSpPr/>
            <p:nvPr/>
          </p:nvSpPr>
          <p:spPr>
            <a:xfrm>
              <a:off x="1737132" y="2291281"/>
              <a:ext cx="186392" cy="83814"/>
            </a:xfrm>
            <a:custGeom>
              <a:avLst/>
              <a:gdLst>
                <a:gd name="connsiteX0" fmla="*/ 176946 w 186392"/>
                <a:gd name="connsiteY0" fmla="*/ 20015 h 83813"/>
                <a:gd name="connsiteX1" fmla="*/ 186954 w 186392"/>
                <a:gd name="connsiteY1" fmla="*/ 20015 h 83813"/>
                <a:gd name="connsiteX2" fmla="*/ 186954 w 186392"/>
                <a:gd name="connsiteY2" fmla="*/ 0 h 83813"/>
                <a:gd name="connsiteX3" fmla="*/ 176946 w 186392"/>
                <a:gd name="connsiteY3" fmla="*/ 0 h 83813"/>
                <a:gd name="connsiteX4" fmla="*/ 0 w 186392"/>
                <a:gd name="connsiteY4" fmla="*/ 69433 h 83813"/>
                <a:gd name="connsiteX5" fmla="*/ 13619 w 186392"/>
                <a:gd name="connsiteY5" fmla="*/ 84107 h 83813"/>
                <a:gd name="connsiteX6" fmla="*/ 176946 w 186392"/>
                <a:gd name="connsiteY6" fmla="*/ 20015 h 8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392" h="83813">
                  <a:moveTo>
                    <a:pt x="176946" y="20015"/>
                  </a:moveTo>
                  <a:lnTo>
                    <a:pt x="186954" y="20015"/>
                  </a:lnTo>
                  <a:lnTo>
                    <a:pt x="186954" y="0"/>
                  </a:lnTo>
                  <a:lnTo>
                    <a:pt x="176946" y="0"/>
                  </a:lnTo>
                  <a:cubicBezTo>
                    <a:pt x="111086" y="0"/>
                    <a:pt x="48244" y="24662"/>
                    <a:pt x="0" y="69433"/>
                  </a:cubicBezTo>
                  <a:lnTo>
                    <a:pt x="13619" y="84107"/>
                  </a:lnTo>
                  <a:cubicBezTo>
                    <a:pt x="58154" y="42777"/>
                    <a:pt x="116147" y="20015"/>
                    <a:pt x="176946" y="20015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7" name="Полилиния: фигура 1026">
              <a:extLst>
                <a:ext uri="{FF2B5EF4-FFF2-40B4-BE49-F238E27FC236}">
                  <a16:creationId xmlns:a16="http://schemas.microsoft.com/office/drawing/2014/main" id="{3EDE0FF4-06E1-4F76-8086-1CDBC6AFB229}"/>
                </a:ext>
              </a:extLst>
            </p:cNvPr>
            <p:cNvSpPr/>
            <p:nvPr/>
          </p:nvSpPr>
          <p:spPr>
            <a:xfrm>
              <a:off x="1904071" y="2676374"/>
              <a:ext cx="231426" cy="135103"/>
            </a:xfrm>
            <a:custGeom>
              <a:avLst/>
              <a:gdLst>
                <a:gd name="connsiteX0" fmla="*/ 10008 w 231426"/>
                <a:gd name="connsiteY0" fmla="*/ 115289 h 135102"/>
                <a:gd name="connsiteX1" fmla="*/ 0 w 231426"/>
                <a:gd name="connsiteY1" fmla="*/ 115289 h 135102"/>
                <a:gd name="connsiteX2" fmla="*/ 0 w 231426"/>
                <a:gd name="connsiteY2" fmla="*/ 135304 h 135102"/>
                <a:gd name="connsiteX3" fmla="*/ 10008 w 231426"/>
                <a:gd name="connsiteY3" fmla="*/ 135304 h 135102"/>
                <a:gd name="connsiteX4" fmla="*/ 232287 w 231426"/>
                <a:gd name="connsiteY4" fmla="*/ 10419 h 135102"/>
                <a:gd name="connsiteX5" fmla="*/ 215203 w 231426"/>
                <a:gd name="connsiteY5" fmla="*/ 0 h 135102"/>
                <a:gd name="connsiteX6" fmla="*/ 10008 w 231426"/>
                <a:gd name="connsiteY6" fmla="*/ 115289 h 13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26" h="135102">
                  <a:moveTo>
                    <a:pt x="10008" y="115289"/>
                  </a:moveTo>
                  <a:lnTo>
                    <a:pt x="0" y="115289"/>
                  </a:lnTo>
                  <a:lnTo>
                    <a:pt x="0" y="135304"/>
                  </a:lnTo>
                  <a:lnTo>
                    <a:pt x="10008" y="135304"/>
                  </a:lnTo>
                  <a:cubicBezTo>
                    <a:pt x="101489" y="135304"/>
                    <a:pt x="184579" y="88618"/>
                    <a:pt x="232287" y="10419"/>
                  </a:cubicBezTo>
                  <a:lnTo>
                    <a:pt x="215203" y="0"/>
                  </a:lnTo>
                  <a:cubicBezTo>
                    <a:pt x="171160" y="72189"/>
                    <a:pt x="94452" y="115289"/>
                    <a:pt x="10008" y="115289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28" name="Полилиния: фигура 1027">
              <a:extLst>
                <a:ext uri="{FF2B5EF4-FFF2-40B4-BE49-F238E27FC236}">
                  <a16:creationId xmlns:a16="http://schemas.microsoft.com/office/drawing/2014/main" id="{D69EC16F-92AE-476E-A94F-445413221A9B}"/>
                </a:ext>
              </a:extLst>
            </p:cNvPr>
            <p:cNvSpPr/>
            <p:nvPr/>
          </p:nvSpPr>
          <p:spPr>
            <a:xfrm>
              <a:off x="1603270" y="2357465"/>
              <a:ext cx="157620" cy="297727"/>
            </a:xfrm>
            <a:custGeom>
              <a:avLst/>
              <a:gdLst>
                <a:gd name="connsiteX0" fmla="*/ 55795 w 157620"/>
                <a:gd name="connsiteY0" fmla="*/ 297864 h 297726"/>
                <a:gd name="connsiteX1" fmla="*/ 581 w 157620"/>
                <a:gd name="connsiteY1" fmla="*/ 270265 h 297726"/>
                <a:gd name="connsiteX2" fmla="*/ 0 w 157620"/>
                <a:gd name="connsiteY2" fmla="*/ 0 h 297726"/>
                <a:gd name="connsiteX3" fmla="*/ 157620 w 157620"/>
                <a:gd name="connsiteY3" fmla="*/ 52379 h 297726"/>
                <a:gd name="connsiteX4" fmla="*/ 149625 w 157620"/>
                <a:gd name="connsiteY4" fmla="*/ 68382 h 29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620" h="297726">
                  <a:moveTo>
                    <a:pt x="55795" y="297864"/>
                  </a:moveTo>
                  <a:lnTo>
                    <a:pt x="581" y="270265"/>
                  </a:lnTo>
                  <a:lnTo>
                    <a:pt x="0" y="0"/>
                  </a:lnTo>
                  <a:lnTo>
                    <a:pt x="157620" y="52379"/>
                  </a:lnTo>
                  <a:lnTo>
                    <a:pt x="149625" y="68382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 dirty="0"/>
            </a:p>
          </p:txBody>
        </p:sp>
        <p:sp>
          <p:nvSpPr>
            <p:cNvPr id="1029" name="Полилиния: фигура 1028">
              <a:extLst>
                <a:ext uri="{FF2B5EF4-FFF2-40B4-BE49-F238E27FC236}">
                  <a16:creationId xmlns:a16="http://schemas.microsoft.com/office/drawing/2014/main" id="{C90F1E58-DED4-4921-9B6A-C9515DC49912}"/>
                </a:ext>
              </a:extLst>
            </p:cNvPr>
            <p:cNvSpPr/>
            <p:nvPr/>
          </p:nvSpPr>
          <p:spPr>
            <a:xfrm>
              <a:off x="2062970" y="2368220"/>
              <a:ext cx="160122" cy="287719"/>
            </a:xfrm>
            <a:custGeom>
              <a:avLst/>
              <a:gdLst>
                <a:gd name="connsiteX0" fmla="*/ 117610 w 160122"/>
                <a:gd name="connsiteY0" fmla="*/ 287823 h 287719"/>
                <a:gd name="connsiteX1" fmla="*/ 0 w 160122"/>
                <a:gd name="connsiteY1" fmla="*/ 63300 h 287719"/>
                <a:gd name="connsiteX2" fmla="*/ 161344 w 160122"/>
                <a:gd name="connsiteY2" fmla="*/ 0 h 287719"/>
                <a:gd name="connsiteX3" fmla="*/ 161344 w 160122"/>
                <a:gd name="connsiteY3" fmla="*/ 258669 h 28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22" h="287719">
                  <a:moveTo>
                    <a:pt x="117610" y="287823"/>
                  </a:moveTo>
                  <a:lnTo>
                    <a:pt x="0" y="63300"/>
                  </a:lnTo>
                  <a:lnTo>
                    <a:pt x="161344" y="0"/>
                  </a:lnTo>
                  <a:lnTo>
                    <a:pt x="161344" y="258669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069" name="Рисунок 1067">
            <a:extLst>
              <a:ext uri="{FF2B5EF4-FFF2-40B4-BE49-F238E27FC236}">
                <a16:creationId xmlns:a16="http://schemas.microsoft.com/office/drawing/2014/main" id="{DF97CD98-50F4-4A04-A52D-93B59C51437E}"/>
              </a:ext>
            </a:extLst>
          </p:cNvPr>
          <p:cNvGrpSpPr/>
          <p:nvPr/>
        </p:nvGrpSpPr>
        <p:grpSpPr>
          <a:xfrm>
            <a:off x="7362880" y="86655"/>
            <a:ext cx="375339" cy="411027"/>
            <a:chOff x="15173733" y="3247677"/>
            <a:chExt cx="1524009" cy="1524009"/>
          </a:xfrm>
        </p:grpSpPr>
        <p:sp>
          <p:nvSpPr>
            <p:cNvPr id="1070" name="Полилиния: фигура 1069">
              <a:extLst>
                <a:ext uri="{FF2B5EF4-FFF2-40B4-BE49-F238E27FC236}">
                  <a16:creationId xmlns:a16="http://schemas.microsoft.com/office/drawing/2014/main" id="{80376A4C-BE62-410B-82D6-47895B1FF41A}"/>
                </a:ext>
              </a:extLst>
            </p:cNvPr>
            <p:cNvSpPr/>
            <p:nvPr/>
          </p:nvSpPr>
          <p:spPr>
            <a:xfrm>
              <a:off x="15674995" y="3391749"/>
              <a:ext cx="500065" cy="404815"/>
            </a:xfrm>
            <a:custGeom>
              <a:avLst/>
              <a:gdLst>
                <a:gd name="connsiteX0" fmla="*/ 320274 w 500065"/>
                <a:gd name="connsiteY0" fmla="*/ 34522 h 404814"/>
                <a:gd name="connsiteX1" fmla="*/ 260742 w 500065"/>
                <a:gd name="connsiteY1" fmla="*/ 94054 h 404814"/>
                <a:gd name="connsiteX2" fmla="*/ 201211 w 500065"/>
                <a:gd name="connsiteY2" fmla="*/ 34522 h 404814"/>
                <a:gd name="connsiteX3" fmla="*/ 34522 w 500065"/>
                <a:gd name="connsiteY3" fmla="*/ 34522 h 404814"/>
                <a:gd name="connsiteX4" fmla="*/ 34522 w 500065"/>
                <a:gd name="connsiteY4" fmla="*/ 201211 h 404814"/>
                <a:gd name="connsiteX5" fmla="*/ 260742 w 500065"/>
                <a:gd name="connsiteY5" fmla="*/ 427431 h 404814"/>
                <a:gd name="connsiteX6" fmla="*/ 486963 w 500065"/>
                <a:gd name="connsiteY6" fmla="*/ 201211 h 404814"/>
                <a:gd name="connsiteX7" fmla="*/ 486963 w 500065"/>
                <a:gd name="connsiteY7" fmla="*/ 34522 h 404814"/>
                <a:gd name="connsiteX8" fmla="*/ 320274 w 500065"/>
                <a:gd name="connsiteY8" fmla="*/ 34522 h 40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065" h="404814">
                  <a:moveTo>
                    <a:pt x="320274" y="34522"/>
                  </a:moveTo>
                  <a:lnTo>
                    <a:pt x="260742" y="94054"/>
                  </a:lnTo>
                  <a:lnTo>
                    <a:pt x="201211" y="34522"/>
                  </a:lnTo>
                  <a:cubicBezTo>
                    <a:pt x="155181" y="-11507"/>
                    <a:pt x="80552" y="-11507"/>
                    <a:pt x="34522" y="34522"/>
                  </a:cubicBezTo>
                  <a:cubicBezTo>
                    <a:pt x="-11507" y="80552"/>
                    <a:pt x="-11507" y="155181"/>
                    <a:pt x="34522" y="201211"/>
                  </a:cubicBezTo>
                  <a:lnTo>
                    <a:pt x="260742" y="427431"/>
                  </a:lnTo>
                  <a:lnTo>
                    <a:pt x="486963" y="201211"/>
                  </a:lnTo>
                  <a:cubicBezTo>
                    <a:pt x="532992" y="155181"/>
                    <a:pt x="532992" y="80552"/>
                    <a:pt x="486963" y="34522"/>
                  </a:cubicBezTo>
                  <a:cubicBezTo>
                    <a:pt x="440933" y="-11507"/>
                    <a:pt x="366304" y="-11507"/>
                    <a:pt x="320274" y="34522"/>
                  </a:cubicBez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1" name="Полилиния: фигура 1070">
              <a:extLst>
                <a:ext uri="{FF2B5EF4-FFF2-40B4-BE49-F238E27FC236}">
                  <a16:creationId xmlns:a16="http://schemas.microsoft.com/office/drawing/2014/main" id="{439CBB9E-FA4D-459B-A287-72E7659EF210}"/>
                </a:ext>
              </a:extLst>
            </p:cNvPr>
            <p:cNvSpPr/>
            <p:nvPr/>
          </p:nvSpPr>
          <p:spPr>
            <a:xfrm>
              <a:off x="16364365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2" name="Полилиния: фигура 1071">
              <a:extLst>
                <a:ext uri="{FF2B5EF4-FFF2-40B4-BE49-F238E27FC236}">
                  <a16:creationId xmlns:a16="http://schemas.microsoft.com/office/drawing/2014/main" id="{ABB0E6E3-3575-4688-92F8-23BA6BB053CA}"/>
                </a:ext>
              </a:extLst>
            </p:cNvPr>
            <p:cNvSpPr/>
            <p:nvPr/>
          </p:nvSpPr>
          <p:spPr>
            <a:xfrm>
              <a:off x="15840487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3" name="Полилиния: фигура 1072">
              <a:extLst>
                <a:ext uri="{FF2B5EF4-FFF2-40B4-BE49-F238E27FC236}">
                  <a16:creationId xmlns:a16="http://schemas.microsoft.com/office/drawing/2014/main" id="{BDB25BC1-E446-4A5D-9A48-E51C1760A71C}"/>
                </a:ext>
              </a:extLst>
            </p:cNvPr>
            <p:cNvSpPr/>
            <p:nvPr/>
          </p:nvSpPr>
          <p:spPr>
            <a:xfrm>
              <a:off x="15316609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4" name="Полилиния: фигура 1073">
              <a:extLst>
                <a:ext uri="{FF2B5EF4-FFF2-40B4-BE49-F238E27FC236}">
                  <a16:creationId xmlns:a16="http://schemas.microsoft.com/office/drawing/2014/main" id="{A6EE2EFF-04FC-4087-874E-FFEB11230835}"/>
                </a:ext>
              </a:extLst>
            </p:cNvPr>
            <p:cNvSpPr/>
            <p:nvPr/>
          </p:nvSpPr>
          <p:spPr>
            <a:xfrm>
              <a:off x="16078613" y="4152557"/>
              <a:ext cx="238126" cy="47625"/>
            </a:xfrm>
            <a:custGeom>
              <a:avLst/>
              <a:gdLst>
                <a:gd name="connsiteX0" fmla="*/ 0 w 238126"/>
                <a:gd name="connsiteY0" fmla="*/ 0 h 47625"/>
                <a:gd name="connsiteX1" fmla="*/ 238126 w 238126"/>
                <a:gd name="connsiteY1" fmla="*/ 0 h 47625"/>
                <a:gd name="connsiteX2" fmla="*/ 238126 w 238126"/>
                <a:gd name="connsiteY2" fmla="*/ 47625 h 47625"/>
                <a:gd name="connsiteX3" fmla="*/ 0 w 238126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6" h="47625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5" name="Полилиния: фигура 1074">
              <a:extLst>
                <a:ext uri="{FF2B5EF4-FFF2-40B4-BE49-F238E27FC236}">
                  <a16:creationId xmlns:a16="http://schemas.microsoft.com/office/drawing/2014/main" id="{6BAE57EB-5A4C-45CA-AF0B-12FE9BD91FC9}"/>
                </a:ext>
              </a:extLst>
            </p:cNvPr>
            <p:cNvSpPr/>
            <p:nvPr/>
          </p:nvSpPr>
          <p:spPr>
            <a:xfrm>
              <a:off x="15554735" y="4152557"/>
              <a:ext cx="238126" cy="47625"/>
            </a:xfrm>
            <a:custGeom>
              <a:avLst/>
              <a:gdLst>
                <a:gd name="connsiteX0" fmla="*/ 0 w 238126"/>
                <a:gd name="connsiteY0" fmla="*/ 0 h 47625"/>
                <a:gd name="connsiteX1" fmla="*/ 238126 w 238126"/>
                <a:gd name="connsiteY1" fmla="*/ 0 h 47625"/>
                <a:gd name="connsiteX2" fmla="*/ 238126 w 238126"/>
                <a:gd name="connsiteY2" fmla="*/ 47625 h 47625"/>
                <a:gd name="connsiteX3" fmla="*/ 0 w 238126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6" h="47625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6" name="Полилиния: фигура 1075">
              <a:extLst>
                <a:ext uri="{FF2B5EF4-FFF2-40B4-BE49-F238E27FC236}">
                  <a16:creationId xmlns:a16="http://schemas.microsoft.com/office/drawing/2014/main" id="{F5A1720A-6F3D-4643-8034-EC15EEC86E89}"/>
                </a:ext>
              </a:extLst>
            </p:cNvPr>
            <p:cNvSpPr/>
            <p:nvPr/>
          </p:nvSpPr>
          <p:spPr>
            <a:xfrm>
              <a:off x="15197546" y="3271490"/>
              <a:ext cx="1476384" cy="1476384"/>
            </a:xfrm>
            <a:custGeom>
              <a:avLst/>
              <a:gdLst>
                <a:gd name="connsiteX0" fmla="*/ 1348415 w 1476383"/>
                <a:gd name="connsiteY0" fmla="*/ 1185131 h 1476383"/>
                <a:gd name="connsiteX1" fmla="*/ 1404946 w 1476383"/>
                <a:gd name="connsiteY1" fmla="*/ 1071569 h 1476383"/>
                <a:gd name="connsiteX2" fmla="*/ 1285883 w 1476383"/>
                <a:gd name="connsiteY2" fmla="*/ 930836 h 1476383"/>
                <a:gd name="connsiteX3" fmla="*/ 1285883 w 1476383"/>
                <a:gd name="connsiteY3" fmla="*/ 904880 h 1476383"/>
                <a:gd name="connsiteX4" fmla="*/ 1166819 w 1476383"/>
                <a:gd name="connsiteY4" fmla="*/ 785817 h 1476383"/>
                <a:gd name="connsiteX5" fmla="*/ 762005 w 1476383"/>
                <a:gd name="connsiteY5" fmla="*/ 785817 h 1476383"/>
                <a:gd name="connsiteX6" fmla="*/ 762005 w 1476383"/>
                <a:gd name="connsiteY6" fmla="*/ 699044 h 1476383"/>
                <a:gd name="connsiteX7" fmla="*/ 806749 w 1476383"/>
                <a:gd name="connsiteY7" fmla="*/ 714379 h 1476383"/>
                <a:gd name="connsiteX8" fmla="*/ 880806 w 1476383"/>
                <a:gd name="connsiteY8" fmla="*/ 642679 h 1476383"/>
                <a:gd name="connsiteX9" fmla="*/ 952244 w 1476383"/>
                <a:gd name="connsiteY9" fmla="*/ 571241 h 1476383"/>
                <a:gd name="connsiteX10" fmla="*/ 1023682 w 1476383"/>
                <a:gd name="connsiteY10" fmla="*/ 499804 h 1476383"/>
                <a:gd name="connsiteX11" fmla="*/ 1095382 w 1476383"/>
                <a:gd name="connsiteY11" fmla="*/ 425746 h 1476383"/>
                <a:gd name="connsiteX12" fmla="*/ 1073617 w 1476383"/>
                <a:gd name="connsiteY12" fmla="*/ 373192 h 1476383"/>
                <a:gd name="connsiteX13" fmla="*/ 1068664 w 1476383"/>
                <a:gd name="connsiteY13" fmla="*/ 368239 h 1476383"/>
                <a:gd name="connsiteX14" fmla="*/ 1119194 w 1476383"/>
                <a:gd name="connsiteY14" fmla="*/ 225863 h 1476383"/>
                <a:gd name="connsiteX15" fmla="*/ 893331 w 1476383"/>
                <a:gd name="connsiteY15" fmla="*/ 0 h 1476383"/>
                <a:gd name="connsiteX16" fmla="*/ 738192 w 1476383"/>
                <a:gd name="connsiteY16" fmla="*/ 62008 h 1476383"/>
                <a:gd name="connsiteX17" fmla="*/ 583053 w 1476383"/>
                <a:gd name="connsiteY17" fmla="*/ 0 h 1476383"/>
                <a:gd name="connsiteX18" fmla="*/ 357190 w 1476383"/>
                <a:gd name="connsiteY18" fmla="*/ 225863 h 1476383"/>
                <a:gd name="connsiteX19" fmla="*/ 419698 w 1476383"/>
                <a:gd name="connsiteY19" fmla="*/ 381550 h 1476383"/>
                <a:gd name="connsiteX20" fmla="*/ 404815 w 1476383"/>
                <a:gd name="connsiteY20" fmla="*/ 425746 h 1476383"/>
                <a:gd name="connsiteX21" fmla="*/ 476515 w 1476383"/>
                <a:gd name="connsiteY21" fmla="*/ 499804 h 1476383"/>
                <a:gd name="connsiteX22" fmla="*/ 547953 w 1476383"/>
                <a:gd name="connsiteY22" fmla="*/ 571241 h 1476383"/>
                <a:gd name="connsiteX23" fmla="*/ 619391 w 1476383"/>
                <a:gd name="connsiteY23" fmla="*/ 642679 h 1476383"/>
                <a:gd name="connsiteX24" fmla="*/ 693448 w 1476383"/>
                <a:gd name="connsiteY24" fmla="*/ 714379 h 1476383"/>
                <a:gd name="connsiteX25" fmla="*/ 714379 w 1476383"/>
                <a:gd name="connsiteY25" fmla="*/ 711045 h 1476383"/>
                <a:gd name="connsiteX26" fmla="*/ 714379 w 1476383"/>
                <a:gd name="connsiteY26" fmla="*/ 785817 h 1476383"/>
                <a:gd name="connsiteX27" fmla="*/ 309564 w 1476383"/>
                <a:gd name="connsiteY27" fmla="*/ 785817 h 1476383"/>
                <a:gd name="connsiteX28" fmla="*/ 190501 w 1476383"/>
                <a:gd name="connsiteY28" fmla="*/ 904880 h 1476383"/>
                <a:gd name="connsiteX29" fmla="*/ 190501 w 1476383"/>
                <a:gd name="connsiteY29" fmla="*/ 930836 h 1476383"/>
                <a:gd name="connsiteX30" fmla="*/ 71438 w 1476383"/>
                <a:gd name="connsiteY30" fmla="*/ 1071569 h 1476383"/>
                <a:gd name="connsiteX31" fmla="*/ 127969 w 1476383"/>
                <a:gd name="connsiteY31" fmla="*/ 1185131 h 1476383"/>
                <a:gd name="connsiteX32" fmla="*/ 0 w 1476383"/>
                <a:gd name="connsiteY32" fmla="*/ 1381133 h 1476383"/>
                <a:gd name="connsiteX33" fmla="*/ 0 w 1476383"/>
                <a:gd name="connsiteY33" fmla="*/ 1476384 h 1476383"/>
                <a:gd name="connsiteX34" fmla="*/ 428628 w 1476383"/>
                <a:gd name="connsiteY34" fmla="*/ 1476384 h 1476383"/>
                <a:gd name="connsiteX35" fmla="*/ 428628 w 1476383"/>
                <a:gd name="connsiteY35" fmla="*/ 1381133 h 1476383"/>
                <a:gd name="connsiteX36" fmla="*/ 300658 w 1476383"/>
                <a:gd name="connsiteY36" fmla="*/ 1185131 h 1476383"/>
                <a:gd name="connsiteX37" fmla="*/ 357190 w 1476383"/>
                <a:gd name="connsiteY37" fmla="*/ 1071569 h 1476383"/>
                <a:gd name="connsiteX38" fmla="*/ 238126 w 1476383"/>
                <a:gd name="connsiteY38" fmla="*/ 930836 h 1476383"/>
                <a:gd name="connsiteX39" fmla="*/ 238126 w 1476383"/>
                <a:gd name="connsiteY39" fmla="*/ 904880 h 1476383"/>
                <a:gd name="connsiteX40" fmla="*/ 309564 w 1476383"/>
                <a:gd name="connsiteY40" fmla="*/ 833442 h 1476383"/>
                <a:gd name="connsiteX41" fmla="*/ 714379 w 1476383"/>
                <a:gd name="connsiteY41" fmla="*/ 833442 h 1476383"/>
                <a:gd name="connsiteX42" fmla="*/ 714379 w 1476383"/>
                <a:gd name="connsiteY42" fmla="*/ 930836 h 1476383"/>
                <a:gd name="connsiteX43" fmla="*/ 595316 w 1476383"/>
                <a:gd name="connsiteY43" fmla="*/ 1071569 h 1476383"/>
                <a:gd name="connsiteX44" fmla="*/ 651847 w 1476383"/>
                <a:gd name="connsiteY44" fmla="*/ 1185131 h 1476383"/>
                <a:gd name="connsiteX45" fmla="*/ 523878 w 1476383"/>
                <a:gd name="connsiteY45" fmla="*/ 1381133 h 1476383"/>
                <a:gd name="connsiteX46" fmla="*/ 523878 w 1476383"/>
                <a:gd name="connsiteY46" fmla="*/ 1476384 h 1476383"/>
                <a:gd name="connsiteX47" fmla="*/ 952506 w 1476383"/>
                <a:gd name="connsiteY47" fmla="*/ 1476384 h 1476383"/>
                <a:gd name="connsiteX48" fmla="*/ 952506 w 1476383"/>
                <a:gd name="connsiteY48" fmla="*/ 1381133 h 1476383"/>
                <a:gd name="connsiteX49" fmla="*/ 824537 w 1476383"/>
                <a:gd name="connsiteY49" fmla="*/ 1185131 h 1476383"/>
                <a:gd name="connsiteX50" fmla="*/ 881068 w 1476383"/>
                <a:gd name="connsiteY50" fmla="*/ 1071569 h 1476383"/>
                <a:gd name="connsiteX51" fmla="*/ 762005 w 1476383"/>
                <a:gd name="connsiteY51" fmla="*/ 930836 h 1476383"/>
                <a:gd name="connsiteX52" fmla="*/ 762005 w 1476383"/>
                <a:gd name="connsiteY52" fmla="*/ 833442 h 1476383"/>
                <a:gd name="connsiteX53" fmla="*/ 1166819 w 1476383"/>
                <a:gd name="connsiteY53" fmla="*/ 833442 h 1476383"/>
                <a:gd name="connsiteX54" fmla="*/ 1238257 w 1476383"/>
                <a:gd name="connsiteY54" fmla="*/ 904880 h 1476383"/>
                <a:gd name="connsiteX55" fmla="*/ 1238257 w 1476383"/>
                <a:gd name="connsiteY55" fmla="*/ 930836 h 1476383"/>
                <a:gd name="connsiteX56" fmla="*/ 1119194 w 1476383"/>
                <a:gd name="connsiteY56" fmla="*/ 1071569 h 1476383"/>
                <a:gd name="connsiteX57" fmla="*/ 1175725 w 1476383"/>
                <a:gd name="connsiteY57" fmla="*/ 1185131 h 1476383"/>
                <a:gd name="connsiteX58" fmla="*/ 1047756 w 1476383"/>
                <a:gd name="connsiteY58" fmla="*/ 1381133 h 1476383"/>
                <a:gd name="connsiteX59" fmla="*/ 1047756 w 1476383"/>
                <a:gd name="connsiteY59" fmla="*/ 1476384 h 1476383"/>
                <a:gd name="connsiteX60" fmla="*/ 1476384 w 1476383"/>
                <a:gd name="connsiteY60" fmla="*/ 1476384 h 1476383"/>
                <a:gd name="connsiteX61" fmla="*/ 1476384 w 1476383"/>
                <a:gd name="connsiteY61" fmla="*/ 1381133 h 1476383"/>
                <a:gd name="connsiteX62" fmla="*/ 1348415 w 1476383"/>
                <a:gd name="connsiteY62" fmla="*/ 1185131 h 1476383"/>
                <a:gd name="connsiteX63" fmla="*/ 893331 w 1476383"/>
                <a:gd name="connsiteY63" fmla="*/ 47625 h 1476383"/>
                <a:gd name="connsiteX64" fmla="*/ 1071569 w 1476383"/>
                <a:gd name="connsiteY64" fmla="*/ 225863 h 1476383"/>
                <a:gd name="connsiteX65" fmla="*/ 1034659 w 1476383"/>
                <a:gd name="connsiteY65" fmla="*/ 334210 h 1476383"/>
                <a:gd name="connsiteX66" fmla="*/ 925169 w 1476383"/>
                <a:gd name="connsiteY66" fmla="*/ 224720 h 1476383"/>
                <a:gd name="connsiteX67" fmla="*/ 945552 w 1476383"/>
                <a:gd name="connsiteY67" fmla="*/ 207337 h 1476383"/>
                <a:gd name="connsiteX68" fmla="*/ 911881 w 1476383"/>
                <a:gd name="connsiteY68" fmla="*/ 173666 h 1476383"/>
                <a:gd name="connsiteX69" fmla="*/ 813702 w 1476383"/>
                <a:gd name="connsiteY69" fmla="*/ 214314 h 1476383"/>
                <a:gd name="connsiteX70" fmla="*/ 775959 w 1476383"/>
                <a:gd name="connsiteY70" fmla="*/ 214314 h 1476383"/>
                <a:gd name="connsiteX71" fmla="*/ 735311 w 1476383"/>
                <a:gd name="connsiteY71" fmla="*/ 254962 h 1476383"/>
                <a:gd name="connsiteX72" fmla="*/ 718451 w 1476383"/>
                <a:gd name="connsiteY72" fmla="*/ 261939 h 1476383"/>
                <a:gd name="connsiteX73" fmla="*/ 628987 w 1476383"/>
                <a:gd name="connsiteY73" fmla="*/ 261939 h 1476383"/>
                <a:gd name="connsiteX74" fmla="*/ 619129 w 1476383"/>
                <a:gd name="connsiteY74" fmla="*/ 252081 h 1476383"/>
                <a:gd name="connsiteX75" fmla="*/ 622010 w 1476383"/>
                <a:gd name="connsiteY75" fmla="*/ 245104 h 1476383"/>
                <a:gd name="connsiteX76" fmla="*/ 767291 w 1476383"/>
                <a:gd name="connsiteY76" fmla="*/ 99823 h 1476383"/>
                <a:gd name="connsiteX77" fmla="*/ 893331 w 1476383"/>
                <a:gd name="connsiteY77" fmla="*/ 47625 h 1476383"/>
                <a:gd name="connsiteX78" fmla="*/ 583053 w 1476383"/>
                <a:gd name="connsiteY78" fmla="*/ 47625 h 1476383"/>
                <a:gd name="connsiteX79" fmla="*/ 704283 w 1476383"/>
                <a:gd name="connsiteY79" fmla="*/ 95465 h 1476383"/>
                <a:gd name="connsiteX80" fmla="*/ 588315 w 1476383"/>
                <a:gd name="connsiteY80" fmla="*/ 211432 h 1476383"/>
                <a:gd name="connsiteX81" fmla="*/ 571503 w 1476383"/>
                <a:gd name="connsiteY81" fmla="*/ 252081 h 1476383"/>
                <a:gd name="connsiteX82" fmla="*/ 628987 w 1476383"/>
                <a:gd name="connsiteY82" fmla="*/ 309564 h 1476383"/>
                <a:gd name="connsiteX83" fmla="*/ 718451 w 1476383"/>
                <a:gd name="connsiteY83" fmla="*/ 309564 h 1476383"/>
                <a:gd name="connsiteX84" fmla="*/ 768982 w 1476383"/>
                <a:gd name="connsiteY84" fmla="*/ 288633 h 1476383"/>
                <a:gd name="connsiteX85" fmla="*/ 795676 w 1476383"/>
                <a:gd name="connsiteY85" fmla="*/ 261939 h 1476383"/>
                <a:gd name="connsiteX86" fmla="*/ 813702 w 1476383"/>
                <a:gd name="connsiteY86" fmla="*/ 261939 h 1476383"/>
                <a:gd name="connsiteX87" fmla="*/ 882020 w 1476383"/>
                <a:gd name="connsiteY87" fmla="*/ 248937 h 1476383"/>
                <a:gd name="connsiteX88" fmla="*/ 1039946 w 1476383"/>
                <a:gd name="connsiteY88" fmla="*/ 406863 h 1476383"/>
                <a:gd name="connsiteX89" fmla="*/ 1047756 w 1476383"/>
                <a:gd name="connsiteY89" fmla="*/ 425746 h 1476383"/>
                <a:gd name="connsiteX90" fmla="*/ 1021062 w 1476383"/>
                <a:gd name="connsiteY90" fmla="*/ 452440 h 1476383"/>
                <a:gd name="connsiteX91" fmla="*/ 1002179 w 1476383"/>
                <a:gd name="connsiteY91" fmla="*/ 444630 h 1476383"/>
                <a:gd name="connsiteX92" fmla="*/ 945529 w 1476383"/>
                <a:gd name="connsiteY92" fmla="*/ 387979 h 1476383"/>
                <a:gd name="connsiteX93" fmla="*/ 911857 w 1476383"/>
                <a:gd name="connsiteY93" fmla="*/ 421650 h 1476383"/>
                <a:gd name="connsiteX94" fmla="*/ 968508 w 1476383"/>
                <a:gd name="connsiteY94" fmla="*/ 478301 h 1476383"/>
                <a:gd name="connsiteX95" fmla="*/ 976318 w 1476383"/>
                <a:gd name="connsiteY95" fmla="*/ 497184 h 1476383"/>
                <a:gd name="connsiteX96" fmla="*/ 949624 w 1476383"/>
                <a:gd name="connsiteY96" fmla="*/ 523878 h 1476383"/>
                <a:gd name="connsiteX97" fmla="*/ 930741 w 1476383"/>
                <a:gd name="connsiteY97" fmla="*/ 516068 h 1476383"/>
                <a:gd name="connsiteX98" fmla="*/ 874091 w 1476383"/>
                <a:gd name="connsiteY98" fmla="*/ 459417 h 1476383"/>
                <a:gd name="connsiteX99" fmla="*/ 840420 w 1476383"/>
                <a:gd name="connsiteY99" fmla="*/ 493088 h 1476383"/>
                <a:gd name="connsiteX100" fmla="*/ 897070 w 1476383"/>
                <a:gd name="connsiteY100" fmla="*/ 549739 h 1476383"/>
                <a:gd name="connsiteX101" fmla="*/ 904880 w 1476383"/>
                <a:gd name="connsiteY101" fmla="*/ 568622 h 1476383"/>
                <a:gd name="connsiteX102" fmla="*/ 878186 w 1476383"/>
                <a:gd name="connsiteY102" fmla="*/ 595316 h 1476383"/>
                <a:gd name="connsiteX103" fmla="*/ 859303 w 1476383"/>
                <a:gd name="connsiteY103" fmla="*/ 587506 h 1476383"/>
                <a:gd name="connsiteX104" fmla="*/ 802653 w 1476383"/>
                <a:gd name="connsiteY104" fmla="*/ 530855 h 1476383"/>
                <a:gd name="connsiteX105" fmla="*/ 768982 w 1476383"/>
                <a:gd name="connsiteY105" fmla="*/ 564526 h 1476383"/>
                <a:gd name="connsiteX106" fmla="*/ 825632 w 1476383"/>
                <a:gd name="connsiteY106" fmla="*/ 621177 h 1476383"/>
                <a:gd name="connsiteX107" fmla="*/ 833442 w 1476383"/>
                <a:gd name="connsiteY107" fmla="*/ 640060 h 1476383"/>
                <a:gd name="connsiteX108" fmla="*/ 806749 w 1476383"/>
                <a:gd name="connsiteY108" fmla="*/ 666754 h 1476383"/>
                <a:gd name="connsiteX109" fmla="*/ 787865 w 1476383"/>
                <a:gd name="connsiteY109" fmla="*/ 658943 h 1476383"/>
                <a:gd name="connsiteX110" fmla="*/ 779912 w 1476383"/>
                <a:gd name="connsiteY110" fmla="*/ 650990 h 1476383"/>
                <a:gd name="connsiteX111" fmla="*/ 785817 w 1476383"/>
                <a:gd name="connsiteY111" fmla="*/ 622010 h 1476383"/>
                <a:gd name="connsiteX112" fmla="*/ 714117 w 1476383"/>
                <a:gd name="connsiteY112" fmla="*/ 547953 h 1476383"/>
                <a:gd name="connsiteX113" fmla="*/ 642679 w 1476383"/>
                <a:gd name="connsiteY113" fmla="*/ 476515 h 1476383"/>
                <a:gd name="connsiteX114" fmla="*/ 571241 w 1476383"/>
                <a:gd name="connsiteY114" fmla="*/ 405077 h 1476383"/>
                <a:gd name="connsiteX115" fmla="*/ 497184 w 1476383"/>
                <a:gd name="connsiteY115" fmla="*/ 333377 h 1476383"/>
                <a:gd name="connsiteX116" fmla="*/ 453417 w 1476383"/>
                <a:gd name="connsiteY116" fmla="*/ 347927 h 1476383"/>
                <a:gd name="connsiteX117" fmla="*/ 404815 w 1476383"/>
                <a:gd name="connsiteY117" fmla="*/ 225863 h 1476383"/>
                <a:gd name="connsiteX118" fmla="*/ 583053 w 1476383"/>
                <a:gd name="connsiteY118" fmla="*/ 47625 h 1476383"/>
                <a:gd name="connsiteX119" fmla="*/ 452440 w 1476383"/>
                <a:gd name="connsiteY119" fmla="*/ 425746 h 1476383"/>
                <a:gd name="connsiteX120" fmla="*/ 460251 w 1476383"/>
                <a:gd name="connsiteY120" fmla="*/ 406863 h 1476383"/>
                <a:gd name="connsiteX121" fmla="*/ 478301 w 1476383"/>
                <a:gd name="connsiteY121" fmla="*/ 388813 h 1476383"/>
                <a:gd name="connsiteX122" fmla="*/ 497184 w 1476383"/>
                <a:gd name="connsiteY122" fmla="*/ 381002 h 1476383"/>
                <a:gd name="connsiteX123" fmla="*/ 523878 w 1476383"/>
                <a:gd name="connsiteY123" fmla="*/ 407696 h 1476383"/>
                <a:gd name="connsiteX124" fmla="*/ 516068 w 1476383"/>
                <a:gd name="connsiteY124" fmla="*/ 426580 h 1476383"/>
                <a:gd name="connsiteX125" fmla="*/ 498018 w 1476383"/>
                <a:gd name="connsiteY125" fmla="*/ 444630 h 1476383"/>
                <a:gd name="connsiteX126" fmla="*/ 479134 w 1476383"/>
                <a:gd name="connsiteY126" fmla="*/ 452440 h 1476383"/>
                <a:gd name="connsiteX127" fmla="*/ 452440 w 1476383"/>
                <a:gd name="connsiteY127" fmla="*/ 425746 h 1476383"/>
                <a:gd name="connsiteX128" fmla="*/ 523878 w 1476383"/>
                <a:gd name="connsiteY128" fmla="*/ 497184 h 1476383"/>
                <a:gd name="connsiteX129" fmla="*/ 531689 w 1476383"/>
                <a:gd name="connsiteY129" fmla="*/ 478301 h 1476383"/>
                <a:gd name="connsiteX130" fmla="*/ 549739 w 1476383"/>
                <a:gd name="connsiteY130" fmla="*/ 460251 h 1476383"/>
                <a:gd name="connsiteX131" fmla="*/ 568622 w 1476383"/>
                <a:gd name="connsiteY131" fmla="*/ 452440 h 1476383"/>
                <a:gd name="connsiteX132" fmla="*/ 595316 w 1476383"/>
                <a:gd name="connsiteY132" fmla="*/ 479134 h 1476383"/>
                <a:gd name="connsiteX133" fmla="*/ 587506 w 1476383"/>
                <a:gd name="connsiteY133" fmla="*/ 498018 h 1476383"/>
                <a:gd name="connsiteX134" fmla="*/ 569456 w 1476383"/>
                <a:gd name="connsiteY134" fmla="*/ 516068 h 1476383"/>
                <a:gd name="connsiteX135" fmla="*/ 550572 w 1476383"/>
                <a:gd name="connsiteY135" fmla="*/ 523878 h 1476383"/>
                <a:gd name="connsiteX136" fmla="*/ 523878 w 1476383"/>
                <a:gd name="connsiteY136" fmla="*/ 497184 h 1476383"/>
                <a:gd name="connsiteX137" fmla="*/ 595316 w 1476383"/>
                <a:gd name="connsiteY137" fmla="*/ 568622 h 1476383"/>
                <a:gd name="connsiteX138" fmla="*/ 603127 w 1476383"/>
                <a:gd name="connsiteY138" fmla="*/ 549739 h 1476383"/>
                <a:gd name="connsiteX139" fmla="*/ 621177 w 1476383"/>
                <a:gd name="connsiteY139" fmla="*/ 531689 h 1476383"/>
                <a:gd name="connsiteX140" fmla="*/ 640060 w 1476383"/>
                <a:gd name="connsiteY140" fmla="*/ 523878 h 1476383"/>
                <a:gd name="connsiteX141" fmla="*/ 666754 w 1476383"/>
                <a:gd name="connsiteY141" fmla="*/ 550572 h 1476383"/>
                <a:gd name="connsiteX142" fmla="*/ 658943 w 1476383"/>
                <a:gd name="connsiteY142" fmla="*/ 569456 h 1476383"/>
                <a:gd name="connsiteX143" fmla="*/ 640893 w 1476383"/>
                <a:gd name="connsiteY143" fmla="*/ 587506 h 1476383"/>
                <a:gd name="connsiteX144" fmla="*/ 622010 w 1476383"/>
                <a:gd name="connsiteY144" fmla="*/ 595316 h 1476383"/>
                <a:gd name="connsiteX145" fmla="*/ 595316 w 1476383"/>
                <a:gd name="connsiteY145" fmla="*/ 568622 h 1476383"/>
                <a:gd name="connsiteX146" fmla="*/ 693448 w 1476383"/>
                <a:gd name="connsiteY146" fmla="*/ 666754 h 1476383"/>
                <a:gd name="connsiteX147" fmla="*/ 666754 w 1476383"/>
                <a:gd name="connsiteY147" fmla="*/ 640060 h 1476383"/>
                <a:gd name="connsiteX148" fmla="*/ 674564 w 1476383"/>
                <a:gd name="connsiteY148" fmla="*/ 621177 h 1476383"/>
                <a:gd name="connsiteX149" fmla="*/ 692615 w 1476383"/>
                <a:gd name="connsiteY149" fmla="*/ 603127 h 1476383"/>
                <a:gd name="connsiteX150" fmla="*/ 711498 w 1476383"/>
                <a:gd name="connsiteY150" fmla="*/ 595316 h 1476383"/>
                <a:gd name="connsiteX151" fmla="*/ 738192 w 1476383"/>
                <a:gd name="connsiteY151" fmla="*/ 622010 h 1476383"/>
                <a:gd name="connsiteX152" fmla="*/ 730381 w 1476383"/>
                <a:gd name="connsiteY152" fmla="*/ 640893 h 1476383"/>
                <a:gd name="connsiteX153" fmla="*/ 712331 w 1476383"/>
                <a:gd name="connsiteY153" fmla="*/ 658943 h 1476383"/>
                <a:gd name="connsiteX154" fmla="*/ 693448 w 1476383"/>
                <a:gd name="connsiteY154" fmla="*/ 666754 h 1476383"/>
                <a:gd name="connsiteX155" fmla="*/ 381002 w 1476383"/>
                <a:gd name="connsiteY155" fmla="*/ 1381133 h 1476383"/>
                <a:gd name="connsiteX156" fmla="*/ 381002 w 1476383"/>
                <a:gd name="connsiteY156" fmla="*/ 1428759 h 1476383"/>
                <a:gd name="connsiteX157" fmla="*/ 333377 w 1476383"/>
                <a:gd name="connsiteY157" fmla="*/ 1428759 h 1476383"/>
                <a:gd name="connsiteX158" fmla="*/ 333377 w 1476383"/>
                <a:gd name="connsiteY158" fmla="*/ 1333508 h 1476383"/>
                <a:gd name="connsiteX159" fmla="*/ 285752 w 1476383"/>
                <a:gd name="connsiteY159" fmla="*/ 1333508 h 1476383"/>
                <a:gd name="connsiteX160" fmla="*/ 285752 w 1476383"/>
                <a:gd name="connsiteY160" fmla="*/ 1428759 h 1476383"/>
                <a:gd name="connsiteX161" fmla="*/ 142876 w 1476383"/>
                <a:gd name="connsiteY161" fmla="*/ 1428759 h 1476383"/>
                <a:gd name="connsiteX162" fmla="*/ 142876 w 1476383"/>
                <a:gd name="connsiteY162" fmla="*/ 1333508 h 1476383"/>
                <a:gd name="connsiteX163" fmla="*/ 95251 w 1476383"/>
                <a:gd name="connsiteY163" fmla="*/ 1333508 h 1476383"/>
                <a:gd name="connsiteX164" fmla="*/ 95251 w 1476383"/>
                <a:gd name="connsiteY164" fmla="*/ 1428759 h 1476383"/>
                <a:gd name="connsiteX165" fmla="*/ 47625 w 1476383"/>
                <a:gd name="connsiteY165" fmla="*/ 1428759 h 1476383"/>
                <a:gd name="connsiteX166" fmla="*/ 47625 w 1476383"/>
                <a:gd name="connsiteY166" fmla="*/ 1381133 h 1476383"/>
                <a:gd name="connsiteX167" fmla="*/ 214314 w 1476383"/>
                <a:gd name="connsiteY167" fmla="*/ 1214445 h 1476383"/>
                <a:gd name="connsiteX168" fmla="*/ 381002 w 1476383"/>
                <a:gd name="connsiteY168" fmla="*/ 1381133 h 1476383"/>
                <a:gd name="connsiteX169" fmla="*/ 309564 w 1476383"/>
                <a:gd name="connsiteY169" fmla="*/ 1071569 h 1476383"/>
                <a:gd name="connsiteX170" fmla="*/ 214314 w 1476383"/>
                <a:gd name="connsiteY170" fmla="*/ 1166819 h 1476383"/>
                <a:gd name="connsiteX171" fmla="*/ 119063 w 1476383"/>
                <a:gd name="connsiteY171" fmla="*/ 1071569 h 1476383"/>
                <a:gd name="connsiteX172" fmla="*/ 214314 w 1476383"/>
                <a:gd name="connsiteY172" fmla="*/ 976318 h 1476383"/>
                <a:gd name="connsiteX173" fmla="*/ 309564 w 1476383"/>
                <a:gd name="connsiteY173" fmla="*/ 1071569 h 1476383"/>
                <a:gd name="connsiteX174" fmla="*/ 904880 w 1476383"/>
                <a:gd name="connsiteY174" fmla="*/ 1381133 h 1476383"/>
                <a:gd name="connsiteX175" fmla="*/ 904880 w 1476383"/>
                <a:gd name="connsiteY175" fmla="*/ 1428759 h 1476383"/>
                <a:gd name="connsiteX176" fmla="*/ 857255 w 1476383"/>
                <a:gd name="connsiteY176" fmla="*/ 1428759 h 1476383"/>
                <a:gd name="connsiteX177" fmla="*/ 857255 w 1476383"/>
                <a:gd name="connsiteY177" fmla="*/ 1333508 h 1476383"/>
                <a:gd name="connsiteX178" fmla="*/ 809630 w 1476383"/>
                <a:gd name="connsiteY178" fmla="*/ 1333508 h 1476383"/>
                <a:gd name="connsiteX179" fmla="*/ 809630 w 1476383"/>
                <a:gd name="connsiteY179" fmla="*/ 1428759 h 1476383"/>
                <a:gd name="connsiteX180" fmla="*/ 666754 w 1476383"/>
                <a:gd name="connsiteY180" fmla="*/ 1428759 h 1476383"/>
                <a:gd name="connsiteX181" fmla="*/ 666754 w 1476383"/>
                <a:gd name="connsiteY181" fmla="*/ 1333508 h 1476383"/>
                <a:gd name="connsiteX182" fmla="*/ 619129 w 1476383"/>
                <a:gd name="connsiteY182" fmla="*/ 1333508 h 1476383"/>
                <a:gd name="connsiteX183" fmla="*/ 619129 w 1476383"/>
                <a:gd name="connsiteY183" fmla="*/ 1428759 h 1476383"/>
                <a:gd name="connsiteX184" fmla="*/ 571503 w 1476383"/>
                <a:gd name="connsiteY184" fmla="*/ 1428759 h 1476383"/>
                <a:gd name="connsiteX185" fmla="*/ 571503 w 1476383"/>
                <a:gd name="connsiteY185" fmla="*/ 1381133 h 1476383"/>
                <a:gd name="connsiteX186" fmla="*/ 738192 w 1476383"/>
                <a:gd name="connsiteY186" fmla="*/ 1214445 h 1476383"/>
                <a:gd name="connsiteX187" fmla="*/ 904880 w 1476383"/>
                <a:gd name="connsiteY187" fmla="*/ 1381133 h 1476383"/>
                <a:gd name="connsiteX188" fmla="*/ 833442 w 1476383"/>
                <a:gd name="connsiteY188" fmla="*/ 1071569 h 1476383"/>
                <a:gd name="connsiteX189" fmla="*/ 738192 w 1476383"/>
                <a:gd name="connsiteY189" fmla="*/ 1166819 h 1476383"/>
                <a:gd name="connsiteX190" fmla="*/ 642941 w 1476383"/>
                <a:gd name="connsiteY190" fmla="*/ 1071569 h 1476383"/>
                <a:gd name="connsiteX191" fmla="*/ 738192 w 1476383"/>
                <a:gd name="connsiteY191" fmla="*/ 976318 h 1476383"/>
                <a:gd name="connsiteX192" fmla="*/ 833442 w 1476383"/>
                <a:gd name="connsiteY192" fmla="*/ 1071569 h 1476383"/>
                <a:gd name="connsiteX193" fmla="*/ 1166819 w 1476383"/>
                <a:gd name="connsiteY193" fmla="*/ 1071569 h 1476383"/>
                <a:gd name="connsiteX194" fmla="*/ 1262070 w 1476383"/>
                <a:gd name="connsiteY194" fmla="*/ 976318 h 1476383"/>
                <a:gd name="connsiteX195" fmla="*/ 1357321 w 1476383"/>
                <a:gd name="connsiteY195" fmla="*/ 1071569 h 1476383"/>
                <a:gd name="connsiteX196" fmla="*/ 1262070 w 1476383"/>
                <a:gd name="connsiteY196" fmla="*/ 1166819 h 1476383"/>
                <a:gd name="connsiteX197" fmla="*/ 1166819 w 1476383"/>
                <a:gd name="connsiteY197" fmla="*/ 1071569 h 1476383"/>
                <a:gd name="connsiteX198" fmla="*/ 1428759 w 1476383"/>
                <a:gd name="connsiteY198" fmla="*/ 1428759 h 1476383"/>
                <a:gd name="connsiteX199" fmla="*/ 1381133 w 1476383"/>
                <a:gd name="connsiteY199" fmla="*/ 1428759 h 1476383"/>
                <a:gd name="connsiteX200" fmla="*/ 1381133 w 1476383"/>
                <a:gd name="connsiteY200" fmla="*/ 1333508 h 1476383"/>
                <a:gd name="connsiteX201" fmla="*/ 1333508 w 1476383"/>
                <a:gd name="connsiteY201" fmla="*/ 1333508 h 1476383"/>
                <a:gd name="connsiteX202" fmla="*/ 1333508 w 1476383"/>
                <a:gd name="connsiteY202" fmla="*/ 1428759 h 1476383"/>
                <a:gd name="connsiteX203" fmla="*/ 1190632 w 1476383"/>
                <a:gd name="connsiteY203" fmla="*/ 1428759 h 1476383"/>
                <a:gd name="connsiteX204" fmla="*/ 1190632 w 1476383"/>
                <a:gd name="connsiteY204" fmla="*/ 1333508 h 1476383"/>
                <a:gd name="connsiteX205" fmla="*/ 1143007 w 1476383"/>
                <a:gd name="connsiteY205" fmla="*/ 1333508 h 1476383"/>
                <a:gd name="connsiteX206" fmla="*/ 1143007 w 1476383"/>
                <a:gd name="connsiteY206" fmla="*/ 1428759 h 1476383"/>
                <a:gd name="connsiteX207" fmla="*/ 1095382 w 1476383"/>
                <a:gd name="connsiteY207" fmla="*/ 1428759 h 1476383"/>
                <a:gd name="connsiteX208" fmla="*/ 1095382 w 1476383"/>
                <a:gd name="connsiteY208" fmla="*/ 1381133 h 1476383"/>
                <a:gd name="connsiteX209" fmla="*/ 1262070 w 1476383"/>
                <a:gd name="connsiteY209" fmla="*/ 1214445 h 1476383"/>
                <a:gd name="connsiteX210" fmla="*/ 1428759 w 1476383"/>
                <a:gd name="connsiteY210" fmla="*/ 1381133 h 147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1476383" h="1476383">
                  <a:moveTo>
                    <a:pt x="1348415" y="1185131"/>
                  </a:moveTo>
                  <a:cubicBezTo>
                    <a:pt x="1382681" y="1159009"/>
                    <a:pt x="1404946" y="1117884"/>
                    <a:pt x="1404946" y="1071569"/>
                  </a:cubicBezTo>
                  <a:cubicBezTo>
                    <a:pt x="1404946" y="1000917"/>
                    <a:pt x="1353344" y="942242"/>
                    <a:pt x="1285883" y="930836"/>
                  </a:cubicBezTo>
                  <a:lnTo>
                    <a:pt x="1285883" y="904880"/>
                  </a:lnTo>
                  <a:cubicBezTo>
                    <a:pt x="1285883" y="839229"/>
                    <a:pt x="1232471" y="785817"/>
                    <a:pt x="1166819" y="785817"/>
                  </a:cubicBezTo>
                  <a:lnTo>
                    <a:pt x="762005" y="785817"/>
                  </a:lnTo>
                  <a:lnTo>
                    <a:pt x="762005" y="699044"/>
                  </a:lnTo>
                  <a:cubicBezTo>
                    <a:pt x="774863" y="708831"/>
                    <a:pt x="790318" y="714379"/>
                    <a:pt x="806749" y="714379"/>
                  </a:cubicBezTo>
                  <a:cubicBezTo>
                    <a:pt x="846849" y="714379"/>
                    <a:pt x="879401" y="682423"/>
                    <a:pt x="880806" y="642679"/>
                  </a:cubicBezTo>
                  <a:cubicBezTo>
                    <a:pt x="919668" y="641298"/>
                    <a:pt x="950863" y="610104"/>
                    <a:pt x="952244" y="571241"/>
                  </a:cubicBezTo>
                  <a:cubicBezTo>
                    <a:pt x="991106" y="569860"/>
                    <a:pt x="1022301" y="538666"/>
                    <a:pt x="1023682" y="499804"/>
                  </a:cubicBezTo>
                  <a:cubicBezTo>
                    <a:pt x="1063425" y="498399"/>
                    <a:pt x="1095382" y="465823"/>
                    <a:pt x="1095382" y="425746"/>
                  </a:cubicBezTo>
                  <a:cubicBezTo>
                    <a:pt x="1095382" y="405886"/>
                    <a:pt x="1087642" y="387217"/>
                    <a:pt x="1073617" y="373192"/>
                  </a:cubicBezTo>
                  <a:lnTo>
                    <a:pt x="1068664" y="368239"/>
                  </a:lnTo>
                  <a:cubicBezTo>
                    <a:pt x="1101382" y="328091"/>
                    <a:pt x="1119194" y="278370"/>
                    <a:pt x="1119194" y="225863"/>
                  </a:cubicBezTo>
                  <a:cubicBezTo>
                    <a:pt x="1119194" y="101323"/>
                    <a:pt x="1017871" y="0"/>
                    <a:pt x="893331" y="0"/>
                  </a:cubicBezTo>
                  <a:cubicBezTo>
                    <a:pt x="835062" y="0"/>
                    <a:pt x="780316" y="22098"/>
                    <a:pt x="738192" y="62008"/>
                  </a:cubicBezTo>
                  <a:cubicBezTo>
                    <a:pt x="696067" y="22098"/>
                    <a:pt x="641322" y="0"/>
                    <a:pt x="583053" y="0"/>
                  </a:cubicBezTo>
                  <a:cubicBezTo>
                    <a:pt x="458512" y="0"/>
                    <a:pt x="357190" y="101323"/>
                    <a:pt x="357190" y="225863"/>
                  </a:cubicBezTo>
                  <a:cubicBezTo>
                    <a:pt x="357190" y="284371"/>
                    <a:pt x="379454" y="339354"/>
                    <a:pt x="419698" y="381550"/>
                  </a:cubicBezTo>
                  <a:cubicBezTo>
                    <a:pt x="410197" y="394314"/>
                    <a:pt x="404815" y="409554"/>
                    <a:pt x="404815" y="425746"/>
                  </a:cubicBezTo>
                  <a:cubicBezTo>
                    <a:pt x="404815" y="465847"/>
                    <a:pt x="436771" y="498399"/>
                    <a:pt x="476515" y="499804"/>
                  </a:cubicBezTo>
                  <a:cubicBezTo>
                    <a:pt x="477896" y="538666"/>
                    <a:pt x="509090" y="569860"/>
                    <a:pt x="547953" y="571241"/>
                  </a:cubicBezTo>
                  <a:cubicBezTo>
                    <a:pt x="549334" y="610104"/>
                    <a:pt x="580528" y="641298"/>
                    <a:pt x="619391" y="642679"/>
                  </a:cubicBezTo>
                  <a:cubicBezTo>
                    <a:pt x="620796" y="682423"/>
                    <a:pt x="653371" y="714379"/>
                    <a:pt x="693448" y="714379"/>
                  </a:cubicBezTo>
                  <a:cubicBezTo>
                    <a:pt x="700687" y="714379"/>
                    <a:pt x="707640" y="713022"/>
                    <a:pt x="714379" y="711045"/>
                  </a:cubicBezTo>
                  <a:lnTo>
                    <a:pt x="714379" y="785817"/>
                  </a:lnTo>
                  <a:lnTo>
                    <a:pt x="309564" y="785817"/>
                  </a:lnTo>
                  <a:cubicBezTo>
                    <a:pt x="243913" y="785817"/>
                    <a:pt x="190501" y="839229"/>
                    <a:pt x="190501" y="904880"/>
                  </a:cubicBezTo>
                  <a:lnTo>
                    <a:pt x="190501" y="930836"/>
                  </a:lnTo>
                  <a:cubicBezTo>
                    <a:pt x="123040" y="942242"/>
                    <a:pt x="71438" y="1000917"/>
                    <a:pt x="71438" y="1071569"/>
                  </a:cubicBezTo>
                  <a:cubicBezTo>
                    <a:pt x="71438" y="1117884"/>
                    <a:pt x="93703" y="1159009"/>
                    <a:pt x="127969" y="1185131"/>
                  </a:cubicBezTo>
                  <a:cubicBezTo>
                    <a:pt x="52721" y="1218421"/>
                    <a:pt x="0" y="1293693"/>
                    <a:pt x="0" y="1381133"/>
                  </a:cubicBezTo>
                  <a:lnTo>
                    <a:pt x="0" y="1476384"/>
                  </a:lnTo>
                  <a:lnTo>
                    <a:pt x="428628" y="1476384"/>
                  </a:lnTo>
                  <a:lnTo>
                    <a:pt x="428628" y="1381133"/>
                  </a:lnTo>
                  <a:cubicBezTo>
                    <a:pt x="428628" y="1293693"/>
                    <a:pt x="375906" y="1218421"/>
                    <a:pt x="300658" y="1185131"/>
                  </a:cubicBezTo>
                  <a:cubicBezTo>
                    <a:pt x="334925" y="1159009"/>
                    <a:pt x="357190" y="1117884"/>
                    <a:pt x="357190" y="1071569"/>
                  </a:cubicBezTo>
                  <a:cubicBezTo>
                    <a:pt x="357190" y="1000917"/>
                    <a:pt x="305588" y="942242"/>
                    <a:pt x="238126" y="930836"/>
                  </a:cubicBezTo>
                  <a:lnTo>
                    <a:pt x="238126" y="904880"/>
                  </a:lnTo>
                  <a:cubicBezTo>
                    <a:pt x="238126" y="865494"/>
                    <a:pt x="270178" y="833442"/>
                    <a:pt x="309564" y="833442"/>
                  </a:cubicBezTo>
                  <a:lnTo>
                    <a:pt x="714379" y="833442"/>
                  </a:lnTo>
                  <a:lnTo>
                    <a:pt x="714379" y="930836"/>
                  </a:lnTo>
                  <a:cubicBezTo>
                    <a:pt x="646918" y="942219"/>
                    <a:pt x="595316" y="1000893"/>
                    <a:pt x="595316" y="1071569"/>
                  </a:cubicBezTo>
                  <a:cubicBezTo>
                    <a:pt x="595316" y="1117884"/>
                    <a:pt x="617581" y="1159009"/>
                    <a:pt x="651847" y="1185131"/>
                  </a:cubicBezTo>
                  <a:cubicBezTo>
                    <a:pt x="576599" y="1218421"/>
                    <a:pt x="523878" y="1293693"/>
                    <a:pt x="523878" y="1381133"/>
                  </a:cubicBezTo>
                  <a:lnTo>
                    <a:pt x="523878" y="1476384"/>
                  </a:lnTo>
                  <a:lnTo>
                    <a:pt x="952506" y="1476384"/>
                  </a:lnTo>
                  <a:lnTo>
                    <a:pt x="952506" y="1381133"/>
                  </a:lnTo>
                  <a:cubicBezTo>
                    <a:pt x="952506" y="1293693"/>
                    <a:pt x="899784" y="1218421"/>
                    <a:pt x="824537" y="1185131"/>
                  </a:cubicBezTo>
                  <a:cubicBezTo>
                    <a:pt x="858803" y="1159009"/>
                    <a:pt x="881068" y="1117884"/>
                    <a:pt x="881068" y="1071569"/>
                  </a:cubicBezTo>
                  <a:cubicBezTo>
                    <a:pt x="881068" y="1000917"/>
                    <a:pt x="829466" y="942242"/>
                    <a:pt x="762005" y="930836"/>
                  </a:cubicBezTo>
                  <a:lnTo>
                    <a:pt x="762005" y="833442"/>
                  </a:lnTo>
                  <a:lnTo>
                    <a:pt x="1166819" y="833442"/>
                  </a:lnTo>
                  <a:cubicBezTo>
                    <a:pt x="1206206" y="833442"/>
                    <a:pt x="1238257" y="865494"/>
                    <a:pt x="1238257" y="904880"/>
                  </a:cubicBezTo>
                  <a:lnTo>
                    <a:pt x="1238257" y="930836"/>
                  </a:lnTo>
                  <a:cubicBezTo>
                    <a:pt x="1170796" y="942219"/>
                    <a:pt x="1119194" y="1000893"/>
                    <a:pt x="1119194" y="1071569"/>
                  </a:cubicBezTo>
                  <a:cubicBezTo>
                    <a:pt x="1119194" y="1117884"/>
                    <a:pt x="1141459" y="1159009"/>
                    <a:pt x="1175725" y="1185131"/>
                  </a:cubicBezTo>
                  <a:cubicBezTo>
                    <a:pt x="1100477" y="1218421"/>
                    <a:pt x="1047756" y="1293693"/>
                    <a:pt x="1047756" y="1381133"/>
                  </a:cubicBezTo>
                  <a:lnTo>
                    <a:pt x="1047756" y="1476384"/>
                  </a:lnTo>
                  <a:lnTo>
                    <a:pt x="1476384" y="1476384"/>
                  </a:lnTo>
                  <a:lnTo>
                    <a:pt x="1476384" y="1381133"/>
                  </a:lnTo>
                  <a:cubicBezTo>
                    <a:pt x="1476384" y="1293693"/>
                    <a:pt x="1423663" y="1218421"/>
                    <a:pt x="1348415" y="1185131"/>
                  </a:cubicBezTo>
                  <a:close/>
                  <a:moveTo>
                    <a:pt x="893331" y="47625"/>
                  </a:moveTo>
                  <a:cubicBezTo>
                    <a:pt x="991606" y="47625"/>
                    <a:pt x="1071569" y="127588"/>
                    <a:pt x="1071569" y="225863"/>
                  </a:cubicBezTo>
                  <a:cubicBezTo>
                    <a:pt x="1071569" y="265606"/>
                    <a:pt x="1058496" y="303254"/>
                    <a:pt x="1034659" y="334210"/>
                  </a:cubicBezTo>
                  <a:lnTo>
                    <a:pt x="925169" y="224720"/>
                  </a:lnTo>
                  <a:cubicBezTo>
                    <a:pt x="932265" y="219386"/>
                    <a:pt x="939147" y="213718"/>
                    <a:pt x="945552" y="207337"/>
                  </a:cubicBezTo>
                  <a:lnTo>
                    <a:pt x="911881" y="173666"/>
                  </a:lnTo>
                  <a:cubicBezTo>
                    <a:pt x="885640" y="199883"/>
                    <a:pt x="850802" y="214314"/>
                    <a:pt x="813702" y="214314"/>
                  </a:cubicBezTo>
                  <a:lnTo>
                    <a:pt x="775959" y="214314"/>
                  </a:lnTo>
                  <a:lnTo>
                    <a:pt x="735311" y="254962"/>
                  </a:lnTo>
                  <a:cubicBezTo>
                    <a:pt x="730810" y="259463"/>
                    <a:pt x="724809" y="261939"/>
                    <a:pt x="718451" y="261939"/>
                  </a:cubicBezTo>
                  <a:lnTo>
                    <a:pt x="628987" y="261939"/>
                  </a:lnTo>
                  <a:cubicBezTo>
                    <a:pt x="623558" y="261939"/>
                    <a:pt x="619129" y="257510"/>
                    <a:pt x="619129" y="252081"/>
                  </a:cubicBezTo>
                  <a:cubicBezTo>
                    <a:pt x="619129" y="249485"/>
                    <a:pt x="620176" y="246937"/>
                    <a:pt x="622010" y="245104"/>
                  </a:cubicBezTo>
                  <a:lnTo>
                    <a:pt x="767291" y="99823"/>
                  </a:lnTo>
                  <a:cubicBezTo>
                    <a:pt x="800962" y="66175"/>
                    <a:pt x="845706" y="47625"/>
                    <a:pt x="893331" y="47625"/>
                  </a:cubicBezTo>
                  <a:close/>
                  <a:moveTo>
                    <a:pt x="583053" y="47625"/>
                  </a:moveTo>
                  <a:cubicBezTo>
                    <a:pt x="628487" y="47625"/>
                    <a:pt x="671207" y="64675"/>
                    <a:pt x="704283" y="95465"/>
                  </a:cubicBezTo>
                  <a:lnTo>
                    <a:pt x="588315" y="211432"/>
                  </a:lnTo>
                  <a:cubicBezTo>
                    <a:pt x="577480" y="222267"/>
                    <a:pt x="571503" y="236721"/>
                    <a:pt x="571503" y="252081"/>
                  </a:cubicBezTo>
                  <a:cubicBezTo>
                    <a:pt x="571503" y="283775"/>
                    <a:pt x="597293" y="309564"/>
                    <a:pt x="628987" y="309564"/>
                  </a:cubicBezTo>
                  <a:lnTo>
                    <a:pt x="718451" y="309564"/>
                  </a:lnTo>
                  <a:cubicBezTo>
                    <a:pt x="737525" y="309564"/>
                    <a:pt x="755480" y="302135"/>
                    <a:pt x="768982" y="288633"/>
                  </a:cubicBezTo>
                  <a:lnTo>
                    <a:pt x="795676" y="261939"/>
                  </a:lnTo>
                  <a:lnTo>
                    <a:pt x="813702" y="261939"/>
                  </a:lnTo>
                  <a:cubicBezTo>
                    <a:pt x="837491" y="261939"/>
                    <a:pt x="860541" y="257391"/>
                    <a:pt x="882020" y="248937"/>
                  </a:cubicBezTo>
                  <a:lnTo>
                    <a:pt x="1039946" y="406863"/>
                  </a:lnTo>
                  <a:cubicBezTo>
                    <a:pt x="1044970" y="411911"/>
                    <a:pt x="1047756" y="418602"/>
                    <a:pt x="1047756" y="425746"/>
                  </a:cubicBezTo>
                  <a:cubicBezTo>
                    <a:pt x="1047756" y="440462"/>
                    <a:pt x="1035778" y="452440"/>
                    <a:pt x="1021062" y="452440"/>
                  </a:cubicBezTo>
                  <a:cubicBezTo>
                    <a:pt x="1013918" y="452440"/>
                    <a:pt x="1007227" y="449654"/>
                    <a:pt x="1002179" y="444630"/>
                  </a:cubicBezTo>
                  <a:lnTo>
                    <a:pt x="945529" y="387979"/>
                  </a:lnTo>
                  <a:lnTo>
                    <a:pt x="911857" y="421650"/>
                  </a:lnTo>
                  <a:lnTo>
                    <a:pt x="968508" y="478301"/>
                  </a:lnTo>
                  <a:cubicBezTo>
                    <a:pt x="973532" y="483349"/>
                    <a:pt x="976318" y="490040"/>
                    <a:pt x="976318" y="497184"/>
                  </a:cubicBezTo>
                  <a:cubicBezTo>
                    <a:pt x="976318" y="511900"/>
                    <a:pt x="964341" y="523878"/>
                    <a:pt x="949624" y="523878"/>
                  </a:cubicBezTo>
                  <a:cubicBezTo>
                    <a:pt x="942481" y="523878"/>
                    <a:pt x="935789" y="521092"/>
                    <a:pt x="930741" y="516068"/>
                  </a:cubicBezTo>
                  <a:lnTo>
                    <a:pt x="874091" y="459417"/>
                  </a:lnTo>
                  <a:lnTo>
                    <a:pt x="840420" y="493088"/>
                  </a:lnTo>
                  <a:lnTo>
                    <a:pt x="897070" y="549739"/>
                  </a:lnTo>
                  <a:cubicBezTo>
                    <a:pt x="902094" y="554787"/>
                    <a:pt x="904880" y="561478"/>
                    <a:pt x="904880" y="568622"/>
                  </a:cubicBezTo>
                  <a:cubicBezTo>
                    <a:pt x="904880" y="583338"/>
                    <a:pt x="892903" y="595316"/>
                    <a:pt x="878186" y="595316"/>
                  </a:cubicBezTo>
                  <a:cubicBezTo>
                    <a:pt x="871043" y="595316"/>
                    <a:pt x="864351" y="592530"/>
                    <a:pt x="859303" y="587506"/>
                  </a:cubicBezTo>
                  <a:lnTo>
                    <a:pt x="802653" y="530855"/>
                  </a:lnTo>
                  <a:lnTo>
                    <a:pt x="768982" y="564526"/>
                  </a:lnTo>
                  <a:lnTo>
                    <a:pt x="825632" y="621177"/>
                  </a:lnTo>
                  <a:cubicBezTo>
                    <a:pt x="830656" y="626225"/>
                    <a:pt x="833442" y="632916"/>
                    <a:pt x="833442" y="640060"/>
                  </a:cubicBezTo>
                  <a:cubicBezTo>
                    <a:pt x="833442" y="654776"/>
                    <a:pt x="821465" y="666754"/>
                    <a:pt x="806749" y="666754"/>
                  </a:cubicBezTo>
                  <a:cubicBezTo>
                    <a:pt x="799605" y="666754"/>
                    <a:pt x="792913" y="663968"/>
                    <a:pt x="787865" y="658943"/>
                  </a:cubicBezTo>
                  <a:lnTo>
                    <a:pt x="779912" y="650990"/>
                  </a:lnTo>
                  <a:cubicBezTo>
                    <a:pt x="783745" y="641941"/>
                    <a:pt x="785817" y="632154"/>
                    <a:pt x="785817" y="622010"/>
                  </a:cubicBezTo>
                  <a:cubicBezTo>
                    <a:pt x="785817" y="581910"/>
                    <a:pt x="753861" y="549358"/>
                    <a:pt x="714117" y="547953"/>
                  </a:cubicBezTo>
                  <a:cubicBezTo>
                    <a:pt x="712736" y="509090"/>
                    <a:pt x="681542" y="477896"/>
                    <a:pt x="642679" y="476515"/>
                  </a:cubicBezTo>
                  <a:cubicBezTo>
                    <a:pt x="641298" y="437653"/>
                    <a:pt x="610104" y="406458"/>
                    <a:pt x="571241" y="405077"/>
                  </a:cubicBezTo>
                  <a:cubicBezTo>
                    <a:pt x="569837" y="365334"/>
                    <a:pt x="537261" y="333377"/>
                    <a:pt x="497184" y="333377"/>
                  </a:cubicBezTo>
                  <a:cubicBezTo>
                    <a:pt x="481158" y="333377"/>
                    <a:pt x="466061" y="338616"/>
                    <a:pt x="453417" y="347927"/>
                  </a:cubicBezTo>
                  <a:cubicBezTo>
                    <a:pt x="422127" y="314732"/>
                    <a:pt x="404815" y="271678"/>
                    <a:pt x="404815" y="225863"/>
                  </a:cubicBezTo>
                  <a:cubicBezTo>
                    <a:pt x="404815" y="127588"/>
                    <a:pt x="484778" y="47625"/>
                    <a:pt x="583053" y="47625"/>
                  </a:cubicBezTo>
                  <a:close/>
                  <a:moveTo>
                    <a:pt x="452440" y="425746"/>
                  </a:moveTo>
                  <a:cubicBezTo>
                    <a:pt x="452440" y="418602"/>
                    <a:pt x="455226" y="411911"/>
                    <a:pt x="460251" y="406863"/>
                  </a:cubicBezTo>
                  <a:lnTo>
                    <a:pt x="478301" y="388813"/>
                  </a:lnTo>
                  <a:cubicBezTo>
                    <a:pt x="483349" y="383788"/>
                    <a:pt x="490040" y="381002"/>
                    <a:pt x="497184" y="381002"/>
                  </a:cubicBezTo>
                  <a:cubicBezTo>
                    <a:pt x="511900" y="381002"/>
                    <a:pt x="523878" y="392980"/>
                    <a:pt x="523878" y="407696"/>
                  </a:cubicBezTo>
                  <a:cubicBezTo>
                    <a:pt x="523878" y="414840"/>
                    <a:pt x="521092" y="421531"/>
                    <a:pt x="516068" y="426580"/>
                  </a:cubicBezTo>
                  <a:lnTo>
                    <a:pt x="498018" y="444630"/>
                  </a:lnTo>
                  <a:cubicBezTo>
                    <a:pt x="492969" y="449654"/>
                    <a:pt x="486278" y="452440"/>
                    <a:pt x="479134" y="452440"/>
                  </a:cubicBezTo>
                  <a:cubicBezTo>
                    <a:pt x="464418" y="452440"/>
                    <a:pt x="452440" y="440462"/>
                    <a:pt x="452440" y="425746"/>
                  </a:cubicBezTo>
                  <a:close/>
                  <a:moveTo>
                    <a:pt x="523878" y="497184"/>
                  </a:moveTo>
                  <a:cubicBezTo>
                    <a:pt x="523878" y="490040"/>
                    <a:pt x="526664" y="483349"/>
                    <a:pt x="531689" y="478301"/>
                  </a:cubicBezTo>
                  <a:lnTo>
                    <a:pt x="549739" y="460251"/>
                  </a:lnTo>
                  <a:cubicBezTo>
                    <a:pt x="554787" y="455226"/>
                    <a:pt x="561478" y="452440"/>
                    <a:pt x="568622" y="452440"/>
                  </a:cubicBezTo>
                  <a:cubicBezTo>
                    <a:pt x="583338" y="452440"/>
                    <a:pt x="595316" y="464418"/>
                    <a:pt x="595316" y="479134"/>
                  </a:cubicBezTo>
                  <a:cubicBezTo>
                    <a:pt x="595316" y="486278"/>
                    <a:pt x="592530" y="492969"/>
                    <a:pt x="587506" y="498018"/>
                  </a:cubicBezTo>
                  <a:lnTo>
                    <a:pt x="569456" y="516068"/>
                  </a:lnTo>
                  <a:cubicBezTo>
                    <a:pt x="564407" y="521092"/>
                    <a:pt x="557716" y="523878"/>
                    <a:pt x="550572" y="523878"/>
                  </a:cubicBezTo>
                  <a:cubicBezTo>
                    <a:pt x="535856" y="523878"/>
                    <a:pt x="523878" y="511900"/>
                    <a:pt x="523878" y="497184"/>
                  </a:cubicBezTo>
                  <a:close/>
                  <a:moveTo>
                    <a:pt x="595316" y="568622"/>
                  </a:moveTo>
                  <a:cubicBezTo>
                    <a:pt x="595316" y="561478"/>
                    <a:pt x="598102" y="554787"/>
                    <a:pt x="603127" y="549739"/>
                  </a:cubicBezTo>
                  <a:lnTo>
                    <a:pt x="621177" y="531689"/>
                  </a:lnTo>
                  <a:cubicBezTo>
                    <a:pt x="626225" y="526664"/>
                    <a:pt x="632916" y="523878"/>
                    <a:pt x="640060" y="523878"/>
                  </a:cubicBezTo>
                  <a:cubicBezTo>
                    <a:pt x="654776" y="523878"/>
                    <a:pt x="666754" y="535856"/>
                    <a:pt x="666754" y="550572"/>
                  </a:cubicBezTo>
                  <a:cubicBezTo>
                    <a:pt x="666754" y="557716"/>
                    <a:pt x="663968" y="564407"/>
                    <a:pt x="658943" y="569456"/>
                  </a:cubicBezTo>
                  <a:lnTo>
                    <a:pt x="640893" y="587506"/>
                  </a:lnTo>
                  <a:cubicBezTo>
                    <a:pt x="635845" y="592530"/>
                    <a:pt x="629154" y="595316"/>
                    <a:pt x="622010" y="595316"/>
                  </a:cubicBezTo>
                  <a:cubicBezTo>
                    <a:pt x="607294" y="595316"/>
                    <a:pt x="595316" y="583338"/>
                    <a:pt x="595316" y="568622"/>
                  </a:cubicBezTo>
                  <a:close/>
                  <a:moveTo>
                    <a:pt x="693448" y="666754"/>
                  </a:moveTo>
                  <a:cubicBezTo>
                    <a:pt x="678732" y="666754"/>
                    <a:pt x="666754" y="654776"/>
                    <a:pt x="666754" y="640060"/>
                  </a:cubicBezTo>
                  <a:cubicBezTo>
                    <a:pt x="666754" y="632916"/>
                    <a:pt x="669540" y="626225"/>
                    <a:pt x="674564" y="621177"/>
                  </a:cubicBezTo>
                  <a:lnTo>
                    <a:pt x="692615" y="603127"/>
                  </a:lnTo>
                  <a:cubicBezTo>
                    <a:pt x="697663" y="598102"/>
                    <a:pt x="704354" y="595316"/>
                    <a:pt x="711498" y="595316"/>
                  </a:cubicBezTo>
                  <a:cubicBezTo>
                    <a:pt x="726214" y="595316"/>
                    <a:pt x="738192" y="607294"/>
                    <a:pt x="738192" y="622010"/>
                  </a:cubicBezTo>
                  <a:cubicBezTo>
                    <a:pt x="738192" y="629154"/>
                    <a:pt x="735406" y="635845"/>
                    <a:pt x="730381" y="640893"/>
                  </a:cubicBezTo>
                  <a:lnTo>
                    <a:pt x="712331" y="658943"/>
                  </a:lnTo>
                  <a:cubicBezTo>
                    <a:pt x="707283" y="663968"/>
                    <a:pt x="700592" y="666754"/>
                    <a:pt x="693448" y="666754"/>
                  </a:cubicBezTo>
                  <a:close/>
                  <a:moveTo>
                    <a:pt x="381002" y="1381133"/>
                  </a:moveTo>
                  <a:lnTo>
                    <a:pt x="381002" y="1428759"/>
                  </a:lnTo>
                  <a:lnTo>
                    <a:pt x="333377" y="1428759"/>
                  </a:lnTo>
                  <a:lnTo>
                    <a:pt x="333377" y="1333508"/>
                  </a:lnTo>
                  <a:lnTo>
                    <a:pt x="285752" y="1333508"/>
                  </a:lnTo>
                  <a:lnTo>
                    <a:pt x="285752" y="1428759"/>
                  </a:lnTo>
                  <a:lnTo>
                    <a:pt x="142876" y="1428759"/>
                  </a:lnTo>
                  <a:lnTo>
                    <a:pt x="142876" y="1333508"/>
                  </a:lnTo>
                  <a:lnTo>
                    <a:pt x="95251" y="1333508"/>
                  </a:lnTo>
                  <a:lnTo>
                    <a:pt x="95251" y="1428759"/>
                  </a:lnTo>
                  <a:lnTo>
                    <a:pt x="47625" y="1428759"/>
                  </a:lnTo>
                  <a:lnTo>
                    <a:pt x="47625" y="1381133"/>
                  </a:lnTo>
                  <a:cubicBezTo>
                    <a:pt x="47625" y="1289216"/>
                    <a:pt x="122397" y="1214445"/>
                    <a:pt x="214314" y="1214445"/>
                  </a:cubicBezTo>
                  <a:cubicBezTo>
                    <a:pt x="306231" y="1214445"/>
                    <a:pt x="381002" y="1289216"/>
                    <a:pt x="381002" y="1381133"/>
                  </a:cubicBezTo>
                  <a:close/>
                  <a:moveTo>
                    <a:pt x="309564" y="1071569"/>
                  </a:moveTo>
                  <a:cubicBezTo>
                    <a:pt x="309564" y="1124100"/>
                    <a:pt x="266844" y="1166819"/>
                    <a:pt x="214314" y="1166819"/>
                  </a:cubicBezTo>
                  <a:cubicBezTo>
                    <a:pt x="161783" y="1166819"/>
                    <a:pt x="119063" y="1124100"/>
                    <a:pt x="119063" y="1071569"/>
                  </a:cubicBezTo>
                  <a:cubicBezTo>
                    <a:pt x="119063" y="1019038"/>
                    <a:pt x="161783" y="976318"/>
                    <a:pt x="214314" y="976318"/>
                  </a:cubicBezTo>
                  <a:cubicBezTo>
                    <a:pt x="266844" y="976318"/>
                    <a:pt x="309564" y="1019038"/>
                    <a:pt x="309564" y="1071569"/>
                  </a:cubicBezTo>
                  <a:close/>
                  <a:moveTo>
                    <a:pt x="904880" y="1381133"/>
                  </a:moveTo>
                  <a:lnTo>
                    <a:pt x="904880" y="1428759"/>
                  </a:lnTo>
                  <a:lnTo>
                    <a:pt x="857255" y="1428759"/>
                  </a:lnTo>
                  <a:lnTo>
                    <a:pt x="857255" y="1333508"/>
                  </a:lnTo>
                  <a:lnTo>
                    <a:pt x="809630" y="1333508"/>
                  </a:lnTo>
                  <a:lnTo>
                    <a:pt x="809630" y="1428759"/>
                  </a:lnTo>
                  <a:lnTo>
                    <a:pt x="666754" y="1428759"/>
                  </a:lnTo>
                  <a:lnTo>
                    <a:pt x="666754" y="1333508"/>
                  </a:lnTo>
                  <a:lnTo>
                    <a:pt x="619129" y="1333508"/>
                  </a:lnTo>
                  <a:lnTo>
                    <a:pt x="619129" y="1428759"/>
                  </a:lnTo>
                  <a:lnTo>
                    <a:pt x="571503" y="1428759"/>
                  </a:lnTo>
                  <a:lnTo>
                    <a:pt x="571503" y="1381133"/>
                  </a:lnTo>
                  <a:cubicBezTo>
                    <a:pt x="571503" y="1289216"/>
                    <a:pt x="646275" y="1214445"/>
                    <a:pt x="738192" y="1214445"/>
                  </a:cubicBezTo>
                  <a:cubicBezTo>
                    <a:pt x="830109" y="1214445"/>
                    <a:pt x="904880" y="1289216"/>
                    <a:pt x="904880" y="1381133"/>
                  </a:cubicBezTo>
                  <a:close/>
                  <a:moveTo>
                    <a:pt x="833442" y="1071569"/>
                  </a:moveTo>
                  <a:cubicBezTo>
                    <a:pt x="833442" y="1124100"/>
                    <a:pt x="790723" y="1166819"/>
                    <a:pt x="738192" y="1166819"/>
                  </a:cubicBezTo>
                  <a:cubicBezTo>
                    <a:pt x="685661" y="1166819"/>
                    <a:pt x="642941" y="1124100"/>
                    <a:pt x="642941" y="1071569"/>
                  </a:cubicBezTo>
                  <a:cubicBezTo>
                    <a:pt x="642941" y="1019038"/>
                    <a:pt x="685661" y="976318"/>
                    <a:pt x="738192" y="976318"/>
                  </a:cubicBezTo>
                  <a:cubicBezTo>
                    <a:pt x="790723" y="976318"/>
                    <a:pt x="833442" y="1019038"/>
                    <a:pt x="833442" y="1071569"/>
                  </a:cubicBezTo>
                  <a:close/>
                  <a:moveTo>
                    <a:pt x="1166819" y="1071569"/>
                  </a:moveTo>
                  <a:cubicBezTo>
                    <a:pt x="1166819" y="1019038"/>
                    <a:pt x="1209539" y="976318"/>
                    <a:pt x="1262070" y="976318"/>
                  </a:cubicBezTo>
                  <a:cubicBezTo>
                    <a:pt x="1314601" y="976318"/>
                    <a:pt x="1357321" y="1019038"/>
                    <a:pt x="1357321" y="1071569"/>
                  </a:cubicBezTo>
                  <a:cubicBezTo>
                    <a:pt x="1357321" y="1124100"/>
                    <a:pt x="1314601" y="1166819"/>
                    <a:pt x="1262070" y="1166819"/>
                  </a:cubicBezTo>
                  <a:cubicBezTo>
                    <a:pt x="1209539" y="1166819"/>
                    <a:pt x="1166819" y="1124100"/>
                    <a:pt x="1166819" y="1071569"/>
                  </a:cubicBezTo>
                  <a:close/>
                  <a:moveTo>
                    <a:pt x="1428759" y="1428759"/>
                  </a:moveTo>
                  <a:lnTo>
                    <a:pt x="1381133" y="1428759"/>
                  </a:lnTo>
                  <a:lnTo>
                    <a:pt x="1381133" y="1333508"/>
                  </a:lnTo>
                  <a:lnTo>
                    <a:pt x="1333508" y="1333508"/>
                  </a:lnTo>
                  <a:lnTo>
                    <a:pt x="1333508" y="1428759"/>
                  </a:lnTo>
                  <a:lnTo>
                    <a:pt x="1190632" y="1428759"/>
                  </a:lnTo>
                  <a:lnTo>
                    <a:pt x="1190632" y="1333508"/>
                  </a:lnTo>
                  <a:lnTo>
                    <a:pt x="1143007" y="1333508"/>
                  </a:lnTo>
                  <a:lnTo>
                    <a:pt x="1143007" y="1428759"/>
                  </a:lnTo>
                  <a:lnTo>
                    <a:pt x="1095382" y="1428759"/>
                  </a:lnTo>
                  <a:lnTo>
                    <a:pt x="1095382" y="1381133"/>
                  </a:lnTo>
                  <a:cubicBezTo>
                    <a:pt x="1095382" y="1289216"/>
                    <a:pt x="1170153" y="1214445"/>
                    <a:pt x="1262070" y="1214445"/>
                  </a:cubicBezTo>
                  <a:cubicBezTo>
                    <a:pt x="1353987" y="1214445"/>
                    <a:pt x="1428759" y="1289216"/>
                    <a:pt x="1428759" y="1381133"/>
                  </a:cubicBez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7" name="Полилиния: фигура 1076">
              <a:extLst>
                <a:ext uri="{FF2B5EF4-FFF2-40B4-BE49-F238E27FC236}">
                  <a16:creationId xmlns:a16="http://schemas.microsoft.com/office/drawing/2014/main" id="{6042505C-6331-436C-979D-4C383E7C52A7}"/>
                </a:ext>
              </a:extLst>
            </p:cNvPr>
            <p:cNvSpPr/>
            <p:nvPr/>
          </p:nvSpPr>
          <p:spPr>
            <a:xfrm>
              <a:off x="16078613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8" name="Полилиния: фигура 1077">
              <a:extLst>
                <a:ext uri="{FF2B5EF4-FFF2-40B4-BE49-F238E27FC236}">
                  <a16:creationId xmlns:a16="http://schemas.microsoft.com/office/drawing/2014/main" id="{0DA78E59-7476-4E8E-9396-4FD5F65DAF26}"/>
                </a:ext>
              </a:extLst>
            </p:cNvPr>
            <p:cNvSpPr/>
            <p:nvPr/>
          </p:nvSpPr>
          <p:spPr>
            <a:xfrm>
              <a:off x="16173864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79" name="Полилиния: фигура 1078">
              <a:extLst>
                <a:ext uri="{FF2B5EF4-FFF2-40B4-BE49-F238E27FC236}">
                  <a16:creationId xmlns:a16="http://schemas.microsoft.com/office/drawing/2014/main" id="{0D9D03C0-B9B7-40B4-9D0C-AF46D63064CC}"/>
                </a:ext>
              </a:extLst>
            </p:cNvPr>
            <p:cNvSpPr/>
            <p:nvPr/>
          </p:nvSpPr>
          <p:spPr>
            <a:xfrm>
              <a:off x="16269114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0" name="Полилиния: фигура 1079">
              <a:extLst>
                <a:ext uri="{FF2B5EF4-FFF2-40B4-BE49-F238E27FC236}">
                  <a16:creationId xmlns:a16="http://schemas.microsoft.com/office/drawing/2014/main" id="{E444D885-A7AA-4F92-9A19-FAE9DBF310E6}"/>
                </a:ext>
              </a:extLst>
            </p:cNvPr>
            <p:cNvSpPr/>
            <p:nvPr/>
          </p:nvSpPr>
          <p:spPr>
            <a:xfrm>
              <a:off x="15554735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1" name="Полилиния: фигура 1080">
              <a:extLst>
                <a:ext uri="{FF2B5EF4-FFF2-40B4-BE49-F238E27FC236}">
                  <a16:creationId xmlns:a16="http://schemas.microsoft.com/office/drawing/2014/main" id="{A4380B7C-A421-44B6-BDB2-AE462F25BDF8}"/>
                </a:ext>
              </a:extLst>
            </p:cNvPr>
            <p:cNvSpPr/>
            <p:nvPr/>
          </p:nvSpPr>
          <p:spPr>
            <a:xfrm>
              <a:off x="15649986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082" name="Полилиния: фигура 1081">
              <a:extLst>
                <a:ext uri="{FF2B5EF4-FFF2-40B4-BE49-F238E27FC236}">
                  <a16:creationId xmlns:a16="http://schemas.microsoft.com/office/drawing/2014/main" id="{0165C28C-73B6-46D1-BBA2-3D398C93F011}"/>
                </a:ext>
              </a:extLst>
            </p:cNvPr>
            <p:cNvSpPr/>
            <p:nvPr/>
          </p:nvSpPr>
          <p:spPr>
            <a:xfrm>
              <a:off x="15745236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141" name="Рисунок 1139">
            <a:extLst>
              <a:ext uri="{FF2B5EF4-FFF2-40B4-BE49-F238E27FC236}">
                <a16:creationId xmlns:a16="http://schemas.microsoft.com/office/drawing/2014/main" id="{DDFDC8F7-FCCD-4528-8FB5-C05C13D5691D}"/>
              </a:ext>
            </a:extLst>
          </p:cNvPr>
          <p:cNvGrpSpPr/>
          <p:nvPr/>
        </p:nvGrpSpPr>
        <p:grpSpPr>
          <a:xfrm>
            <a:off x="151199" y="1805302"/>
            <a:ext cx="375339" cy="411027"/>
            <a:chOff x="7375366" y="6674797"/>
            <a:chExt cx="1090302" cy="1090302"/>
          </a:xfrm>
        </p:grpSpPr>
        <p:sp>
          <p:nvSpPr>
            <p:cNvPr id="1142" name="Полилиния: фигура 1141">
              <a:extLst>
                <a:ext uri="{FF2B5EF4-FFF2-40B4-BE49-F238E27FC236}">
                  <a16:creationId xmlns:a16="http://schemas.microsoft.com/office/drawing/2014/main" id="{15DD578E-ED5F-47BC-8D59-DA666AC0AE41}"/>
                </a:ext>
              </a:extLst>
            </p:cNvPr>
            <p:cNvSpPr/>
            <p:nvPr/>
          </p:nvSpPr>
          <p:spPr>
            <a:xfrm>
              <a:off x="7392402" y="6759977"/>
              <a:ext cx="783655" cy="630331"/>
            </a:xfrm>
            <a:custGeom>
              <a:avLst/>
              <a:gdLst>
                <a:gd name="connsiteX0" fmla="*/ 136288 w 783654"/>
                <a:gd name="connsiteY0" fmla="*/ 340719 h 630330"/>
                <a:gd name="connsiteX1" fmla="*/ 613295 w 783654"/>
                <a:gd name="connsiteY1" fmla="*/ 340719 h 630330"/>
                <a:gd name="connsiteX2" fmla="*/ 783655 w 783654"/>
                <a:gd name="connsiteY2" fmla="*/ 340719 h 630330"/>
                <a:gd name="connsiteX3" fmla="*/ 783655 w 783654"/>
                <a:gd name="connsiteY3" fmla="*/ 306647 h 630330"/>
                <a:gd name="connsiteX4" fmla="*/ 661268 w 783654"/>
                <a:gd name="connsiteY4" fmla="*/ 306647 h 630330"/>
                <a:gd name="connsiteX5" fmla="*/ 664403 w 783654"/>
                <a:gd name="connsiteY5" fmla="*/ 289611 h 630330"/>
                <a:gd name="connsiteX6" fmla="*/ 664403 w 783654"/>
                <a:gd name="connsiteY6" fmla="*/ 255540 h 630330"/>
                <a:gd name="connsiteX7" fmla="*/ 626583 w 783654"/>
                <a:gd name="connsiteY7" fmla="*/ 206408 h 630330"/>
                <a:gd name="connsiteX8" fmla="*/ 630331 w 783654"/>
                <a:gd name="connsiteY8" fmla="*/ 187396 h 630330"/>
                <a:gd name="connsiteX9" fmla="*/ 630331 w 783654"/>
                <a:gd name="connsiteY9" fmla="*/ 153324 h 630330"/>
                <a:gd name="connsiteX10" fmla="*/ 592511 w 783654"/>
                <a:gd name="connsiteY10" fmla="*/ 104192 h 630330"/>
                <a:gd name="connsiteX11" fmla="*/ 596259 w 783654"/>
                <a:gd name="connsiteY11" fmla="*/ 85180 h 630330"/>
                <a:gd name="connsiteX12" fmla="*/ 596259 w 783654"/>
                <a:gd name="connsiteY12" fmla="*/ 51108 h 630330"/>
                <a:gd name="connsiteX13" fmla="*/ 545151 w 783654"/>
                <a:gd name="connsiteY13" fmla="*/ 0 h 630330"/>
                <a:gd name="connsiteX14" fmla="*/ 340719 w 783654"/>
                <a:gd name="connsiteY14" fmla="*/ 0 h 630330"/>
                <a:gd name="connsiteX15" fmla="*/ 289611 w 783654"/>
                <a:gd name="connsiteY15" fmla="*/ 51108 h 630330"/>
                <a:gd name="connsiteX16" fmla="*/ 289611 w 783654"/>
                <a:gd name="connsiteY16" fmla="*/ 85180 h 630330"/>
                <a:gd name="connsiteX17" fmla="*/ 292746 w 783654"/>
                <a:gd name="connsiteY17" fmla="*/ 102216 h 630330"/>
                <a:gd name="connsiteX18" fmla="*/ 238504 w 783654"/>
                <a:gd name="connsiteY18" fmla="*/ 102216 h 630330"/>
                <a:gd name="connsiteX19" fmla="*/ 187396 w 783654"/>
                <a:gd name="connsiteY19" fmla="*/ 153324 h 630330"/>
                <a:gd name="connsiteX20" fmla="*/ 187396 w 783654"/>
                <a:gd name="connsiteY20" fmla="*/ 187396 h 630330"/>
                <a:gd name="connsiteX21" fmla="*/ 190530 w 783654"/>
                <a:gd name="connsiteY21" fmla="*/ 204432 h 630330"/>
                <a:gd name="connsiteX22" fmla="*/ 136288 w 783654"/>
                <a:gd name="connsiteY22" fmla="*/ 204432 h 630330"/>
                <a:gd name="connsiteX23" fmla="*/ 85180 w 783654"/>
                <a:gd name="connsiteY23" fmla="*/ 255540 h 630330"/>
                <a:gd name="connsiteX24" fmla="*/ 85180 w 783654"/>
                <a:gd name="connsiteY24" fmla="*/ 289611 h 630330"/>
                <a:gd name="connsiteX25" fmla="*/ 88314 w 783654"/>
                <a:gd name="connsiteY25" fmla="*/ 306647 h 630330"/>
                <a:gd name="connsiteX26" fmla="*/ 34072 w 783654"/>
                <a:gd name="connsiteY26" fmla="*/ 306647 h 630330"/>
                <a:gd name="connsiteX27" fmla="*/ 0 w 783654"/>
                <a:gd name="connsiteY27" fmla="*/ 340719 h 630330"/>
                <a:gd name="connsiteX28" fmla="*/ 0 w 783654"/>
                <a:gd name="connsiteY28" fmla="*/ 374791 h 630330"/>
                <a:gd name="connsiteX29" fmla="*/ 34072 w 783654"/>
                <a:gd name="connsiteY29" fmla="*/ 408863 h 630330"/>
                <a:gd name="connsiteX30" fmla="*/ 56611 w 783654"/>
                <a:gd name="connsiteY30" fmla="*/ 408863 h 630330"/>
                <a:gd name="connsiteX31" fmla="*/ 147889 w 783654"/>
                <a:gd name="connsiteY31" fmla="*/ 637060 h 630330"/>
                <a:gd name="connsiteX32" fmla="*/ 179525 w 783654"/>
                <a:gd name="connsiteY32" fmla="*/ 624419 h 630330"/>
                <a:gd name="connsiteX33" fmla="*/ 93306 w 783654"/>
                <a:gd name="connsiteY33" fmla="*/ 408863 h 630330"/>
                <a:gd name="connsiteX34" fmla="*/ 783655 w 783654"/>
                <a:gd name="connsiteY34" fmla="*/ 408863 h 630330"/>
                <a:gd name="connsiteX35" fmla="*/ 783655 w 783654"/>
                <a:gd name="connsiteY35" fmla="*/ 374791 h 630330"/>
                <a:gd name="connsiteX36" fmla="*/ 34072 w 783654"/>
                <a:gd name="connsiteY36" fmla="*/ 374791 h 630330"/>
                <a:gd name="connsiteX37" fmla="*/ 34072 w 783654"/>
                <a:gd name="connsiteY37" fmla="*/ 340719 h 630330"/>
                <a:gd name="connsiteX38" fmla="*/ 255540 w 783654"/>
                <a:gd name="connsiteY38" fmla="*/ 238504 h 630330"/>
                <a:gd name="connsiteX39" fmla="*/ 357755 w 783654"/>
                <a:gd name="connsiteY39" fmla="*/ 238504 h 630330"/>
                <a:gd name="connsiteX40" fmla="*/ 357755 w 783654"/>
                <a:gd name="connsiteY40" fmla="*/ 306647 h 630330"/>
                <a:gd name="connsiteX41" fmla="*/ 255540 w 783654"/>
                <a:gd name="connsiteY41" fmla="*/ 306647 h 630330"/>
                <a:gd name="connsiteX42" fmla="*/ 357755 w 783654"/>
                <a:gd name="connsiteY42" fmla="*/ 136288 h 630330"/>
                <a:gd name="connsiteX43" fmla="*/ 459971 w 783654"/>
                <a:gd name="connsiteY43" fmla="*/ 136288 h 630330"/>
                <a:gd name="connsiteX44" fmla="*/ 459971 w 783654"/>
                <a:gd name="connsiteY44" fmla="*/ 204432 h 630330"/>
                <a:gd name="connsiteX45" fmla="*/ 357755 w 783654"/>
                <a:gd name="connsiteY45" fmla="*/ 204432 h 630330"/>
                <a:gd name="connsiteX46" fmla="*/ 494043 w 783654"/>
                <a:gd name="connsiteY46" fmla="*/ 238504 h 630330"/>
                <a:gd name="connsiteX47" fmla="*/ 494043 w 783654"/>
                <a:gd name="connsiteY47" fmla="*/ 306647 h 630330"/>
                <a:gd name="connsiteX48" fmla="*/ 391827 w 783654"/>
                <a:gd name="connsiteY48" fmla="*/ 306647 h 630330"/>
                <a:gd name="connsiteX49" fmla="*/ 391827 w 783654"/>
                <a:gd name="connsiteY49" fmla="*/ 238504 h 630330"/>
                <a:gd name="connsiteX50" fmla="*/ 630331 w 783654"/>
                <a:gd name="connsiteY50" fmla="*/ 289611 h 630330"/>
                <a:gd name="connsiteX51" fmla="*/ 613295 w 783654"/>
                <a:gd name="connsiteY51" fmla="*/ 306647 h 630330"/>
                <a:gd name="connsiteX52" fmla="*/ 528115 w 783654"/>
                <a:gd name="connsiteY52" fmla="*/ 306647 h 630330"/>
                <a:gd name="connsiteX53" fmla="*/ 528115 w 783654"/>
                <a:gd name="connsiteY53" fmla="*/ 238504 h 630330"/>
                <a:gd name="connsiteX54" fmla="*/ 579223 w 783654"/>
                <a:gd name="connsiteY54" fmla="*/ 238504 h 630330"/>
                <a:gd name="connsiteX55" fmla="*/ 613295 w 783654"/>
                <a:gd name="connsiteY55" fmla="*/ 238504 h 630330"/>
                <a:gd name="connsiteX56" fmla="*/ 630331 w 783654"/>
                <a:gd name="connsiteY56" fmla="*/ 255540 h 630330"/>
                <a:gd name="connsiteX57" fmla="*/ 596259 w 783654"/>
                <a:gd name="connsiteY57" fmla="*/ 187396 h 630330"/>
                <a:gd name="connsiteX58" fmla="*/ 579223 w 783654"/>
                <a:gd name="connsiteY58" fmla="*/ 204432 h 630330"/>
                <a:gd name="connsiteX59" fmla="*/ 494043 w 783654"/>
                <a:gd name="connsiteY59" fmla="*/ 204432 h 630330"/>
                <a:gd name="connsiteX60" fmla="*/ 494043 w 783654"/>
                <a:gd name="connsiteY60" fmla="*/ 136288 h 630330"/>
                <a:gd name="connsiteX61" fmla="*/ 545151 w 783654"/>
                <a:gd name="connsiteY61" fmla="*/ 136288 h 630330"/>
                <a:gd name="connsiteX62" fmla="*/ 579223 w 783654"/>
                <a:gd name="connsiteY62" fmla="*/ 136288 h 630330"/>
                <a:gd name="connsiteX63" fmla="*/ 596259 w 783654"/>
                <a:gd name="connsiteY63" fmla="*/ 153324 h 630330"/>
                <a:gd name="connsiteX64" fmla="*/ 562187 w 783654"/>
                <a:gd name="connsiteY64" fmla="*/ 51108 h 630330"/>
                <a:gd name="connsiteX65" fmla="*/ 562187 w 783654"/>
                <a:gd name="connsiteY65" fmla="*/ 85180 h 630330"/>
                <a:gd name="connsiteX66" fmla="*/ 545151 w 783654"/>
                <a:gd name="connsiteY66" fmla="*/ 102216 h 630330"/>
                <a:gd name="connsiteX67" fmla="*/ 459971 w 783654"/>
                <a:gd name="connsiteY67" fmla="*/ 102216 h 630330"/>
                <a:gd name="connsiteX68" fmla="*/ 459971 w 783654"/>
                <a:gd name="connsiteY68" fmla="*/ 34072 h 630330"/>
                <a:gd name="connsiteX69" fmla="*/ 545151 w 783654"/>
                <a:gd name="connsiteY69" fmla="*/ 34072 h 630330"/>
                <a:gd name="connsiteX70" fmla="*/ 562187 w 783654"/>
                <a:gd name="connsiteY70" fmla="*/ 51108 h 630330"/>
                <a:gd name="connsiteX71" fmla="*/ 323683 w 783654"/>
                <a:gd name="connsiteY71" fmla="*/ 85180 h 630330"/>
                <a:gd name="connsiteX72" fmla="*/ 323683 w 783654"/>
                <a:gd name="connsiteY72" fmla="*/ 51108 h 630330"/>
                <a:gd name="connsiteX73" fmla="*/ 340719 w 783654"/>
                <a:gd name="connsiteY73" fmla="*/ 34072 h 630330"/>
                <a:gd name="connsiteX74" fmla="*/ 425899 w 783654"/>
                <a:gd name="connsiteY74" fmla="*/ 34072 h 630330"/>
                <a:gd name="connsiteX75" fmla="*/ 425899 w 783654"/>
                <a:gd name="connsiteY75" fmla="*/ 102216 h 630330"/>
                <a:gd name="connsiteX76" fmla="*/ 340719 w 783654"/>
                <a:gd name="connsiteY76" fmla="*/ 102216 h 630330"/>
                <a:gd name="connsiteX77" fmla="*/ 323683 w 783654"/>
                <a:gd name="connsiteY77" fmla="*/ 85180 h 630330"/>
                <a:gd name="connsiteX78" fmla="*/ 221468 w 783654"/>
                <a:gd name="connsiteY78" fmla="*/ 187396 h 630330"/>
                <a:gd name="connsiteX79" fmla="*/ 221468 w 783654"/>
                <a:gd name="connsiteY79" fmla="*/ 153324 h 630330"/>
                <a:gd name="connsiteX80" fmla="*/ 238504 w 783654"/>
                <a:gd name="connsiteY80" fmla="*/ 136288 h 630330"/>
                <a:gd name="connsiteX81" fmla="*/ 323683 w 783654"/>
                <a:gd name="connsiteY81" fmla="*/ 136288 h 630330"/>
                <a:gd name="connsiteX82" fmla="*/ 323683 w 783654"/>
                <a:gd name="connsiteY82" fmla="*/ 204432 h 630330"/>
                <a:gd name="connsiteX83" fmla="*/ 238504 w 783654"/>
                <a:gd name="connsiteY83" fmla="*/ 204432 h 630330"/>
                <a:gd name="connsiteX84" fmla="*/ 221468 w 783654"/>
                <a:gd name="connsiteY84" fmla="*/ 187396 h 630330"/>
                <a:gd name="connsiteX85" fmla="*/ 119252 w 783654"/>
                <a:gd name="connsiteY85" fmla="*/ 289611 h 630330"/>
                <a:gd name="connsiteX86" fmla="*/ 119252 w 783654"/>
                <a:gd name="connsiteY86" fmla="*/ 255540 h 630330"/>
                <a:gd name="connsiteX87" fmla="*/ 136288 w 783654"/>
                <a:gd name="connsiteY87" fmla="*/ 238504 h 630330"/>
                <a:gd name="connsiteX88" fmla="*/ 221468 w 783654"/>
                <a:gd name="connsiteY88" fmla="*/ 238504 h 630330"/>
                <a:gd name="connsiteX89" fmla="*/ 221468 w 783654"/>
                <a:gd name="connsiteY89" fmla="*/ 306647 h 630330"/>
                <a:gd name="connsiteX90" fmla="*/ 136288 w 783654"/>
                <a:gd name="connsiteY90" fmla="*/ 306647 h 630330"/>
                <a:gd name="connsiteX91" fmla="*/ 119252 w 783654"/>
                <a:gd name="connsiteY91" fmla="*/ 289611 h 63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783654" h="630330">
                  <a:moveTo>
                    <a:pt x="136288" y="340719"/>
                  </a:moveTo>
                  <a:lnTo>
                    <a:pt x="613295" y="340719"/>
                  </a:lnTo>
                  <a:lnTo>
                    <a:pt x="783655" y="340719"/>
                  </a:lnTo>
                  <a:lnTo>
                    <a:pt x="783655" y="306647"/>
                  </a:lnTo>
                  <a:lnTo>
                    <a:pt x="661268" y="306647"/>
                  </a:lnTo>
                  <a:cubicBezTo>
                    <a:pt x="663176" y="301298"/>
                    <a:pt x="664403" y="295608"/>
                    <a:pt x="664403" y="289611"/>
                  </a:cubicBezTo>
                  <a:lnTo>
                    <a:pt x="664403" y="255540"/>
                  </a:lnTo>
                  <a:cubicBezTo>
                    <a:pt x="664403" y="231979"/>
                    <a:pt x="648304" y="212285"/>
                    <a:pt x="626583" y="206408"/>
                  </a:cubicBezTo>
                  <a:cubicBezTo>
                    <a:pt x="628951" y="200513"/>
                    <a:pt x="630331" y="194125"/>
                    <a:pt x="630331" y="187396"/>
                  </a:cubicBezTo>
                  <a:lnTo>
                    <a:pt x="630331" y="153324"/>
                  </a:lnTo>
                  <a:cubicBezTo>
                    <a:pt x="630331" y="129763"/>
                    <a:pt x="614232" y="110069"/>
                    <a:pt x="592511" y="104192"/>
                  </a:cubicBezTo>
                  <a:cubicBezTo>
                    <a:pt x="594879" y="98298"/>
                    <a:pt x="596259" y="91909"/>
                    <a:pt x="596259" y="85180"/>
                  </a:cubicBezTo>
                  <a:lnTo>
                    <a:pt x="596259" y="51108"/>
                  </a:lnTo>
                  <a:cubicBezTo>
                    <a:pt x="596259" y="22930"/>
                    <a:pt x="573329" y="0"/>
                    <a:pt x="545151" y="0"/>
                  </a:cubicBezTo>
                  <a:lnTo>
                    <a:pt x="340719" y="0"/>
                  </a:lnTo>
                  <a:cubicBezTo>
                    <a:pt x="312542" y="0"/>
                    <a:pt x="289611" y="22930"/>
                    <a:pt x="289611" y="51108"/>
                  </a:cubicBezTo>
                  <a:lnTo>
                    <a:pt x="289611" y="85180"/>
                  </a:lnTo>
                  <a:cubicBezTo>
                    <a:pt x="289611" y="91177"/>
                    <a:pt x="290838" y="96867"/>
                    <a:pt x="292746" y="102216"/>
                  </a:cubicBezTo>
                  <a:lnTo>
                    <a:pt x="238504" y="102216"/>
                  </a:lnTo>
                  <a:cubicBezTo>
                    <a:pt x="210326" y="102216"/>
                    <a:pt x="187396" y="125146"/>
                    <a:pt x="187396" y="153324"/>
                  </a:cubicBezTo>
                  <a:lnTo>
                    <a:pt x="187396" y="187396"/>
                  </a:lnTo>
                  <a:cubicBezTo>
                    <a:pt x="187396" y="193392"/>
                    <a:pt x="188622" y="199082"/>
                    <a:pt x="190530" y="204432"/>
                  </a:cubicBezTo>
                  <a:lnTo>
                    <a:pt x="136288" y="204432"/>
                  </a:lnTo>
                  <a:cubicBezTo>
                    <a:pt x="108110" y="204432"/>
                    <a:pt x="85180" y="227362"/>
                    <a:pt x="85180" y="255540"/>
                  </a:cubicBezTo>
                  <a:lnTo>
                    <a:pt x="85180" y="289611"/>
                  </a:lnTo>
                  <a:cubicBezTo>
                    <a:pt x="85180" y="295608"/>
                    <a:pt x="86406" y="301298"/>
                    <a:pt x="88314" y="306647"/>
                  </a:cubicBezTo>
                  <a:lnTo>
                    <a:pt x="34072" y="306647"/>
                  </a:lnTo>
                  <a:cubicBezTo>
                    <a:pt x="15281" y="306647"/>
                    <a:pt x="0" y="321929"/>
                    <a:pt x="0" y="340719"/>
                  </a:cubicBezTo>
                  <a:lnTo>
                    <a:pt x="0" y="374791"/>
                  </a:lnTo>
                  <a:cubicBezTo>
                    <a:pt x="0" y="393582"/>
                    <a:pt x="15281" y="408863"/>
                    <a:pt x="34072" y="408863"/>
                  </a:cubicBezTo>
                  <a:lnTo>
                    <a:pt x="56611" y="408863"/>
                  </a:lnTo>
                  <a:lnTo>
                    <a:pt x="147889" y="637060"/>
                  </a:lnTo>
                  <a:lnTo>
                    <a:pt x="179525" y="624419"/>
                  </a:lnTo>
                  <a:lnTo>
                    <a:pt x="93306" y="408863"/>
                  </a:lnTo>
                  <a:lnTo>
                    <a:pt x="783655" y="408863"/>
                  </a:lnTo>
                  <a:lnTo>
                    <a:pt x="783655" y="374791"/>
                  </a:lnTo>
                  <a:lnTo>
                    <a:pt x="34072" y="374791"/>
                  </a:lnTo>
                  <a:lnTo>
                    <a:pt x="34072" y="340719"/>
                  </a:lnTo>
                  <a:close/>
                  <a:moveTo>
                    <a:pt x="255540" y="238504"/>
                  </a:moveTo>
                  <a:lnTo>
                    <a:pt x="357755" y="238504"/>
                  </a:lnTo>
                  <a:lnTo>
                    <a:pt x="357755" y="306647"/>
                  </a:lnTo>
                  <a:lnTo>
                    <a:pt x="255540" y="306647"/>
                  </a:lnTo>
                  <a:close/>
                  <a:moveTo>
                    <a:pt x="357755" y="136288"/>
                  </a:moveTo>
                  <a:lnTo>
                    <a:pt x="459971" y="136288"/>
                  </a:lnTo>
                  <a:lnTo>
                    <a:pt x="459971" y="204432"/>
                  </a:lnTo>
                  <a:lnTo>
                    <a:pt x="357755" y="204432"/>
                  </a:lnTo>
                  <a:close/>
                  <a:moveTo>
                    <a:pt x="494043" y="238504"/>
                  </a:moveTo>
                  <a:lnTo>
                    <a:pt x="494043" y="306647"/>
                  </a:lnTo>
                  <a:lnTo>
                    <a:pt x="391827" y="306647"/>
                  </a:lnTo>
                  <a:lnTo>
                    <a:pt x="391827" y="238504"/>
                  </a:lnTo>
                  <a:close/>
                  <a:moveTo>
                    <a:pt x="630331" y="289611"/>
                  </a:moveTo>
                  <a:cubicBezTo>
                    <a:pt x="630331" y="298998"/>
                    <a:pt x="622682" y="306647"/>
                    <a:pt x="613295" y="306647"/>
                  </a:cubicBezTo>
                  <a:lnTo>
                    <a:pt x="528115" y="306647"/>
                  </a:lnTo>
                  <a:lnTo>
                    <a:pt x="528115" y="238504"/>
                  </a:lnTo>
                  <a:lnTo>
                    <a:pt x="579223" y="238504"/>
                  </a:lnTo>
                  <a:lnTo>
                    <a:pt x="613295" y="238504"/>
                  </a:lnTo>
                  <a:cubicBezTo>
                    <a:pt x="622682" y="238504"/>
                    <a:pt x="630331" y="246153"/>
                    <a:pt x="630331" y="255540"/>
                  </a:cubicBezTo>
                  <a:close/>
                  <a:moveTo>
                    <a:pt x="596259" y="187396"/>
                  </a:moveTo>
                  <a:cubicBezTo>
                    <a:pt x="596259" y="196782"/>
                    <a:pt x="588610" y="204432"/>
                    <a:pt x="579223" y="204432"/>
                  </a:cubicBezTo>
                  <a:lnTo>
                    <a:pt x="494043" y="204432"/>
                  </a:lnTo>
                  <a:lnTo>
                    <a:pt x="494043" y="136288"/>
                  </a:lnTo>
                  <a:lnTo>
                    <a:pt x="545151" y="136288"/>
                  </a:lnTo>
                  <a:lnTo>
                    <a:pt x="579223" y="136288"/>
                  </a:lnTo>
                  <a:cubicBezTo>
                    <a:pt x="588610" y="136288"/>
                    <a:pt x="596259" y="143937"/>
                    <a:pt x="596259" y="153324"/>
                  </a:cubicBezTo>
                  <a:close/>
                  <a:moveTo>
                    <a:pt x="562187" y="51108"/>
                  </a:moveTo>
                  <a:lnTo>
                    <a:pt x="562187" y="85180"/>
                  </a:lnTo>
                  <a:cubicBezTo>
                    <a:pt x="562187" y="94567"/>
                    <a:pt x="554538" y="102216"/>
                    <a:pt x="545151" y="102216"/>
                  </a:cubicBezTo>
                  <a:lnTo>
                    <a:pt x="459971" y="102216"/>
                  </a:lnTo>
                  <a:lnTo>
                    <a:pt x="459971" y="34072"/>
                  </a:lnTo>
                  <a:lnTo>
                    <a:pt x="545151" y="34072"/>
                  </a:lnTo>
                  <a:cubicBezTo>
                    <a:pt x="554538" y="34072"/>
                    <a:pt x="562187" y="41721"/>
                    <a:pt x="562187" y="51108"/>
                  </a:cubicBezTo>
                  <a:close/>
                  <a:moveTo>
                    <a:pt x="323683" y="85180"/>
                  </a:moveTo>
                  <a:lnTo>
                    <a:pt x="323683" y="51108"/>
                  </a:lnTo>
                  <a:cubicBezTo>
                    <a:pt x="323683" y="41721"/>
                    <a:pt x="331333" y="34072"/>
                    <a:pt x="340719" y="34072"/>
                  </a:cubicBezTo>
                  <a:lnTo>
                    <a:pt x="425899" y="34072"/>
                  </a:lnTo>
                  <a:lnTo>
                    <a:pt x="425899" y="102216"/>
                  </a:lnTo>
                  <a:lnTo>
                    <a:pt x="340719" y="102216"/>
                  </a:lnTo>
                  <a:cubicBezTo>
                    <a:pt x="331333" y="102216"/>
                    <a:pt x="323683" y="94567"/>
                    <a:pt x="323683" y="85180"/>
                  </a:cubicBezTo>
                  <a:close/>
                  <a:moveTo>
                    <a:pt x="221468" y="187396"/>
                  </a:moveTo>
                  <a:lnTo>
                    <a:pt x="221468" y="153324"/>
                  </a:lnTo>
                  <a:cubicBezTo>
                    <a:pt x="221468" y="143937"/>
                    <a:pt x="229117" y="136288"/>
                    <a:pt x="238504" y="136288"/>
                  </a:cubicBezTo>
                  <a:lnTo>
                    <a:pt x="323683" y="136288"/>
                  </a:lnTo>
                  <a:lnTo>
                    <a:pt x="323683" y="204432"/>
                  </a:lnTo>
                  <a:lnTo>
                    <a:pt x="238504" y="204432"/>
                  </a:lnTo>
                  <a:cubicBezTo>
                    <a:pt x="229117" y="204432"/>
                    <a:pt x="221468" y="196782"/>
                    <a:pt x="221468" y="187396"/>
                  </a:cubicBezTo>
                  <a:close/>
                  <a:moveTo>
                    <a:pt x="119252" y="289611"/>
                  </a:moveTo>
                  <a:lnTo>
                    <a:pt x="119252" y="255540"/>
                  </a:lnTo>
                  <a:cubicBezTo>
                    <a:pt x="119252" y="246153"/>
                    <a:pt x="126901" y="238504"/>
                    <a:pt x="136288" y="238504"/>
                  </a:cubicBezTo>
                  <a:lnTo>
                    <a:pt x="221468" y="238504"/>
                  </a:lnTo>
                  <a:lnTo>
                    <a:pt x="221468" y="306647"/>
                  </a:lnTo>
                  <a:lnTo>
                    <a:pt x="136288" y="306647"/>
                  </a:lnTo>
                  <a:cubicBezTo>
                    <a:pt x="126901" y="306647"/>
                    <a:pt x="119252" y="298998"/>
                    <a:pt x="119252" y="289611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3" name="Полилиния: фигура 1142">
              <a:extLst>
                <a:ext uri="{FF2B5EF4-FFF2-40B4-BE49-F238E27FC236}">
                  <a16:creationId xmlns:a16="http://schemas.microsoft.com/office/drawing/2014/main" id="{8C8ED3DA-0E60-4F16-997F-8D9E7C381CE4}"/>
                </a:ext>
              </a:extLst>
            </p:cNvPr>
            <p:cNvSpPr/>
            <p:nvPr/>
          </p:nvSpPr>
          <p:spPr>
            <a:xfrm>
              <a:off x="8030487" y="7201476"/>
              <a:ext cx="51108" cy="170360"/>
            </a:xfrm>
            <a:custGeom>
              <a:avLst/>
              <a:gdLst>
                <a:gd name="connsiteX0" fmla="*/ 0 w 51107"/>
                <a:gd name="connsiteY0" fmla="*/ 169176 h 170359"/>
                <a:gd name="connsiteX1" fmla="*/ 30259 w 51107"/>
                <a:gd name="connsiteY1" fmla="*/ 0 h 170359"/>
                <a:gd name="connsiteX2" fmla="*/ 63786 w 51107"/>
                <a:gd name="connsiteY2" fmla="*/ 5997 h 170359"/>
                <a:gd name="connsiteX3" fmla="*/ 33527 w 51107"/>
                <a:gd name="connsiteY3" fmla="*/ 175173 h 17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07" h="170359">
                  <a:moveTo>
                    <a:pt x="0" y="169176"/>
                  </a:moveTo>
                  <a:lnTo>
                    <a:pt x="30259" y="0"/>
                  </a:lnTo>
                  <a:lnTo>
                    <a:pt x="63786" y="5997"/>
                  </a:lnTo>
                  <a:lnTo>
                    <a:pt x="33527" y="175173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4" name="Полилиния: фигура 1143">
              <a:extLst>
                <a:ext uri="{FF2B5EF4-FFF2-40B4-BE49-F238E27FC236}">
                  <a16:creationId xmlns:a16="http://schemas.microsoft.com/office/drawing/2014/main" id="{DFABC011-FADF-4F54-BC9C-8F9BEA016B38}"/>
                </a:ext>
              </a:extLst>
            </p:cNvPr>
            <p:cNvSpPr/>
            <p:nvPr/>
          </p:nvSpPr>
          <p:spPr>
            <a:xfrm>
              <a:off x="7545726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5" name="Полилиния: фигура 1144">
              <a:extLst>
                <a:ext uri="{FF2B5EF4-FFF2-40B4-BE49-F238E27FC236}">
                  <a16:creationId xmlns:a16="http://schemas.microsoft.com/office/drawing/2014/main" id="{5A096505-325E-44D4-A3AB-EDDB040E95DB}"/>
                </a:ext>
              </a:extLst>
            </p:cNvPr>
            <p:cNvSpPr/>
            <p:nvPr/>
          </p:nvSpPr>
          <p:spPr>
            <a:xfrm>
              <a:off x="7613870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6" name="Полилиния: фигура 1145">
              <a:extLst>
                <a:ext uri="{FF2B5EF4-FFF2-40B4-BE49-F238E27FC236}">
                  <a16:creationId xmlns:a16="http://schemas.microsoft.com/office/drawing/2014/main" id="{CA46BCB9-5ACC-4F6A-BFA0-6CBA551B9546}"/>
                </a:ext>
              </a:extLst>
            </p:cNvPr>
            <p:cNvSpPr/>
            <p:nvPr/>
          </p:nvSpPr>
          <p:spPr>
            <a:xfrm>
              <a:off x="7682013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7" name="Полилиния: фигура 1146">
              <a:extLst>
                <a:ext uri="{FF2B5EF4-FFF2-40B4-BE49-F238E27FC236}">
                  <a16:creationId xmlns:a16="http://schemas.microsoft.com/office/drawing/2014/main" id="{F1CC7B7E-0648-4326-91B3-374C8513A617}"/>
                </a:ext>
              </a:extLst>
            </p:cNvPr>
            <p:cNvSpPr/>
            <p:nvPr/>
          </p:nvSpPr>
          <p:spPr>
            <a:xfrm>
              <a:off x="7602541" y="7315503"/>
              <a:ext cx="136288" cy="119252"/>
            </a:xfrm>
            <a:custGeom>
              <a:avLst/>
              <a:gdLst>
                <a:gd name="connsiteX0" fmla="*/ 113596 w 136287"/>
                <a:gd name="connsiteY0" fmla="*/ 133017 h 119251"/>
                <a:gd name="connsiteX1" fmla="*/ 98263 w 136287"/>
                <a:gd name="connsiteY1" fmla="*/ 105844 h 119251"/>
                <a:gd name="connsiteX2" fmla="*/ 126441 w 136287"/>
                <a:gd name="connsiteY2" fmla="*/ 86679 h 119251"/>
                <a:gd name="connsiteX3" fmla="*/ 144550 w 136287"/>
                <a:gd name="connsiteY3" fmla="*/ 118809 h 119251"/>
                <a:gd name="connsiteX4" fmla="*/ 78638 w 136287"/>
                <a:gd name="connsiteY4" fmla="*/ 81602 h 119251"/>
                <a:gd name="connsiteX5" fmla="*/ 55282 w 136287"/>
                <a:gd name="connsiteY5" fmla="*/ 60904 h 119251"/>
                <a:gd name="connsiteX6" fmla="*/ 75674 w 136287"/>
                <a:gd name="connsiteY6" fmla="*/ 33612 h 119251"/>
                <a:gd name="connsiteX7" fmla="*/ 103255 w 136287"/>
                <a:gd name="connsiteY7" fmla="*/ 58042 h 119251"/>
                <a:gd name="connsiteX8" fmla="*/ 28842 w 136287"/>
                <a:gd name="connsiteY8" fmla="*/ 44379 h 119251"/>
                <a:gd name="connsiteX9" fmla="*/ 0 w 136287"/>
                <a:gd name="connsiteY9" fmla="*/ 32471 h 119251"/>
                <a:gd name="connsiteX10" fmla="*/ 10341 w 136287"/>
                <a:gd name="connsiteY10" fmla="*/ 0 h 119251"/>
                <a:gd name="connsiteX11" fmla="*/ 44413 w 136287"/>
                <a:gd name="connsiteY11" fmla="*/ 14072 h 11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287" h="119251">
                  <a:moveTo>
                    <a:pt x="113596" y="133017"/>
                  </a:moveTo>
                  <a:cubicBezTo>
                    <a:pt x="109269" y="123579"/>
                    <a:pt x="104107" y="114431"/>
                    <a:pt x="98263" y="105844"/>
                  </a:cubicBezTo>
                  <a:lnTo>
                    <a:pt x="126441" y="86679"/>
                  </a:lnTo>
                  <a:cubicBezTo>
                    <a:pt x="133341" y="96849"/>
                    <a:pt x="139439" y="107633"/>
                    <a:pt x="144550" y="118809"/>
                  </a:cubicBezTo>
                  <a:close/>
                  <a:moveTo>
                    <a:pt x="78638" y="81602"/>
                  </a:moveTo>
                  <a:cubicBezTo>
                    <a:pt x="71432" y="74072"/>
                    <a:pt x="63578" y="67105"/>
                    <a:pt x="55282" y="60904"/>
                  </a:cubicBezTo>
                  <a:lnTo>
                    <a:pt x="75674" y="33612"/>
                  </a:lnTo>
                  <a:cubicBezTo>
                    <a:pt x="85469" y="40937"/>
                    <a:pt x="94754" y="49149"/>
                    <a:pt x="103255" y="58042"/>
                  </a:cubicBezTo>
                  <a:close/>
                  <a:moveTo>
                    <a:pt x="28842" y="44379"/>
                  </a:moveTo>
                  <a:cubicBezTo>
                    <a:pt x="19591" y="39626"/>
                    <a:pt x="9881" y="35605"/>
                    <a:pt x="0" y="32471"/>
                  </a:cubicBezTo>
                  <a:lnTo>
                    <a:pt x="10341" y="0"/>
                  </a:lnTo>
                  <a:cubicBezTo>
                    <a:pt x="22028" y="3731"/>
                    <a:pt x="33476" y="8467"/>
                    <a:pt x="44413" y="14072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8" name="Полилиния: фигура 1147">
              <a:extLst>
                <a:ext uri="{FF2B5EF4-FFF2-40B4-BE49-F238E27FC236}">
                  <a16:creationId xmlns:a16="http://schemas.microsoft.com/office/drawing/2014/main" id="{ADF8077F-28AB-48A8-A879-8E6D3041881A}"/>
                </a:ext>
              </a:extLst>
            </p:cNvPr>
            <p:cNvSpPr/>
            <p:nvPr/>
          </p:nvSpPr>
          <p:spPr>
            <a:xfrm>
              <a:off x="7677703" y="7475488"/>
              <a:ext cx="425899" cy="34072"/>
            </a:xfrm>
            <a:custGeom>
              <a:avLst/>
              <a:gdLst>
                <a:gd name="connsiteX0" fmla="*/ 0 w 425899"/>
                <a:gd name="connsiteY0" fmla="*/ 0 h 34071"/>
                <a:gd name="connsiteX1" fmla="*/ 430209 w 425899"/>
                <a:gd name="connsiteY1" fmla="*/ 0 h 34071"/>
                <a:gd name="connsiteX2" fmla="*/ 430209 w 425899"/>
                <a:gd name="connsiteY2" fmla="*/ 34072 h 34071"/>
                <a:gd name="connsiteX3" fmla="*/ 0 w 425899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899" h="34071">
                  <a:moveTo>
                    <a:pt x="0" y="0"/>
                  </a:moveTo>
                  <a:lnTo>
                    <a:pt x="430209" y="0"/>
                  </a:lnTo>
                  <a:lnTo>
                    <a:pt x="430209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49" name="Полилиния: фигура 1148">
              <a:extLst>
                <a:ext uri="{FF2B5EF4-FFF2-40B4-BE49-F238E27FC236}">
                  <a16:creationId xmlns:a16="http://schemas.microsoft.com/office/drawing/2014/main" id="{1DEA01CF-619E-4F8B-A6AC-E0DAD9983A7E}"/>
                </a:ext>
              </a:extLst>
            </p:cNvPr>
            <p:cNvSpPr/>
            <p:nvPr/>
          </p:nvSpPr>
          <p:spPr>
            <a:xfrm>
              <a:off x="7902578" y="7492524"/>
              <a:ext cx="17036" cy="17036"/>
            </a:xfrm>
            <a:custGeom>
              <a:avLst/>
              <a:gdLst>
                <a:gd name="connsiteX0" fmla="*/ 903 w 0"/>
                <a:gd name="connsiteY0" fmla="*/ 0 h 0"/>
                <a:gd name="connsiteX1" fmla="*/ 0 w 0"/>
                <a:gd name="connsiteY1" fmla="*/ 0 h 0"/>
                <a:gd name="connsiteX2" fmla="*/ 903 w 0"/>
                <a:gd name="connsiteY2" fmla="*/ 131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903" y="0"/>
                  </a:moveTo>
                  <a:lnTo>
                    <a:pt x="0" y="0"/>
                  </a:lnTo>
                  <a:lnTo>
                    <a:pt x="903" y="1312"/>
                  </a:lnTo>
                  <a:close/>
                </a:path>
              </a:pathLst>
            </a:custGeom>
            <a:solidFill>
              <a:srgbClr val="F0BC5E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0" name="Полилиния: фигура 1149">
              <a:extLst>
                <a:ext uri="{FF2B5EF4-FFF2-40B4-BE49-F238E27FC236}">
                  <a16:creationId xmlns:a16="http://schemas.microsoft.com/office/drawing/2014/main" id="{72C9B948-A679-4235-AC9E-E43FA800FCE2}"/>
                </a:ext>
              </a:extLst>
            </p:cNvPr>
            <p:cNvSpPr/>
            <p:nvPr/>
          </p:nvSpPr>
          <p:spPr>
            <a:xfrm>
              <a:off x="7914265" y="6913301"/>
              <a:ext cx="511079" cy="732547"/>
            </a:xfrm>
            <a:custGeom>
              <a:avLst/>
              <a:gdLst>
                <a:gd name="connsiteX0" fmla="*/ 483276 w 511079"/>
                <a:gd name="connsiteY0" fmla="*/ 0 h 732546"/>
                <a:gd name="connsiteX1" fmla="*/ 312985 w 511079"/>
                <a:gd name="connsiteY1" fmla="*/ 0 h 732546"/>
                <a:gd name="connsiteX2" fmla="*/ 312849 w 511079"/>
                <a:gd name="connsiteY2" fmla="*/ 0 h 732546"/>
                <a:gd name="connsiteX3" fmla="*/ 279100 w 511079"/>
                <a:gd name="connsiteY3" fmla="*/ 29847 h 732546"/>
                <a:gd name="connsiteX4" fmla="*/ 165334 w 511079"/>
                <a:gd name="connsiteY4" fmla="*/ 667435 h 732546"/>
                <a:gd name="connsiteX5" fmla="*/ 149457 w 511079"/>
                <a:gd name="connsiteY5" fmla="*/ 681439 h 732546"/>
                <a:gd name="connsiteX6" fmla="*/ 136271 w 511079"/>
                <a:gd name="connsiteY6" fmla="*/ 674488 h 732546"/>
                <a:gd name="connsiteX7" fmla="*/ 82624 w 511079"/>
                <a:gd name="connsiteY7" fmla="*/ 596259 h 732546"/>
                <a:gd name="connsiteX8" fmla="*/ 0 w 511079"/>
                <a:gd name="connsiteY8" fmla="*/ 596259 h 732546"/>
                <a:gd name="connsiteX9" fmla="*/ 78877 w 511079"/>
                <a:gd name="connsiteY9" fmla="*/ 711286 h 732546"/>
                <a:gd name="connsiteX10" fmla="*/ 127191 w 511079"/>
                <a:gd name="connsiteY10" fmla="*/ 746669 h 732546"/>
                <a:gd name="connsiteX11" fmla="*/ 232950 w 511079"/>
                <a:gd name="connsiteY11" fmla="*/ 675885 h 732546"/>
                <a:gd name="connsiteX12" fmla="*/ 342985 w 511079"/>
                <a:gd name="connsiteY12" fmla="*/ 68144 h 732546"/>
                <a:gd name="connsiteX13" fmla="*/ 483276 w 511079"/>
                <a:gd name="connsiteY13" fmla="*/ 68144 h 732546"/>
                <a:gd name="connsiteX14" fmla="*/ 517348 w 511079"/>
                <a:gd name="connsiteY14" fmla="*/ 34072 h 732546"/>
                <a:gd name="connsiteX15" fmla="*/ 483276 w 511079"/>
                <a:gd name="connsiteY15" fmla="*/ 0 h 73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1079" h="732546">
                  <a:moveTo>
                    <a:pt x="483276" y="0"/>
                  </a:moveTo>
                  <a:lnTo>
                    <a:pt x="312985" y="0"/>
                  </a:lnTo>
                  <a:cubicBezTo>
                    <a:pt x="312934" y="0"/>
                    <a:pt x="312900" y="0"/>
                    <a:pt x="312849" y="0"/>
                  </a:cubicBezTo>
                  <a:cubicBezTo>
                    <a:pt x="295710" y="0"/>
                    <a:pt x="281213" y="12845"/>
                    <a:pt x="279100" y="29847"/>
                  </a:cubicBezTo>
                  <a:lnTo>
                    <a:pt x="165334" y="667435"/>
                  </a:lnTo>
                  <a:cubicBezTo>
                    <a:pt x="164329" y="675408"/>
                    <a:pt x="157515" y="681439"/>
                    <a:pt x="149457" y="681439"/>
                  </a:cubicBezTo>
                  <a:cubicBezTo>
                    <a:pt x="144175" y="681439"/>
                    <a:pt x="139252" y="678849"/>
                    <a:pt x="136271" y="674488"/>
                  </a:cubicBezTo>
                  <a:lnTo>
                    <a:pt x="82624" y="596259"/>
                  </a:lnTo>
                  <a:lnTo>
                    <a:pt x="0" y="596259"/>
                  </a:lnTo>
                  <a:lnTo>
                    <a:pt x="78877" y="711286"/>
                  </a:lnTo>
                  <a:cubicBezTo>
                    <a:pt x="90478" y="728220"/>
                    <a:pt x="107327" y="741456"/>
                    <a:pt x="127191" y="746669"/>
                  </a:cubicBezTo>
                  <a:cubicBezTo>
                    <a:pt x="178571" y="760162"/>
                    <a:pt x="226800" y="725102"/>
                    <a:pt x="232950" y="675885"/>
                  </a:cubicBezTo>
                  <a:lnTo>
                    <a:pt x="342985" y="68144"/>
                  </a:lnTo>
                  <a:lnTo>
                    <a:pt x="483276" y="68144"/>
                  </a:lnTo>
                  <a:cubicBezTo>
                    <a:pt x="502101" y="68144"/>
                    <a:pt x="517348" y="52897"/>
                    <a:pt x="517348" y="34072"/>
                  </a:cubicBezTo>
                  <a:cubicBezTo>
                    <a:pt x="517348" y="15247"/>
                    <a:pt x="502084" y="0"/>
                    <a:pt x="483276" y="0"/>
                  </a:cubicBezTo>
                  <a:close/>
                </a:path>
              </a:pathLst>
            </a:custGeom>
            <a:solidFill>
              <a:schemeClr val="bg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1" name="Полилиния: фигура 1150">
              <a:extLst>
                <a:ext uri="{FF2B5EF4-FFF2-40B4-BE49-F238E27FC236}">
                  <a16:creationId xmlns:a16="http://schemas.microsoft.com/office/drawing/2014/main" id="{5594BB54-9D85-4FD3-AAD4-C4FE03A0D8E8}"/>
                </a:ext>
              </a:extLst>
            </p:cNvPr>
            <p:cNvSpPr/>
            <p:nvPr/>
          </p:nvSpPr>
          <p:spPr>
            <a:xfrm>
              <a:off x="7392402" y="7373272"/>
              <a:ext cx="306647" cy="306647"/>
            </a:xfrm>
            <a:custGeom>
              <a:avLst/>
              <a:gdLst>
                <a:gd name="connsiteX0" fmla="*/ 153324 w 306647"/>
                <a:gd name="connsiteY0" fmla="*/ 306647 h 306647"/>
                <a:gd name="connsiteX1" fmla="*/ 0 w 306647"/>
                <a:gd name="connsiteY1" fmla="*/ 153324 h 306647"/>
                <a:gd name="connsiteX2" fmla="*/ 153324 w 306647"/>
                <a:gd name="connsiteY2" fmla="*/ 0 h 306647"/>
                <a:gd name="connsiteX3" fmla="*/ 306647 w 306647"/>
                <a:gd name="connsiteY3" fmla="*/ 153324 h 306647"/>
                <a:gd name="connsiteX4" fmla="*/ 153324 w 306647"/>
                <a:gd name="connsiteY4" fmla="*/ 306647 h 306647"/>
                <a:gd name="connsiteX5" fmla="*/ 153324 w 306647"/>
                <a:gd name="connsiteY5" fmla="*/ 85180 h 306647"/>
                <a:gd name="connsiteX6" fmla="*/ 85180 w 306647"/>
                <a:gd name="connsiteY6" fmla="*/ 153324 h 306647"/>
                <a:gd name="connsiteX7" fmla="*/ 153324 w 306647"/>
                <a:gd name="connsiteY7" fmla="*/ 221468 h 306647"/>
                <a:gd name="connsiteX8" fmla="*/ 221468 w 306647"/>
                <a:gd name="connsiteY8" fmla="*/ 153324 h 306647"/>
                <a:gd name="connsiteX9" fmla="*/ 153324 w 306647"/>
                <a:gd name="connsiteY9" fmla="*/ 85180 h 3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647" h="306647">
                  <a:moveTo>
                    <a:pt x="153324" y="306647"/>
                  </a:moveTo>
                  <a:cubicBezTo>
                    <a:pt x="68791" y="306647"/>
                    <a:pt x="0" y="237873"/>
                    <a:pt x="0" y="153324"/>
                  </a:cubicBezTo>
                  <a:cubicBezTo>
                    <a:pt x="0" y="68774"/>
                    <a:pt x="68791" y="0"/>
                    <a:pt x="153324" y="0"/>
                  </a:cubicBezTo>
                  <a:cubicBezTo>
                    <a:pt x="237856" y="0"/>
                    <a:pt x="306647" y="68774"/>
                    <a:pt x="306647" y="153324"/>
                  </a:cubicBezTo>
                  <a:cubicBezTo>
                    <a:pt x="306647" y="237873"/>
                    <a:pt x="237856" y="306647"/>
                    <a:pt x="153324" y="306647"/>
                  </a:cubicBezTo>
                  <a:close/>
                  <a:moveTo>
                    <a:pt x="153324" y="85180"/>
                  </a:moveTo>
                  <a:cubicBezTo>
                    <a:pt x="115742" y="85180"/>
                    <a:pt x="85180" y="115759"/>
                    <a:pt x="85180" y="153324"/>
                  </a:cubicBezTo>
                  <a:cubicBezTo>
                    <a:pt x="85180" y="190888"/>
                    <a:pt x="115742" y="221468"/>
                    <a:pt x="153324" y="221468"/>
                  </a:cubicBezTo>
                  <a:cubicBezTo>
                    <a:pt x="190905" y="221468"/>
                    <a:pt x="221468" y="190888"/>
                    <a:pt x="221468" y="153324"/>
                  </a:cubicBezTo>
                  <a:cubicBezTo>
                    <a:pt x="221468" y="115759"/>
                    <a:pt x="190905" y="85180"/>
                    <a:pt x="153324" y="85180"/>
                  </a:cubicBezTo>
                  <a:close/>
                </a:path>
              </a:pathLst>
            </a:custGeom>
            <a:solidFill>
              <a:schemeClr val="bg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2" name="Полилиния: фигура 1151">
              <a:extLst>
                <a:ext uri="{FF2B5EF4-FFF2-40B4-BE49-F238E27FC236}">
                  <a16:creationId xmlns:a16="http://schemas.microsoft.com/office/drawing/2014/main" id="{AC62E8AD-A164-439A-ACB7-91C7BCC79BF0}"/>
                </a:ext>
              </a:extLst>
            </p:cNvPr>
            <p:cNvSpPr/>
            <p:nvPr/>
          </p:nvSpPr>
          <p:spPr>
            <a:xfrm>
              <a:off x="7460546" y="7441416"/>
              <a:ext cx="170360" cy="170360"/>
            </a:xfrm>
            <a:custGeom>
              <a:avLst/>
              <a:gdLst>
                <a:gd name="connsiteX0" fmla="*/ 85180 w 170359"/>
                <a:gd name="connsiteY0" fmla="*/ 170360 h 170359"/>
                <a:gd name="connsiteX1" fmla="*/ 0 w 170359"/>
                <a:gd name="connsiteY1" fmla="*/ 85180 h 170359"/>
                <a:gd name="connsiteX2" fmla="*/ 85180 w 170359"/>
                <a:gd name="connsiteY2" fmla="*/ 0 h 170359"/>
                <a:gd name="connsiteX3" fmla="*/ 170360 w 170359"/>
                <a:gd name="connsiteY3" fmla="*/ 85180 h 170359"/>
                <a:gd name="connsiteX4" fmla="*/ 85180 w 170359"/>
                <a:gd name="connsiteY4" fmla="*/ 170360 h 170359"/>
                <a:gd name="connsiteX5" fmla="*/ 85180 w 170359"/>
                <a:gd name="connsiteY5" fmla="*/ 34072 h 170359"/>
                <a:gd name="connsiteX6" fmla="*/ 34072 w 170359"/>
                <a:gd name="connsiteY6" fmla="*/ 85180 h 170359"/>
                <a:gd name="connsiteX7" fmla="*/ 85180 w 170359"/>
                <a:gd name="connsiteY7" fmla="*/ 136288 h 170359"/>
                <a:gd name="connsiteX8" fmla="*/ 136288 w 170359"/>
                <a:gd name="connsiteY8" fmla="*/ 85180 h 170359"/>
                <a:gd name="connsiteX9" fmla="*/ 85180 w 170359"/>
                <a:gd name="connsiteY9" fmla="*/ 34072 h 17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359" h="170359">
                  <a:moveTo>
                    <a:pt x="85180" y="170360"/>
                  </a:moveTo>
                  <a:cubicBezTo>
                    <a:pt x="38212" y="170360"/>
                    <a:pt x="0" y="132148"/>
                    <a:pt x="0" y="85180"/>
                  </a:cubicBezTo>
                  <a:cubicBezTo>
                    <a:pt x="0" y="38212"/>
                    <a:pt x="38212" y="0"/>
                    <a:pt x="85180" y="0"/>
                  </a:cubicBezTo>
                  <a:cubicBezTo>
                    <a:pt x="132148" y="0"/>
                    <a:pt x="170360" y="38212"/>
                    <a:pt x="170360" y="85180"/>
                  </a:cubicBezTo>
                  <a:cubicBezTo>
                    <a:pt x="170360" y="132148"/>
                    <a:pt x="132148" y="170360"/>
                    <a:pt x="85180" y="170360"/>
                  </a:cubicBezTo>
                  <a:close/>
                  <a:moveTo>
                    <a:pt x="85180" y="34072"/>
                  </a:moveTo>
                  <a:cubicBezTo>
                    <a:pt x="57002" y="34072"/>
                    <a:pt x="34072" y="57002"/>
                    <a:pt x="34072" y="85180"/>
                  </a:cubicBezTo>
                  <a:cubicBezTo>
                    <a:pt x="34072" y="113357"/>
                    <a:pt x="57002" y="136288"/>
                    <a:pt x="85180" y="136288"/>
                  </a:cubicBezTo>
                  <a:cubicBezTo>
                    <a:pt x="113357" y="136288"/>
                    <a:pt x="136288" y="113357"/>
                    <a:pt x="136288" y="85180"/>
                  </a:cubicBezTo>
                  <a:cubicBezTo>
                    <a:pt x="136288" y="57002"/>
                    <a:pt x="113357" y="34072"/>
                    <a:pt x="85180" y="34072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3" name="Полилиния: фигура 1152">
              <a:extLst>
                <a:ext uri="{FF2B5EF4-FFF2-40B4-BE49-F238E27FC236}">
                  <a16:creationId xmlns:a16="http://schemas.microsoft.com/office/drawing/2014/main" id="{8BD43F00-FE50-4AA6-80D9-F75E109AC979}"/>
                </a:ext>
              </a:extLst>
            </p:cNvPr>
            <p:cNvSpPr/>
            <p:nvPr/>
          </p:nvSpPr>
          <p:spPr>
            <a:xfrm>
              <a:off x="8018245" y="7404802"/>
              <a:ext cx="34072" cy="34072"/>
            </a:xfrm>
            <a:custGeom>
              <a:avLst/>
              <a:gdLst>
                <a:gd name="connsiteX0" fmla="*/ 0 w 34071"/>
                <a:gd name="connsiteY0" fmla="*/ 34231 h 34071"/>
                <a:gd name="connsiteX1" fmla="*/ 6123 w 34071"/>
                <a:gd name="connsiteY1" fmla="*/ 0 h 34071"/>
                <a:gd name="connsiteX2" fmla="*/ 39649 w 34071"/>
                <a:gd name="connsiteY2" fmla="*/ 5997 h 34071"/>
                <a:gd name="connsiteX3" fmla="*/ 33527 w 34071"/>
                <a:gd name="connsiteY3" fmla="*/ 40228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34231"/>
                  </a:moveTo>
                  <a:lnTo>
                    <a:pt x="6123" y="0"/>
                  </a:lnTo>
                  <a:lnTo>
                    <a:pt x="39649" y="5997"/>
                  </a:lnTo>
                  <a:lnTo>
                    <a:pt x="33527" y="40228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grpSp>
        <p:nvGrpSpPr>
          <p:cNvPr id="1156" name="Рисунок 1154">
            <a:extLst>
              <a:ext uri="{FF2B5EF4-FFF2-40B4-BE49-F238E27FC236}">
                <a16:creationId xmlns:a16="http://schemas.microsoft.com/office/drawing/2014/main" id="{4670A525-43B6-4C8B-9EE6-54B0D27FEFDD}"/>
              </a:ext>
            </a:extLst>
          </p:cNvPr>
          <p:cNvGrpSpPr/>
          <p:nvPr/>
        </p:nvGrpSpPr>
        <p:grpSpPr>
          <a:xfrm>
            <a:off x="2058021" y="98768"/>
            <a:ext cx="375339" cy="411027"/>
            <a:chOff x="6294950" y="3432896"/>
            <a:chExt cx="1363084" cy="1363084"/>
          </a:xfrm>
        </p:grpSpPr>
        <p:sp>
          <p:nvSpPr>
            <p:cNvPr id="1157" name="Полилиния: фигура 1156">
              <a:extLst>
                <a:ext uri="{FF2B5EF4-FFF2-40B4-BE49-F238E27FC236}">
                  <a16:creationId xmlns:a16="http://schemas.microsoft.com/office/drawing/2014/main" id="{5BD1FA50-F1F5-4545-8726-141CC4FF3B7D}"/>
                </a:ext>
              </a:extLst>
            </p:cNvPr>
            <p:cNvSpPr/>
            <p:nvPr/>
          </p:nvSpPr>
          <p:spPr>
            <a:xfrm>
              <a:off x="7234992" y="3520837"/>
              <a:ext cx="420467" cy="310541"/>
            </a:xfrm>
            <a:custGeom>
              <a:avLst/>
              <a:gdLst>
                <a:gd name="connsiteX0" fmla="*/ 109269 w 420467"/>
                <a:gd name="connsiteY0" fmla="*/ 312473 h 310541"/>
                <a:gd name="connsiteX1" fmla="*/ 0 w 420467"/>
                <a:gd name="connsiteY1" fmla="*/ 285154 h 310541"/>
                <a:gd name="connsiteX2" fmla="*/ 10649 w 420467"/>
                <a:gd name="connsiteY2" fmla="*/ 242492 h 310541"/>
                <a:gd name="connsiteX3" fmla="*/ 77259 w 420467"/>
                <a:gd name="connsiteY3" fmla="*/ 259143 h 310541"/>
                <a:gd name="connsiteX4" fmla="*/ 142055 w 420467"/>
                <a:gd name="connsiteY4" fmla="*/ 0 h 310541"/>
                <a:gd name="connsiteX5" fmla="*/ 423043 w 420467"/>
                <a:gd name="connsiteY5" fmla="*/ 0 h 310541"/>
                <a:gd name="connsiteX6" fmla="*/ 423043 w 420467"/>
                <a:gd name="connsiteY6" fmla="*/ 43970 h 310541"/>
                <a:gd name="connsiteX7" fmla="*/ 176385 w 420467"/>
                <a:gd name="connsiteY7" fmla="*/ 43970 h 31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467" h="310541">
                  <a:moveTo>
                    <a:pt x="109269" y="312473"/>
                  </a:moveTo>
                  <a:lnTo>
                    <a:pt x="0" y="285154"/>
                  </a:lnTo>
                  <a:lnTo>
                    <a:pt x="10649" y="242492"/>
                  </a:lnTo>
                  <a:lnTo>
                    <a:pt x="77259" y="259143"/>
                  </a:lnTo>
                  <a:lnTo>
                    <a:pt x="142055" y="0"/>
                  </a:lnTo>
                  <a:lnTo>
                    <a:pt x="423043" y="0"/>
                  </a:lnTo>
                  <a:lnTo>
                    <a:pt x="423043" y="43970"/>
                  </a:lnTo>
                  <a:lnTo>
                    <a:pt x="176385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8" name="Полилиния: фигура 1157">
              <a:extLst>
                <a:ext uri="{FF2B5EF4-FFF2-40B4-BE49-F238E27FC236}">
                  <a16:creationId xmlns:a16="http://schemas.microsoft.com/office/drawing/2014/main" id="{7206E11F-D582-4BF4-9B42-45FEDBB427CD}"/>
                </a:ext>
              </a:extLst>
            </p:cNvPr>
            <p:cNvSpPr/>
            <p:nvPr/>
          </p:nvSpPr>
          <p:spPr>
            <a:xfrm>
              <a:off x="7438182" y="3608778"/>
              <a:ext cx="219852" cy="43970"/>
            </a:xfrm>
            <a:custGeom>
              <a:avLst/>
              <a:gdLst>
                <a:gd name="connsiteX0" fmla="*/ 0 w 219852"/>
                <a:gd name="connsiteY0" fmla="*/ 0 h 43970"/>
                <a:gd name="connsiteX1" fmla="*/ 219852 w 219852"/>
                <a:gd name="connsiteY1" fmla="*/ 0 h 43970"/>
                <a:gd name="connsiteX2" fmla="*/ 219852 w 219852"/>
                <a:gd name="connsiteY2" fmla="*/ 43970 h 43970"/>
                <a:gd name="connsiteX3" fmla="*/ 0 w 219852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52" h="43970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59" name="Полилиния: фигура 1158">
              <a:extLst>
                <a:ext uri="{FF2B5EF4-FFF2-40B4-BE49-F238E27FC236}">
                  <a16:creationId xmlns:a16="http://schemas.microsoft.com/office/drawing/2014/main" id="{40FC0450-98D4-4726-A071-EBABBF118E48}"/>
                </a:ext>
              </a:extLst>
            </p:cNvPr>
            <p:cNvSpPr/>
            <p:nvPr/>
          </p:nvSpPr>
          <p:spPr>
            <a:xfrm>
              <a:off x="7438182" y="3696719"/>
              <a:ext cx="219852" cy="43970"/>
            </a:xfrm>
            <a:custGeom>
              <a:avLst/>
              <a:gdLst>
                <a:gd name="connsiteX0" fmla="*/ 0 w 219852"/>
                <a:gd name="connsiteY0" fmla="*/ 0 h 43970"/>
                <a:gd name="connsiteX1" fmla="*/ 219852 w 219852"/>
                <a:gd name="connsiteY1" fmla="*/ 0 h 43970"/>
                <a:gd name="connsiteX2" fmla="*/ 219852 w 219852"/>
                <a:gd name="connsiteY2" fmla="*/ 43970 h 43970"/>
                <a:gd name="connsiteX3" fmla="*/ 0 w 219852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52" h="43970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0" name="Полилиния: фигура 1159">
              <a:extLst>
                <a:ext uri="{FF2B5EF4-FFF2-40B4-BE49-F238E27FC236}">
                  <a16:creationId xmlns:a16="http://schemas.microsoft.com/office/drawing/2014/main" id="{FB1CEE8F-B543-4353-B644-10F71512E579}"/>
                </a:ext>
              </a:extLst>
            </p:cNvPr>
            <p:cNvSpPr/>
            <p:nvPr/>
          </p:nvSpPr>
          <p:spPr>
            <a:xfrm>
              <a:off x="7394211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1" name="Полилиния: фигура 1160">
              <a:extLst>
                <a:ext uri="{FF2B5EF4-FFF2-40B4-BE49-F238E27FC236}">
                  <a16:creationId xmlns:a16="http://schemas.microsoft.com/office/drawing/2014/main" id="{DFEEC23E-47AB-463C-9106-9F3C0CC6E190}"/>
                </a:ext>
              </a:extLst>
            </p:cNvPr>
            <p:cNvSpPr/>
            <p:nvPr/>
          </p:nvSpPr>
          <p:spPr>
            <a:xfrm>
              <a:off x="7482152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2" name="Полилиния: фигура 1161">
              <a:extLst>
                <a:ext uri="{FF2B5EF4-FFF2-40B4-BE49-F238E27FC236}">
                  <a16:creationId xmlns:a16="http://schemas.microsoft.com/office/drawing/2014/main" id="{2B2FD40B-C33F-4CA9-A2C7-53DC17412FF5}"/>
                </a:ext>
              </a:extLst>
            </p:cNvPr>
            <p:cNvSpPr/>
            <p:nvPr/>
          </p:nvSpPr>
          <p:spPr>
            <a:xfrm>
              <a:off x="7570093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3" name="Полилиния: фигура 1162">
              <a:extLst>
                <a:ext uri="{FF2B5EF4-FFF2-40B4-BE49-F238E27FC236}">
                  <a16:creationId xmlns:a16="http://schemas.microsoft.com/office/drawing/2014/main" id="{59007EE2-632C-4F8B-8AA3-37C7D19D1B04}"/>
                </a:ext>
              </a:extLst>
            </p:cNvPr>
            <p:cNvSpPr/>
            <p:nvPr/>
          </p:nvSpPr>
          <p:spPr>
            <a:xfrm>
              <a:off x="6558773" y="3432896"/>
              <a:ext cx="703527" cy="703527"/>
            </a:xfrm>
            <a:custGeom>
              <a:avLst/>
              <a:gdLst>
                <a:gd name="connsiteX0" fmla="*/ 703527 w 703527"/>
                <a:gd name="connsiteY0" fmla="*/ 434884 h 703527"/>
                <a:gd name="connsiteX1" fmla="*/ 703527 w 703527"/>
                <a:gd name="connsiteY1" fmla="*/ 268643 h 703527"/>
                <a:gd name="connsiteX2" fmla="*/ 643378 w 703527"/>
                <a:gd name="connsiteY2" fmla="*/ 253625 h 703527"/>
                <a:gd name="connsiteX3" fmla="*/ 627395 w 703527"/>
                <a:gd name="connsiteY3" fmla="*/ 214839 h 703527"/>
                <a:gd name="connsiteX4" fmla="*/ 659268 w 703527"/>
                <a:gd name="connsiteY4" fmla="*/ 161808 h 703527"/>
                <a:gd name="connsiteX5" fmla="*/ 541719 w 703527"/>
                <a:gd name="connsiteY5" fmla="*/ 44260 h 703527"/>
                <a:gd name="connsiteX6" fmla="*/ 488688 w 703527"/>
                <a:gd name="connsiteY6" fmla="*/ 76132 h 703527"/>
                <a:gd name="connsiteX7" fmla="*/ 449903 w 703527"/>
                <a:gd name="connsiteY7" fmla="*/ 60148 h 703527"/>
                <a:gd name="connsiteX8" fmla="*/ 434884 w 703527"/>
                <a:gd name="connsiteY8" fmla="*/ 0 h 703527"/>
                <a:gd name="connsiteX9" fmla="*/ 268643 w 703527"/>
                <a:gd name="connsiteY9" fmla="*/ 0 h 703527"/>
                <a:gd name="connsiteX10" fmla="*/ 253624 w 703527"/>
                <a:gd name="connsiteY10" fmla="*/ 60148 h 703527"/>
                <a:gd name="connsiteX11" fmla="*/ 214840 w 703527"/>
                <a:gd name="connsiteY11" fmla="*/ 76132 h 703527"/>
                <a:gd name="connsiteX12" fmla="*/ 161809 w 703527"/>
                <a:gd name="connsiteY12" fmla="*/ 44260 h 703527"/>
                <a:gd name="connsiteX13" fmla="*/ 44259 w 703527"/>
                <a:gd name="connsiteY13" fmla="*/ 161808 h 703527"/>
                <a:gd name="connsiteX14" fmla="*/ 76132 w 703527"/>
                <a:gd name="connsiteY14" fmla="*/ 214839 h 703527"/>
                <a:gd name="connsiteX15" fmla="*/ 60149 w 703527"/>
                <a:gd name="connsiteY15" fmla="*/ 253625 h 703527"/>
                <a:gd name="connsiteX16" fmla="*/ 0 w 703527"/>
                <a:gd name="connsiteY16" fmla="*/ 268643 h 703527"/>
                <a:gd name="connsiteX17" fmla="*/ 0 w 703527"/>
                <a:gd name="connsiteY17" fmla="*/ 413061 h 703527"/>
                <a:gd name="connsiteX18" fmla="*/ 131911 w 703527"/>
                <a:gd name="connsiteY18" fmla="*/ 373749 h 703527"/>
                <a:gd name="connsiteX19" fmla="*/ 258873 w 703527"/>
                <a:gd name="connsiteY19" fmla="*/ 410044 h 703527"/>
                <a:gd name="connsiteX20" fmla="*/ 241837 w 703527"/>
                <a:gd name="connsiteY20" fmla="*/ 351764 h 703527"/>
                <a:gd name="connsiteX21" fmla="*/ 351764 w 703527"/>
                <a:gd name="connsiteY21" fmla="*/ 241837 h 703527"/>
                <a:gd name="connsiteX22" fmla="*/ 461690 w 703527"/>
                <a:gd name="connsiteY22" fmla="*/ 351764 h 703527"/>
                <a:gd name="connsiteX23" fmla="*/ 351764 w 703527"/>
                <a:gd name="connsiteY23" fmla="*/ 461690 h 703527"/>
                <a:gd name="connsiteX24" fmla="*/ 311272 w 703527"/>
                <a:gd name="connsiteY24" fmla="*/ 453756 h 703527"/>
                <a:gd name="connsiteX25" fmla="*/ 373749 w 703527"/>
                <a:gd name="connsiteY25" fmla="*/ 615586 h 703527"/>
                <a:gd name="connsiteX26" fmla="*/ 373749 w 703527"/>
                <a:gd name="connsiteY26" fmla="*/ 703527 h 703527"/>
                <a:gd name="connsiteX27" fmla="*/ 434884 w 703527"/>
                <a:gd name="connsiteY27" fmla="*/ 703527 h 703527"/>
                <a:gd name="connsiteX28" fmla="*/ 449903 w 703527"/>
                <a:gd name="connsiteY28" fmla="*/ 643378 h 703527"/>
                <a:gd name="connsiteX29" fmla="*/ 488688 w 703527"/>
                <a:gd name="connsiteY29" fmla="*/ 627395 h 703527"/>
                <a:gd name="connsiteX30" fmla="*/ 541719 w 703527"/>
                <a:gd name="connsiteY30" fmla="*/ 659268 h 703527"/>
                <a:gd name="connsiteX31" fmla="*/ 659288 w 703527"/>
                <a:gd name="connsiteY31" fmla="*/ 541697 h 703527"/>
                <a:gd name="connsiteX32" fmla="*/ 627417 w 703527"/>
                <a:gd name="connsiteY32" fmla="*/ 488666 h 703527"/>
                <a:gd name="connsiteX33" fmla="*/ 643400 w 703527"/>
                <a:gd name="connsiteY33" fmla="*/ 449881 h 70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03527" h="703527">
                  <a:moveTo>
                    <a:pt x="703527" y="434884"/>
                  </a:moveTo>
                  <a:lnTo>
                    <a:pt x="703527" y="268643"/>
                  </a:lnTo>
                  <a:lnTo>
                    <a:pt x="643378" y="253625"/>
                  </a:lnTo>
                  <a:cubicBezTo>
                    <a:pt x="638871" y="240206"/>
                    <a:pt x="633546" y="227238"/>
                    <a:pt x="627395" y="214839"/>
                  </a:cubicBezTo>
                  <a:lnTo>
                    <a:pt x="659268" y="161808"/>
                  </a:lnTo>
                  <a:lnTo>
                    <a:pt x="541719" y="44260"/>
                  </a:lnTo>
                  <a:lnTo>
                    <a:pt x="488688" y="76132"/>
                  </a:lnTo>
                  <a:cubicBezTo>
                    <a:pt x="476310" y="70003"/>
                    <a:pt x="463344" y="64678"/>
                    <a:pt x="449903" y="60148"/>
                  </a:cubicBezTo>
                  <a:lnTo>
                    <a:pt x="434884" y="0"/>
                  </a:lnTo>
                  <a:lnTo>
                    <a:pt x="268643" y="0"/>
                  </a:lnTo>
                  <a:lnTo>
                    <a:pt x="253624" y="60148"/>
                  </a:lnTo>
                  <a:cubicBezTo>
                    <a:pt x="240205" y="64657"/>
                    <a:pt x="227239" y="69981"/>
                    <a:pt x="214840" y="76132"/>
                  </a:cubicBezTo>
                  <a:lnTo>
                    <a:pt x="161809" y="44260"/>
                  </a:lnTo>
                  <a:lnTo>
                    <a:pt x="44259" y="161808"/>
                  </a:lnTo>
                  <a:lnTo>
                    <a:pt x="76132" y="214839"/>
                  </a:lnTo>
                  <a:cubicBezTo>
                    <a:pt x="70004" y="227216"/>
                    <a:pt x="64678" y="240184"/>
                    <a:pt x="60149" y="253625"/>
                  </a:cubicBezTo>
                  <a:lnTo>
                    <a:pt x="0" y="268643"/>
                  </a:lnTo>
                  <a:lnTo>
                    <a:pt x="0" y="413061"/>
                  </a:lnTo>
                  <a:cubicBezTo>
                    <a:pt x="37949" y="388284"/>
                    <a:pt x="83217" y="373749"/>
                    <a:pt x="131911" y="373749"/>
                  </a:cubicBezTo>
                  <a:cubicBezTo>
                    <a:pt x="178545" y="373749"/>
                    <a:pt x="221946" y="387179"/>
                    <a:pt x="258873" y="410044"/>
                  </a:cubicBezTo>
                  <a:cubicBezTo>
                    <a:pt x="248235" y="393115"/>
                    <a:pt x="241837" y="373243"/>
                    <a:pt x="241837" y="351764"/>
                  </a:cubicBezTo>
                  <a:cubicBezTo>
                    <a:pt x="241837" y="291057"/>
                    <a:pt x="291057" y="241837"/>
                    <a:pt x="351764" y="241837"/>
                  </a:cubicBezTo>
                  <a:cubicBezTo>
                    <a:pt x="412470" y="241837"/>
                    <a:pt x="461690" y="291057"/>
                    <a:pt x="461690" y="351764"/>
                  </a:cubicBezTo>
                  <a:cubicBezTo>
                    <a:pt x="461690" y="412470"/>
                    <a:pt x="412470" y="461690"/>
                    <a:pt x="351764" y="461690"/>
                  </a:cubicBezTo>
                  <a:cubicBezTo>
                    <a:pt x="337432" y="461690"/>
                    <a:pt x="323820" y="458749"/>
                    <a:pt x="311272" y="453756"/>
                  </a:cubicBezTo>
                  <a:cubicBezTo>
                    <a:pt x="349983" y="496644"/>
                    <a:pt x="373749" y="553258"/>
                    <a:pt x="373749" y="615586"/>
                  </a:cubicBezTo>
                  <a:lnTo>
                    <a:pt x="373749" y="703527"/>
                  </a:lnTo>
                  <a:lnTo>
                    <a:pt x="434884" y="703527"/>
                  </a:lnTo>
                  <a:lnTo>
                    <a:pt x="449903" y="643378"/>
                  </a:lnTo>
                  <a:cubicBezTo>
                    <a:pt x="463322" y="638871"/>
                    <a:pt x="476291" y="633546"/>
                    <a:pt x="488688" y="627395"/>
                  </a:cubicBezTo>
                  <a:lnTo>
                    <a:pt x="541719" y="659268"/>
                  </a:lnTo>
                  <a:lnTo>
                    <a:pt x="659288" y="541697"/>
                  </a:lnTo>
                  <a:lnTo>
                    <a:pt x="627417" y="488666"/>
                  </a:lnTo>
                  <a:cubicBezTo>
                    <a:pt x="633546" y="476291"/>
                    <a:pt x="638871" y="463322"/>
                    <a:pt x="643400" y="449881"/>
                  </a:cubicBezTo>
                  <a:close/>
                </a:path>
              </a:pathLst>
            </a:custGeom>
            <a:solidFill>
              <a:schemeClr val="bg2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64" name="Полилиния: фигура 1163">
              <a:extLst>
                <a:ext uri="{FF2B5EF4-FFF2-40B4-BE49-F238E27FC236}">
                  <a16:creationId xmlns:a16="http://schemas.microsoft.com/office/drawing/2014/main" id="{EEEB0324-E404-4B51-B97F-BE400574C15A}"/>
                </a:ext>
              </a:extLst>
            </p:cNvPr>
            <p:cNvSpPr/>
            <p:nvPr/>
          </p:nvSpPr>
          <p:spPr>
            <a:xfrm>
              <a:off x="6294950" y="3564807"/>
              <a:ext cx="1363084" cy="1231173"/>
            </a:xfrm>
            <a:custGeom>
              <a:avLst/>
              <a:gdLst>
                <a:gd name="connsiteX0" fmla="*/ 1341099 w 1363084"/>
                <a:gd name="connsiteY0" fmla="*/ 725512 h 1231172"/>
                <a:gd name="connsiteX1" fmla="*/ 1363084 w 1363084"/>
                <a:gd name="connsiteY1" fmla="*/ 725512 h 1231172"/>
                <a:gd name="connsiteX2" fmla="*/ 1363084 w 1363084"/>
                <a:gd name="connsiteY2" fmla="*/ 571616 h 1231172"/>
                <a:gd name="connsiteX3" fmla="*/ 1011320 w 1363084"/>
                <a:gd name="connsiteY3" fmla="*/ 571616 h 1231172"/>
                <a:gd name="connsiteX4" fmla="*/ 1011320 w 1363084"/>
                <a:gd name="connsiteY4" fmla="*/ 685299 h 1231172"/>
                <a:gd name="connsiteX5" fmla="*/ 967350 w 1363084"/>
                <a:gd name="connsiteY5" fmla="*/ 747498 h 1231172"/>
                <a:gd name="connsiteX6" fmla="*/ 1011320 w 1363084"/>
                <a:gd name="connsiteY6" fmla="*/ 809697 h 1231172"/>
                <a:gd name="connsiteX7" fmla="*/ 1011320 w 1363084"/>
                <a:gd name="connsiteY7" fmla="*/ 879409 h 1231172"/>
                <a:gd name="connsiteX8" fmla="*/ 901394 w 1363084"/>
                <a:gd name="connsiteY8" fmla="*/ 879409 h 1231172"/>
                <a:gd name="connsiteX9" fmla="*/ 901394 w 1363084"/>
                <a:gd name="connsiteY9" fmla="*/ 901394 h 1231172"/>
                <a:gd name="connsiteX10" fmla="*/ 879409 w 1363084"/>
                <a:gd name="connsiteY10" fmla="*/ 923380 h 1231172"/>
                <a:gd name="connsiteX11" fmla="*/ 857424 w 1363084"/>
                <a:gd name="connsiteY11" fmla="*/ 901394 h 1231172"/>
                <a:gd name="connsiteX12" fmla="*/ 857424 w 1363084"/>
                <a:gd name="connsiteY12" fmla="*/ 879409 h 1231172"/>
                <a:gd name="connsiteX13" fmla="*/ 703527 w 1363084"/>
                <a:gd name="connsiteY13" fmla="*/ 879409 h 1231172"/>
                <a:gd name="connsiteX14" fmla="*/ 703527 w 1363084"/>
                <a:gd name="connsiteY14" fmla="*/ 922286 h 1231172"/>
                <a:gd name="connsiteX15" fmla="*/ 680223 w 1363084"/>
                <a:gd name="connsiteY15" fmla="*/ 913225 h 1231172"/>
                <a:gd name="connsiteX16" fmla="*/ 505660 w 1363084"/>
                <a:gd name="connsiteY16" fmla="*/ 862876 h 1231172"/>
                <a:gd name="connsiteX17" fmla="*/ 505660 w 1363084"/>
                <a:gd name="connsiteY17" fmla="*/ 818617 h 1231172"/>
                <a:gd name="connsiteX18" fmla="*/ 558669 w 1363084"/>
                <a:gd name="connsiteY18" fmla="*/ 747498 h 1231172"/>
                <a:gd name="connsiteX19" fmla="*/ 571616 w 1363084"/>
                <a:gd name="connsiteY19" fmla="*/ 747498 h 1231172"/>
                <a:gd name="connsiteX20" fmla="*/ 659557 w 1363084"/>
                <a:gd name="connsiteY20" fmla="*/ 659557 h 1231172"/>
                <a:gd name="connsiteX21" fmla="*/ 659557 w 1363084"/>
                <a:gd name="connsiteY21" fmla="*/ 483675 h 1231172"/>
                <a:gd name="connsiteX22" fmla="*/ 655028 w 1363084"/>
                <a:gd name="connsiteY22" fmla="*/ 436011 h 1231172"/>
                <a:gd name="connsiteX23" fmla="*/ 835439 w 1363084"/>
                <a:gd name="connsiteY23" fmla="*/ 219852 h 1231172"/>
                <a:gd name="connsiteX24" fmla="*/ 615586 w 1363084"/>
                <a:gd name="connsiteY24" fmla="*/ 0 h 1231172"/>
                <a:gd name="connsiteX25" fmla="*/ 395734 w 1363084"/>
                <a:gd name="connsiteY25" fmla="*/ 219852 h 1231172"/>
                <a:gd name="connsiteX26" fmla="*/ 131911 w 1363084"/>
                <a:gd name="connsiteY26" fmla="*/ 483675 h 1231172"/>
                <a:gd name="connsiteX27" fmla="*/ 131911 w 1363084"/>
                <a:gd name="connsiteY27" fmla="*/ 659557 h 1231172"/>
                <a:gd name="connsiteX28" fmla="*/ 219852 w 1363084"/>
                <a:gd name="connsiteY28" fmla="*/ 747498 h 1231172"/>
                <a:gd name="connsiteX29" fmla="*/ 232799 w 1363084"/>
                <a:gd name="connsiteY29" fmla="*/ 747498 h 1231172"/>
                <a:gd name="connsiteX30" fmla="*/ 285808 w 1363084"/>
                <a:gd name="connsiteY30" fmla="*/ 818617 h 1231172"/>
                <a:gd name="connsiteX31" fmla="*/ 285808 w 1363084"/>
                <a:gd name="connsiteY31" fmla="*/ 862876 h 1231172"/>
                <a:gd name="connsiteX32" fmla="*/ 111247 w 1363084"/>
                <a:gd name="connsiteY32" fmla="*/ 913225 h 1231172"/>
                <a:gd name="connsiteX33" fmla="*/ 0 w 1363084"/>
                <a:gd name="connsiteY33" fmla="*/ 1061098 h 1231172"/>
                <a:gd name="connsiteX34" fmla="*/ 0 w 1363084"/>
                <a:gd name="connsiteY34" fmla="*/ 1231173 h 1231172"/>
                <a:gd name="connsiteX35" fmla="*/ 1363084 w 1363084"/>
                <a:gd name="connsiteY35" fmla="*/ 1231173 h 1231172"/>
                <a:gd name="connsiteX36" fmla="*/ 1363084 w 1363084"/>
                <a:gd name="connsiteY36" fmla="*/ 769483 h 1231172"/>
                <a:gd name="connsiteX37" fmla="*/ 1341099 w 1363084"/>
                <a:gd name="connsiteY37" fmla="*/ 769483 h 1231172"/>
                <a:gd name="connsiteX38" fmla="*/ 1319114 w 1363084"/>
                <a:gd name="connsiteY38" fmla="*/ 747498 h 1231172"/>
                <a:gd name="connsiteX39" fmla="*/ 1341099 w 1363084"/>
                <a:gd name="connsiteY39" fmla="*/ 725512 h 1231172"/>
                <a:gd name="connsiteX40" fmla="*/ 571616 w 1363084"/>
                <a:gd name="connsiteY40" fmla="*/ 703527 h 1231172"/>
                <a:gd name="connsiteX41" fmla="*/ 570102 w 1363084"/>
                <a:gd name="connsiteY41" fmla="*/ 703527 h 1231172"/>
                <a:gd name="connsiteX42" fmla="*/ 571616 w 1363084"/>
                <a:gd name="connsiteY42" fmla="*/ 681542 h 1231172"/>
                <a:gd name="connsiteX43" fmla="*/ 571616 w 1363084"/>
                <a:gd name="connsiteY43" fmla="*/ 615586 h 1231172"/>
                <a:gd name="connsiteX44" fmla="*/ 615586 w 1363084"/>
                <a:gd name="connsiteY44" fmla="*/ 659557 h 1231172"/>
                <a:gd name="connsiteX45" fmla="*/ 571616 w 1363084"/>
                <a:gd name="connsiteY45" fmla="*/ 703527 h 1231172"/>
                <a:gd name="connsiteX46" fmla="*/ 538745 w 1363084"/>
                <a:gd name="connsiteY46" fmla="*/ 262309 h 1231172"/>
                <a:gd name="connsiteX47" fmla="*/ 527645 w 1363084"/>
                <a:gd name="connsiteY47" fmla="*/ 219852 h 1231172"/>
                <a:gd name="connsiteX48" fmla="*/ 615586 w 1363084"/>
                <a:gd name="connsiteY48" fmla="*/ 131911 h 1231172"/>
                <a:gd name="connsiteX49" fmla="*/ 703527 w 1363084"/>
                <a:gd name="connsiteY49" fmla="*/ 219852 h 1231172"/>
                <a:gd name="connsiteX50" fmla="*/ 615586 w 1363084"/>
                <a:gd name="connsiteY50" fmla="*/ 307793 h 1231172"/>
                <a:gd name="connsiteX51" fmla="*/ 587374 w 1363084"/>
                <a:gd name="connsiteY51" fmla="*/ 302888 h 1231172"/>
                <a:gd name="connsiteX52" fmla="*/ 538745 w 1363084"/>
                <a:gd name="connsiteY52" fmla="*/ 262309 h 1231172"/>
                <a:gd name="connsiteX53" fmla="*/ 439705 w 1363084"/>
                <a:gd name="connsiteY53" fmla="*/ 219852 h 1231172"/>
                <a:gd name="connsiteX54" fmla="*/ 615586 w 1363084"/>
                <a:gd name="connsiteY54" fmla="*/ 43970 h 1231172"/>
                <a:gd name="connsiteX55" fmla="*/ 791468 w 1363084"/>
                <a:gd name="connsiteY55" fmla="*/ 219852 h 1231172"/>
                <a:gd name="connsiteX56" fmla="*/ 643356 w 1363084"/>
                <a:gd name="connsiteY56" fmla="*/ 393511 h 1231172"/>
                <a:gd name="connsiteX57" fmla="*/ 623616 w 1363084"/>
                <a:gd name="connsiteY57" fmla="*/ 351346 h 1231172"/>
                <a:gd name="connsiteX58" fmla="*/ 747498 w 1363084"/>
                <a:gd name="connsiteY58" fmla="*/ 219852 h 1231172"/>
                <a:gd name="connsiteX59" fmla="*/ 615586 w 1363084"/>
                <a:gd name="connsiteY59" fmla="*/ 87941 h 1231172"/>
                <a:gd name="connsiteX60" fmla="*/ 483675 w 1363084"/>
                <a:gd name="connsiteY60" fmla="*/ 219852 h 1231172"/>
                <a:gd name="connsiteX61" fmla="*/ 484769 w 1363084"/>
                <a:gd name="connsiteY61" fmla="*/ 235632 h 1231172"/>
                <a:gd name="connsiteX62" fmla="*/ 439952 w 1363084"/>
                <a:gd name="connsiteY62" fmla="*/ 223856 h 1231172"/>
                <a:gd name="connsiteX63" fmla="*/ 439705 w 1363084"/>
                <a:gd name="connsiteY63" fmla="*/ 219852 h 1231172"/>
                <a:gd name="connsiteX64" fmla="*/ 219852 w 1363084"/>
                <a:gd name="connsiteY64" fmla="*/ 703527 h 1231172"/>
                <a:gd name="connsiteX65" fmla="*/ 175882 w 1363084"/>
                <a:gd name="connsiteY65" fmla="*/ 659557 h 1231172"/>
                <a:gd name="connsiteX66" fmla="*/ 219852 w 1363084"/>
                <a:gd name="connsiteY66" fmla="*/ 615586 h 1231172"/>
                <a:gd name="connsiteX67" fmla="*/ 219852 w 1363084"/>
                <a:gd name="connsiteY67" fmla="*/ 681542 h 1231172"/>
                <a:gd name="connsiteX68" fmla="*/ 221366 w 1363084"/>
                <a:gd name="connsiteY68" fmla="*/ 703527 h 1231172"/>
                <a:gd name="connsiteX69" fmla="*/ 219852 w 1363084"/>
                <a:gd name="connsiteY69" fmla="*/ 483675 h 1231172"/>
                <a:gd name="connsiteX70" fmla="*/ 219852 w 1363084"/>
                <a:gd name="connsiteY70" fmla="*/ 571616 h 1231172"/>
                <a:gd name="connsiteX71" fmla="*/ 175882 w 1363084"/>
                <a:gd name="connsiteY71" fmla="*/ 583842 h 1231172"/>
                <a:gd name="connsiteX72" fmla="*/ 175882 w 1363084"/>
                <a:gd name="connsiteY72" fmla="*/ 483675 h 1231172"/>
                <a:gd name="connsiteX73" fmla="*/ 395734 w 1363084"/>
                <a:gd name="connsiteY73" fmla="*/ 263823 h 1231172"/>
                <a:gd name="connsiteX74" fmla="*/ 615586 w 1363084"/>
                <a:gd name="connsiteY74" fmla="*/ 483675 h 1231172"/>
                <a:gd name="connsiteX75" fmla="*/ 615586 w 1363084"/>
                <a:gd name="connsiteY75" fmla="*/ 583842 h 1231172"/>
                <a:gd name="connsiteX76" fmla="*/ 571616 w 1363084"/>
                <a:gd name="connsiteY76" fmla="*/ 571616 h 1231172"/>
                <a:gd name="connsiteX77" fmla="*/ 571616 w 1363084"/>
                <a:gd name="connsiteY77" fmla="*/ 483675 h 1231172"/>
                <a:gd name="connsiteX78" fmla="*/ 263823 w 1363084"/>
                <a:gd name="connsiteY78" fmla="*/ 681542 h 1231172"/>
                <a:gd name="connsiteX79" fmla="*/ 263823 w 1363084"/>
                <a:gd name="connsiteY79" fmla="*/ 527645 h 1231172"/>
                <a:gd name="connsiteX80" fmla="*/ 527645 w 1363084"/>
                <a:gd name="connsiteY80" fmla="*/ 527645 h 1231172"/>
                <a:gd name="connsiteX81" fmla="*/ 527645 w 1363084"/>
                <a:gd name="connsiteY81" fmla="*/ 681542 h 1231172"/>
                <a:gd name="connsiteX82" fmla="*/ 395734 w 1363084"/>
                <a:gd name="connsiteY82" fmla="*/ 813453 h 1231172"/>
                <a:gd name="connsiteX83" fmla="*/ 263823 w 1363084"/>
                <a:gd name="connsiteY83" fmla="*/ 681542 h 1231172"/>
                <a:gd name="connsiteX84" fmla="*/ 461690 w 1363084"/>
                <a:gd name="connsiteY84" fmla="*/ 844477 h 1231172"/>
                <a:gd name="connsiteX85" fmla="*/ 461690 w 1363084"/>
                <a:gd name="connsiteY85" fmla="*/ 879409 h 1231172"/>
                <a:gd name="connsiteX86" fmla="*/ 395734 w 1363084"/>
                <a:gd name="connsiteY86" fmla="*/ 945365 h 1231172"/>
                <a:gd name="connsiteX87" fmla="*/ 329778 w 1363084"/>
                <a:gd name="connsiteY87" fmla="*/ 879409 h 1231172"/>
                <a:gd name="connsiteX88" fmla="*/ 329778 w 1363084"/>
                <a:gd name="connsiteY88" fmla="*/ 844477 h 1231172"/>
                <a:gd name="connsiteX89" fmla="*/ 395734 w 1363084"/>
                <a:gd name="connsiteY89" fmla="*/ 857424 h 1231172"/>
                <a:gd name="connsiteX90" fmla="*/ 461690 w 1363084"/>
                <a:gd name="connsiteY90" fmla="*/ 844477 h 1231172"/>
                <a:gd name="connsiteX91" fmla="*/ 725512 w 1363084"/>
                <a:gd name="connsiteY91" fmla="*/ 1077276 h 1231172"/>
                <a:gd name="connsiteX92" fmla="*/ 703527 w 1363084"/>
                <a:gd name="connsiteY92" fmla="*/ 1077276 h 1231172"/>
                <a:gd name="connsiteX93" fmla="*/ 703527 w 1363084"/>
                <a:gd name="connsiteY93" fmla="*/ 1187202 h 1231172"/>
                <a:gd name="connsiteX94" fmla="*/ 615586 w 1363084"/>
                <a:gd name="connsiteY94" fmla="*/ 1187202 h 1231172"/>
                <a:gd name="connsiteX95" fmla="*/ 615586 w 1363084"/>
                <a:gd name="connsiteY95" fmla="*/ 1055291 h 1231172"/>
                <a:gd name="connsiteX96" fmla="*/ 571616 w 1363084"/>
                <a:gd name="connsiteY96" fmla="*/ 1055291 h 1231172"/>
                <a:gd name="connsiteX97" fmla="*/ 571616 w 1363084"/>
                <a:gd name="connsiteY97" fmla="*/ 1187202 h 1231172"/>
                <a:gd name="connsiteX98" fmla="*/ 219852 w 1363084"/>
                <a:gd name="connsiteY98" fmla="*/ 1187202 h 1231172"/>
                <a:gd name="connsiteX99" fmla="*/ 219852 w 1363084"/>
                <a:gd name="connsiteY99" fmla="*/ 1055291 h 1231172"/>
                <a:gd name="connsiteX100" fmla="*/ 175882 w 1363084"/>
                <a:gd name="connsiteY100" fmla="*/ 1055291 h 1231172"/>
                <a:gd name="connsiteX101" fmla="*/ 175882 w 1363084"/>
                <a:gd name="connsiteY101" fmla="*/ 1187202 h 1231172"/>
                <a:gd name="connsiteX102" fmla="*/ 43970 w 1363084"/>
                <a:gd name="connsiteY102" fmla="*/ 1187202 h 1231172"/>
                <a:gd name="connsiteX103" fmla="*/ 43970 w 1363084"/>
                <a:gd name="connsiteY103" fmla="*/ 1061098 h 1231172"/>
                <a:gd name="connsiteX104" fmla="*/ 123420 w 1363084"/>
                <a:gd name="connsiteY104" fmla="*/ 955478 h 1231172"/>
                <a:gd name="connsiteX105" fmla="*/ 289875 w 1363084"/>
                <a:gd name="connsiteY105" fmla="*/ 907459 h 1231172"/>
                <a:gd name="connsiteX106" fmla="*/ 395734 w 1363084"/>
                <a:gd name="connsiteY106" fmla="*/ 989335 h 1231172"/>
                <a:gd name="connsiteX107" fmla="*/ 501593 w 1363084"/>
                <a:gd name="connsiteY107" fmla="*/ 907459 h 1231172"/>
                <a:gd name="connsiteX108" fmla="*/ 668049 w 1363084"/>
                <a:gd name="connsiteY108" fmla="*/ 955478 h 1231172"/>
                <a:gd name="connsiteX109" fmla="*/ 703527 w 1363084"/>
                <a:gd name="connsiteY109" fmla="*/ 973940 h 1231172"/>
                <a:gd name="connsiteX110" fmla="*/ 703527 w 1363084"/>
                <a:gd name="connsiteY110" fmla="*/ 1033306 h 1231172"/>
                <a:gd name="connsiteX111" fmla="*/ 725512 w 1363084"/>
                <a:gd name="connsiteY111" fmla="*/ 1033306 h 1231172"/>
                <a:gd name="connsiteX112" fmla="*/ 747498 w 1363084"/>
                <a:gd name="connsiteY112" fmla="*/ 1055291 h 1231172"/>
                <a:gd name="connsiteX113" fmla="*/ 725512 w 1363084"/>
                <a:gd name="connsiteY113" fmla="*/ 1077276 h 1231172"/>
                <a:gd name="connsiteX114" fmla="*/ 1011320 w 1363084"/>
                <a:gd name="connsiteY114" fmla="*/ 1187202 h 1231172"/>
                <a:gd name="connsiteX115" fmla="*/ 747498 w 1363084"/>
                <a:gd name="connsiteY115" fmla="*/ 1187202 h 1231172"/>
                <a:gd name="connsiteX116" fmla="*/ 747498 w 1363084"/>
                <a:gd name="connsiteY116" fmla="*/ 1117490 h 1231172"/>
                <a:gd name="connsiteX117" fmla="*/ 791468 w 1363084"/>
                <a:gd name="connsiteY117" fmla="*/ 1055291 h 1231172"/>
                <a:gd name="connsiteX118" fmla="*/ 747498 w 1363084"/>
                <a:gd name="connsiteY118" fmla="*/ 993092 h 1231172"/>
                <a:gd name="connsiteX119" fmla="*/ 747498 w 1363084"/>
                <a:gd name="connsiteY119" fmla="*/ 923380 h 1231172"/>
                <a:gd name="connsiteX120" fmla="*/ 817210 w 1363084"/>
                <a:gd name="connsiteY120" fmla="*/ 923380 h 1231172"/>
                <a:gd name="connsiteX121" fmla="*/ 879409 w 1363084"/>
                <a:gd name="connsiteY121" fmla="*/ 967350 h 1231172"/>
                <a:gd name="connsiteX122" fmla="*/ 941608 w 1363084"/>
                <a:gd name="connsiteY122" fmla="*/ 923380 h 1231172"/>
                <a:gd name="connsiteX123" fmla="*/ 1011320 w 1363084"/>
                <a:gd name="connsiteY123" fmla="*/ 923380 h 1231172"/>
                <a:gd name="connsiteX124" fmla="*/ 1011320 w 1363084"/>
                <a:gd name="connsiteY124" fmla="*/ 993092 h 1231172"/>
                <a:gd name="connsiteX125" fmla="*/ 967350 w 1363084"/>
                <a:gd name="connsiteY125" fmla="*/ 1055291 h 1231172"/>
                <a:gd name="connsiteX126" fmla="*/ 1011320 w 1363084"/>
                <a:gd name="connsiteY126" fmla="*/ 1117490 h 1231172"/>
                <a:gd name="connsiteX127" fmla="*/ 1319114 w 1363084"/>
                <a:gd name="connsiteY127" fmla="*/ 1187202 h 1231172"/>
                <a:gd name="connsiteX128" fmla="*/ 1055291 w 1363084"/>
                <a:gd name="connsiteY128" fmla="*/ 1187202 h 1231172"/>
                <a:gd name="connsiteX129" fmla="*/ 1055291 w 1363084"/>
                <a:gd name="connsiteY129" fmla="*/ 1077276 h 1231172"/>
                <a:gd name="connsiteX130" fmla="*/ 1033306 w 1363084"/>
                <a:gd name="connsiteY130" fmla="*/ 1077276 h 1231172"/>
                <a:gd name="connsiteX131" fmla="*/ 1011320 w 1363084"/>
                <a:gd name="connsiteY131" fmla="*/ 1055291 h 1231172"/>
                <a:gd name="connsiteX132" fmla="*/ 1033306 w 1363084"/>
                <a:gd name="connsiteY132" fmla="*/ 1033306 h 1231172"/>
                <a:gd name="connsiteX133" fmla="*/ 1055291 w 1363084"/>
                <a:gd name="connsiteY133" fmla="*/ 1033306 h 1231172"/>
                <a:gd name="connsiteX134" fmla="*/ 1055291 w 1363084"/>
                <a:gd name="connsiteY134" fmla="*/ 923380 h 1231172"/>
                <a:gd name="connsiteX135" fmla="*/ 1143232 w 1363084"/>
                <a:gd name="connsiteY135" fmla="*/ 923380 h 1231172"/>
                <a:gd name="connsiteX136" fmla="*/ 1143232 w 1363084"/>
                <a:gd name="connsiteY136" fmla="*/ 901394 h 1231172"/>
                <a:gd name="connsiteX137" fmla="*/ 1165217 w 1363084"/>
                <a:gd name="connsiteY137" fmla="*/ 879409 h 1231172"/>
                <a:gd name="connsiteX138" fmla="*/ 1187202 w 1363084"/>
                <a:gd name="connsiteY138" fmla="*/ 901394 h 1231172"/>
                <a:gd name="connsiteX139" fmla="*/ 1187202 w 1363084"/>
                <a:gd name="connsiteY139" fmla="*/ 923380 h 1231172"/>
                <a:gd name="connsiteX140" fmla="*/ 1319114 w 1363084"/>
                <a:gd name="connsiteY140" fmla="*/ 923380 h 1231172"/>
                <a:gd name="connsiteX141" fmla="*/ 1319114 w 1363084"/>
                <a:gd name="connsiteY141" fmla="*/ 685299 h 1231172"/>
                <a:gd name="connsiteX142" fmla="*/ 1275143 w 1363084"/>
                <a:gd name="connsiteY142" fmla="*/ 747498 h 1231172"/>
                <a:gd name="connsiteX143" fmla="*/ 1319114 w 1363084"/>
                <a:gd name="connsiteY143" fmla="*/ 809697 h 1231172"/>
                <a:gd name="connsiteX144" fmla="*/ 1319114 w 1363084"/>
                <a:gd name="connsiteY144" fmla="*/ 879409 h 1231172"/>
                <a:gd name="connsiteX145" fmla="*/ 1227416 w 1363084"/>
                <a:gd name="connsiteY145" fmla="*/ 879409 h 1231172"/>
                <a:gd name="connsiteX146" fmla="*/ 1165217 w 1363084"/>
                <a:gd name="connsiteY146" fmla="*/ 835439 h 1231172"/>
                <a:gd name="connsiteX147" fmla="*/ 1103018 w 1363084"/>
                <a:gd name="connsiteY147" fmla="*/ 879409 h 1231172"/>
                <a:gd name="connsiteX148" fmla="*/ 1055291 w 1363084"/>
                <a:gd name="connsiteY148" fmla="*/ 879409 h 1231172"/>
                <a:gd name="connsiteX149" fmla="*/ 1055291 w 1363084"/>
                <a:gd name="connsiteY149" fmla="*/ 769483 h 1231172"/>
                <a:gd name="connsiteX150" fmla="*/ 1033306 w 1363084"/>
                <a:gd name="connsiteY150" fmla="*/ 769483 h 1231172"/>
                <a:gd name="connsiteX151" fmla="*/ 1011320 w 1363084"/>
                <a:gd name="connsiteY151" fmla="*/ 747498 h 1231172"/>
                <a:gd name="connsiteX152" fmla="*/ 1033306 w 1363084"/>
                <a:gd name="connsiteY152" fmla="*/ 725512 h 1231172"/>
                <a:gd name="connsiteX153" fmla="*/ 1055291 w 1363084"/>
                <a:gd name="connsiteY153" fmla="*/ 725512 h 1231172"/>
                <a:gd name="connsiteX154" fmla="*/ 1055291 w 1363084"/>
                <a:gd name="connsiteY154" fmla="*/ 615586 h 1231172"/>
                <a:gd name="connsiteX155" fmla="*/ 1319114 w 1363084"/>
                <a:gd name="connsiteY155" fmla="*/ 615586 h 123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363084" h="1231172">
                  <a:moveTo>
                    <a:pt x="1341099" y="725512"/>
                  </a:moveTo>
                  <a:lnTo>
                    <a:pt x="1363084" y="725512"/>
                  </a:lnTo>
                  <a:lnTo>
                    <a:pt x="1363084" y="571616"/>
                  </a:lnTo>
                  <a:lnTo>
                    <a:pt x="1011320" y="571616"/>
                  </a:lnTo>
                  <a:lnTo>
                    <a:pt x="1011320" y="685299"/>
                  </a:lnTo>
                  <a:cubicBezTo>
                    <a:pt x="985730" y="694381"/>
                    <a:pt x="967350" y="718824"/>
                    <a:pt x="967350" y="747498"/>
                  </a:cubicBezTo>
                  <a:cubicBezTo>
                    <a:pt x="967350" y="776172"/>
                    <a:pt x="985730" y="800614"/>
                    <a:pt x="1011320" y="809697"/>
                  </a:cubicBezTo>
                  <a:lnTo>
                    <a:pt x="1011320" y="879409"/>
                  </a:lnTo>
                  <a:lnTo>
                    <a:pt x="901394" y="879409"/>
                  </a:lnTo>
                  <a:lnTo>
                    <a:pt x="901394" y="901394"/>
                  </a:lnTo>
                  <a:cubicBezTo>
                    <a:pt x="901394" y="913525"/>
                    <a:pt x="891539" y="923380"/>
                    <a:pt x="879409" y="923380"/>
                  </a:cubicBezTo>
                  <a:cubicBezTo>
                    <a:pt x="867279" y="923380"/>
                    <a:pt x="857424" y="913525"/>
                    <a:pt x="857424" y="901394"/>
                  </a:cubicBezTo>
                  <a:lnTo>
                    <a:pt x="857424" y="879409"/>
                  </a:lnTo>
                  <a:lnTo>
                    <a:pt x="703527" y="879409"/>
                  </a:lnTo>
                  <a:lnTo>
                    <a:pt x="703527" y="922286"/>
                  </a:lnTo>
                  <a:cubicBezTo>
                    <a:pt x="696033" y="918743"/>
                    <a:pt x="688338" y="915575"/>
                    <a:pt x="680223" y="913225"/>
                  </a:cubicBezTo>
                  <a:lnTo>
                    <a:pt x="505660" y="862876"/>
                  </a:lnTo>
                  <a:lnTo>
                    <a:pt x="505660" y="818617"/>
                  </a:lnTo>
                  <a:cubicBezTo>
                    <a:pt x="528901" y="799960"/>
                    <a:pt x="547281" y="775526"/>
                    <a:pt x="558669" y="747498"/>
                  </a:cubicBezTo>
                  <a:lnTo>
                    <a:pt x="571616" y="747498"/>
                  </a:lnTo>
                  <a:cubicBezTo>
                    <a:pt x="620115" y="747498"/>
                    <a:pt x="659557" y="708056"/>
                    <a:pt x="659557" y="659557"/>
                  </a:cubicBezTo>
                  <a:lnTo>
                    <a:pt x="659557" y="483675"/>
                  </a:lnTo>
                  <a:cubicBezTo>
                    <a:pt x="659557" y="467378"/>
                    <a:pt x="657861" y="451491"/>
                    <a:pt x="655028" y="436011"/>
                  </a:cubicBezTo>
                  <a:cubicBezTo>
                    <a:pt x="758007" y="417302"/>
                    <a:pt x="835439" y="326945"/>
                    <a:pt x="835439" y="219852"/>
                  </a:cubicBezTo>
                  <a:cubicBezTo>
                    <a:pt x="835439" y="98622"/>
                    <a:pt x="736816" y="0"/>
                    <a:pt x="615586" y="0"/>
                  </a:cubicBezTo>
                  <a:cubicBezTo>
                    <a:pt x="494357" y="0"/>
                    <a:pt x="395734" y="98622"/>
                    <a:pt x="395734" y="219852"/>
                  </a:cubicBezTo>
                  <a:cubicBezTo>
                    <a:pt x="250254" y="219852"/>
                    <a:pt x="131911" y="338196"/>
                    <a:pt x="131911" y="483675"/>
                  </a:cubicBezTo>
                  <a:lnTo>
                    <a:pt x="131911" y="659557"/>
                  </a:lnTo>
                  <a:cubicBezTo>
                    <a:pt x="131911" y="708056"/>
                    <a:pt x="171352" y="747498"/>
                    <a:pt x="219852" y="747498"/>
                  </a:cubicBezTo>
                  <a:lnTo>
                    <a:pt x="232799" y="747498"/>
                  </a:lnTo>
                  <a:cubicBezTo>
                    <a:pt x="244189" y="775526"/>
                    <a:pt x="262567" y="799960"/>
                    <a:pt x="285808" y="818617"/>
                  </a:cubicBezTo>
                  <a:lnTo>
                    <a:pt x="285808" y="862876"/>
                  </a:lnTo>
                  <a:lnTo>
                    <a:pt x="111247" y="913225"/>
                  </a:lnTo>
                  <a:cubicBezTo>
                    <a:pt x="45752" y="932130"/>
                    <a:pt x="0" y="992922"/>
                    <a:pt x="0" y="1061098"/>
                  </a:cubicBezTo>
                  <a:lnTo>
                    <a:pt x="0" y="1231173"/>
                  </a:lnTo>
                  <a:lnTo>
                    <a:pt x="1363084" y="1231173"/>
                  </a:lnTo>
                  <a:lnTo>
                    <a:pt x="1363084" y="769483"/>
                  </a:lnTo>
                  <a:lnTo>
                    <a:pt x="1341099" y="769483"/>
                  </a:lnTo>
                  <a:cubicBezTo>
                    <a:pt x="1328968" y="769483"/>
                    <a:pt x="1319114" y="759628"/>
                    <a:pt x="1319114" y="747498"/>
                  </a:cubicBezTo>
                  <a:cubicBezTo>
                    <a:pt x="1319114" y="735367"/>
                    <a:pt x="1328968" y="725512"/>
                    <a:pt x="1341099" y="725512"/>
                  </a:cubicBezTo>
                  <a:close/>
                  <a:moveTo>
                    <a:pt x="571616" y="703527"/>
                  </a:moveTo>
                  <a:lnTo>
                    <a:pt x="570102" y="703527"/>
                  </a:lnTo>
                  <a:cubicBezTo>
                    <a:pt x="571003" y="696313"/>
                    <a:pt x="571616" y="688992"/>
                    <a:pt x="571616" y="681542"/>
                  </a:cubicBezTo>
                  <a:lnTo>
                    <a:pt x="571616" y="615586"/>
                  </a:lnTo>
                  <a:cubicBezTo>
                    <a:pt x="595866" y="615586"/>
                    <a:pt x="615586" y="635307"/>
                    <a:pt x="615586" y="659557"/>
                  </a:cubicBezTo>
                  <a:cubicBezTo>
                    <a:pt x="615586" y="683807"/>
                    <a:pt x="595866" y="703527"/>
                    <a:pt x="571616" y="703527"/>
                  </a:cubicBezTo>
                  <a:close/>
                  <a:moveTo>
                    <a:pt x="538745" y="262309"/>
                  </a:moveTo>
                  <a:cubicBezTo>
                    <a:pt x="531586" y="249332"/>
                    <a:pt x="527645" y="234805"/>
                    <a:pt x="527645" y="219852"/>
                  </a:cubicBezTo>
                  <a:cubicBezTo>
                    <a:pt x="527645" y="171353"/>
                    <a:pt x="567087" y="131911"/>
                    <a:pt x="615586" y="131911"/>
                  </a:cubicBezTo>
                  <a:cubicBezTo>
                    <a:pt x="664086" y="131911"/>
                    <a:pt x="703527" y="171353"/>
                    <a:pt x="703527" y="219852"/>
                  </a:cubicBezTo>
                  <a:cubicBezTo>
                    <a:pt x="703527" y="268352"/>
                    <a:pt x="664086" y="307793"/>
                    <a:pt x="615586" y="307793"/>
                  </a:cubicBezTo>
                  <a:cubicBezTo>
                    <a:pt x="605894" y="307793"/>
                    <a:pt x="596456" y="305968"/>
                    <a:pt x="587374" y="302888"/>
                  </a:cubicBezTo>
                  <a:cubicBezTo>
                    <a:pt x="572850" y="287526"/>
                    <a:pt x="556575" y="273848"/>
                    <a:pt x="538745" y="262309"/>
                  </a:cubicBezTo>
                  <a:close/>
                  <a:moveTo>
                    <a:pt x="439705" y="219852"/>
                  </a:moveTo>
                  <a:cubicBezTo>
                    <a:pt x="439705" y="122872"/>
                    <a:pt x="518607" y="43970"/>
                    <a:pt x="615586" y="43970"/>
                  </a:cubicBezTo>
                  <a:cubicBezTo>
                    <a:pt x="712566" y="43970"/>
                    <a:pt x="791468" y="122872"/>
                    <a:pt x="791468" y="219852"/>
                  </a:cubicBezTo>
                  <a:cubicBezTo>
                    <a:pt x="791468" y="306848"/>
                    <a:pt x="727629" y="380147"/>
                    <a:pt x="643356" y="393511"/>
                  </a:cubicBezTo>
                  <a:cubicBezTo>
                    <a:pt x="637989" y="378805"/>
                    <a:pt x="631399" y="364710"/>
                    <a:pt x="623616" y="351346"/>
                  </a:cubicBezTo>
                  <a:cubicBezTo>
                    <a:pt x="692620" y="347169"/>
                    <a:pt x="747498" y="289875"/>
                    <a:pt x="747498" y="219852"/>
                  </a:cubicBezTo>
                  <a:cubicBezTo>
                    <a:pt x="747498" y="147100"/>
                    <a:pt x="688338" y="87941"/>
                    <a:pt x="615586" y="87941"/>
                  </a:cubicBezTo>
                  <a:cubicBezTo>
                    <a:pt x="542834" y="87941"/>
                    <a:pt x="483675" y="147100"/>
                    <a:pt x="483675" y="219852"/>
                  </a:cubicBezTo>
                  <a:cubicBezTo>
                    <a:pt x="483675" y="225156"/>
                    <a:pt x="484137" y="230427"/>
                    <a:pt x="484769" y="235632"/>
                  </a:cubicBezTo>
                  <a:cubicBezTo>
                    <a:pt x="470352" y="230446"/>
                    <a:pt x="455399" y="226464"/>
                    <a:pt x="439952" y="223856"/>
                  </a:cubicBezTo>
                  <a:cubicBezTo>
                    <a:pt x="439897" y="222515"/>
                    <a:pt x="439705" y="221215"/>
                    <a:pt x="439705" y="219852"/>
                  </a:cubicBezTo>
                  <a:close/>
                  <a:moveTo>
                    <a:pt x="219852" y="703527"/>
                  </a:moveTo>
                  <a:cubicBezTo>
                    <a:pt x="195602" y="703527"/>
                    <a:pt x="175882" y="683807"/>
                    <a:pt x="175882" y="659557"/>
                  </a:cubicBezTo>
                  <a:cubicBezTo>
                    <a:pt x="175882" y="635307"/>
                    <a:pt x="195602" y="615586"/>
                    <a:pt x="219852" y="615586"/>
                  </a:cubicBezTo>
                  <a:lnTo>
                    <a:pt x="219852" y="681542"/>
                  </a:lnTo>
                  <a:cubicBezTo>
                    <a:pt x="219852" y="688992"/>
                    <a:pt x="220464" y="696313"/>
                    <a:pt x="221366" y="703527"/>
                  </a:cubicBezTo>
                  <a:close/>
                  <a:moveTo>
                    <a:pt x="219852" y="483675"/>
                  </a:moveTo>
                  <a:lnTo>
                    <a:pt x="219852" y="571616"/>
                  </a:lnTo>
                  <a:cubicBezTo>
                    <a:pt x="203760" y="571616"/>
                    <a:pt x="188871" y="576274"/>
                    <a:pt x="175882" y="583842"/>
                  </a:cubicBezTo>
                  <a:lnTo>
                    <a:pt x="175882" y="483675"/>
                  </a:lnTo>
                  <a:cubicBezTo>
                    <a:pt x="175882" y="362446"/>
                    <a:pt x="274504" y="263823"/>
                    <a:pt x="395734" y="263823"/>
                  </a:cubicBezTo>
                  <a:cubicBezTo>
                    <a:pt x="516963" y="263823"/>
                    <a:pt x="615586" y="362446"/>
                    <a:pt x="615586" y="483675"/>
                  </a:cubicBezTo>
                  <a:lnTo>
                    <a:pt x="615586" y="583842"/>
                  </a:lnTo>
                  <a:cubicBezTo>
                    <a:pt x="602596" y="576274"/>
                    <a:pt x="587706" y="571616"/>
                    <a:pt x="571616" y="571616"/>
                  </a:cubicBezTo>
                  <a:lnTo>
                    <a:pt x="571616" y="483675"/>
                  </a:lnTo>
                  <a:close/>
                  <a:moveTo>
                    <a:pt x="263823" y="681542"/>
                  </a:moveTo>
                  <a:lnTo>
                    <a:pt x="263823" y="527645"/>
                  </a:lnTo>
                  <a:lnTo>
                    <a:pt x="527645" y="527645"/>
                  </a:lnTo>
                  <a:lnTo>
                    <a:pt x="527645" y="681542"/>
                  </a:lnTo>
                  <a:cubicBezTo>
                    <a:pt x="527645" y="754294"/>
                    <a:pt x="468486" y="813453"/>
                    <a:pt x="395734" y="813453"/>
                  </a:cubicBezTo>
                  <a:cubicBezTo>
                    <a:pt x="322982" y="813453"/>
                    <a:pt x="263823" y="754294"/>
                    <a:pt x="263823" y="681542"/>
                  </a:cubicBezTo>
                  <a:close/>
                  <a:moveTo>
                    <a:pt x="461690" y="844477"/>
                  </a:moveTo>
                  <a:lnTo>
                    <a:pt x="461690" y="879409"/>
                  </a:lnTo>
                  <a:cubicBezTo>
                    <a:pt x="461690" y="915767"/>
                    <a:pt x="432092" y="945365"/>
                    <a:pt x="395734" y="945365"/>
                  </a:cubicBezTo>
                  <a:cubicBezTo>
                    <a:pt x="359376" y="945365"/>
                    <a:pt x="329778" y="915767"/>
                    <a:pt x="329778" y="879409"/>
                  </a:cubicBezTo>
                  <a:lnTo>
                    <a:pt x="329778" y="844477"/>
                  </a:lnTo>
                  <a:cubicBezTo>
                    <a:pt x="350153" y="852766"/>
                    <a:pt x="372408" y="857424"/>
                    <a:pt x="395734" y="857424"/>
                  </a:cubicBezTo>
                  <a:cubicBezTo>
                    <a:pt x="419060" y="857424"/>
                    <a:pt x="441315" y="852766"/>
                    <a:pt x="461690" y="844477"/>
                  </a:cubicBezTo>
                  <a:close/>
                  <a:moveTo>
                    <a:pt x="725512" y="1077276"/>
                  </a:moveTo>
                  <a:lnTo>
                    <a:pt x="703527" y="1077276"/>
                  </a:lnTo>
                  <a:lnTo>
                    <a:pt x="703527" y="1187202"/>
                  </a:lnTo>
                  <a:lnTo>
                    <a:pt x="615586" y="1187202"/>
                  </a:lnTo>
                  <a:lnTo>
                    <a:pt x="615586" y="1055291"/>
                  </a:lnTo>
                  <a:lnTo>
                    <a:pt x="571616" y="1055291"/>
                  </a:lnTo>
                  <a:lnTo>
                    <a:pt x="571616" y="1187202"/>
                  </a:lnTo>
                  <a:lnTo>
                    <a:pt x="219852" y="1187202"/>
                  </a:lnTo>
                  <a:lnTo>
                    <a:pt x="219852" y="1055291"/>
                  </a:lnTo>
                  <a:lnTo>
                    <a:pt x="175882" y="1055291"/>
                  </a:lnTo>
                  <a:lnTo>
                    <a:pt x="175882" y="1187202"/>
                  </a:lnTo>
                  <a:lnTo>
                    <a:pt x="43970" y="1187202"/>
                  </a:lnTo>
                  <a:lnTo>
                    <a:pt x="43970" y="1061098"/>
                  </a:lnTo>
                  <a:cubicBezTo>
                    <a:pt x="43970" y="1012414"/>
                    <a:pt x="76637" y="969004"/>
                    <a:pt x="123420" y="955478"/>
                  </a:cubicBezTo>
                  <a:lnTo>
                    <a:pt x="289875" y="907459"/>
                  </a:lnTo>
                  <a:cubicBezTo>
                    <a:pt x="302382" y="954447"/>
                    <a:pt x="344882" y="989335"/>
                    <a:pt x="395734" y="989335"/>
                  </a:cubicBezTo>
                  <a:cubicBezTo>
                    <a:pt x="446586" y="989335"/>
                    <a:pt x="489086" y="954447"/>
                    <a:pt x="501593" y="907459"/>
                  </a:cubicBezTo>
                  <a:lnTo>
                    <a:pt x="668049" y="955478"/>
                  </a:lnTo>
                  <a:cubicBezTo>
                    <a:pt x="681144" y="959257"/>
                    <a:pt x="692823" y="965814"/>
                    <a:pt x="703527" y="973940"/>
                  </a:cubicBezTo>
                  <a:lnTo>
                    <a:pt x="703527" y="1033306"/>
                  </a:lnTo>
                  <a:lnTo>
                    <a:pt x="725512" y="1033306"/>
                  </a:lnTo>
                  <a:cubicBezTo>
                    <a:pt x="737643" y="1033306"/>
                    <a:pt x="747498" y="1043161"/>
                    <a:pt x="747498" y="1055291"/>
                  </a:cubicBezTo>
                  <a:cubicBezTo>
                    <a:pt x="747498" y="1067421"/>
                    <a:pt x="737643" y="1077276"/>
                    <a:pt x="725512" y="1077276"/>
                  </a:cubicBezTo>
                  <a:close/>
                  <a:moveTo>
                    <a:pt x="1011320" y="1187202"/>
                  </a:moveTo>
                  <a:lnTo>
                    <a:pt x="747498" y="1187202"/>
                  </a:lnTo>
                  <a:lnTo>
                    <a:pt x="747498" y="1117490"/>
                  </a:lnTo>
                  <a:cubicBezTo>
                    <a:pt x="773091" y="1108407"/>
                    <a:pt x="791468" y="1083965"/>
                    <a:pt x="791468" y="1055291"/>
                  </a:cubicBezTo>
                  <a:cubicBezTo>
                    <a:pt x="791468" y="1026617"/>
                    <a:pt x="773091" y="1002175"/>
                    <a:pt x="747498" y="993092"/>
                  </a:cubicBezTo>
                  <a:lnTo>
                    <a:pt x="747498" y="923380"/>
                  </a:lnTo>
                  <a:lnTo>
                    <a:pt x="817210" y="923380"/>
                  </a:lnTo>
                  <a:cubicBezTo>
                    <a:pt x="826293" y="948973"/>
                    <a:pt x="850735" y="967350"/>
                    <a:pt x="879409" y="967350"/>
                  </a:cubicBezTo>
                  <a:cubicBezTo>
                    <a:pt x="908083" y="967350"/>
                    <a:pt x="932525" y="948973"/>
                    <a:pt x="941608" y="923380"/>
                  </a:cubicBezTo>
                  <a:lnTo>
                    <a:pt x="1011320" y="923380"/>
                  </a:lnTo>
                  <a:lnTo>
                    <a:pt x="1011320" y="993092"/>
                  </a:lnTo>
                  <a:cubicBezTo>
                    <a:pt x="985730" y="1002175"/>
                    <a:pt x="967350" y="1026617"/>
                    <a:pt x="967350" y="1055291"/>
                  </a:cubicBezTo>
                  <a:cubicBezTo>
                    <a:pt x="967350" y="1083965"/>
                    <a:pt x="985730" y="1108407"/>
                    <a:pt x="1011320" y="1117490"/>
                  </a:cubicBezTo>
                  <a:close/>
                  <a:moveTo>
                    <a:pt x="1319114" y="1187202"/>
                  </a:moveTo>
                  <a:lnTo>
                    <a:pt x="1055291" y="1187202"/>
                  </a:lnTo>
                  <a:lnTo>
                    <a:pt x="1055291" y="1077276"/>
                  </a:lnTo>
                  <a:lnTo>
                    <a:pt x="1033306" y="1077276"/>
                  </a:lnTo>
                  <a:cubicBezTo>
                    <a:pt x="1021175" y="1077276"/>
                    <a:pt x="1011320" y="1067421"/>
                    <a:pt x="1011320" y="1055291"/>
                  </a:cubicBezTo>
                  <a:cubicBezTo>
                    <a:pt x="1011320" y="1043161"/>
                    <a:pt x="1021175" y="1033306"/>
                    <a:pt x="1033306" y="1033306"/>
                  </a:cubicBezTo>
                  <a:lnTo>
                    <a:pt x="1055291" y="1033306"/>
                  </a:lnTo>
                  <a:lnTo>
                    <a:pt x="1055291" y="923380"/>
                  </a:lnTo>
                  <a:lnTo>
                    <a:pt x="1143232" y="923380"/>
                  </a:lnTo>
                  <a:lnTo>
                    <a:pt x="1143232" y="901394"/>
                  </a:lnTo>
                  <a:cubicBezTo>
                    <a:pt x="1143232" y="889264"/>
                    <a:pt x="1153087" y="879409"/>
                    <a:pt x="1165217" y="879409"/>
                  </a:cubicBezTo>
                  <a:cubicBezTo>
                    <a:pt x="1177347" y="879409"/>
                    <a:pt x="1187202" y="889264"/>
                    <a:pt x="1187202" y="901394"/>
                  </a:cubicBezTo>
                  <a:lnTo>
                    <a:pt x="1187202" y="923380"/>
                  </a:lnTo>
                  <a:lnTo>
                    <a:pt x="1319114" y="923380"/>
                  </a:lnTo>
                  <a:close/>
                  <a:moveTo>
                    <a:pt x="1319114" y="685299"/>
                  </a:moveTo>
                  <a:cubicBezTo>
                    <a:pt x="1293523" y="694381"/>
                    <a:pt x="1275143" y="718824"/>
                    <a:pt x="1275143" y="747498"/>
                  </a:cubicBezTo>
                  <a:cubicBezTo>
                    <a:pt x="1275143" y="776172"/>
                    <a:pt x="1293523" y="800614"/>
                    <a:pt x="1319114" y="809697"/>
                  </a:cubicBezTo>
                  <a:lnTo>
                    <a:pt x="1319114" y="879409"/>
                  </a:lnTo>
                  <a:lnTo>
                    <a:pt x="1227416" y="879409"/>
                  </a:lnTo>
                  <a:cubicBezTo>
                    <a:pt x="1218333" y="853818"/>
                    <a:pt x="1193891" y="835439"/>
                    <a:pt x="1165217" y="835439"/>
                  </a:cubicBezTo>
                  <a:cubicBezTo>
                    <a:pt x="1136543" y="835439"/>
                    <a:pt x="1112101" y="853818"/>
                    <a:pt x="1103018" y="879409"/>
                  </a:cubicBezTo>
                  <a:lnTo>
                    <a:pt x="1055291" y="879409"/>
                  </a:lnTo>
                  <a:lnTo>
                    <a:pt x="1055291" y="769483"/>
                  </a:lnTo>
                  <a:lnTo>
                    <a:pt x="1033306" y="769483"/>
                  </a:lnTo>
                  <a:cubicBezTo>
                    <a:pt x="1021175" y="769483"/>
                    <a:pt x="1011320" y="759628"/>
                    <a:pt x="1011320" y="747498"/>
                  </a:cubicBezTo>
                  <a:cubicBezTo>
                    <a:pt x="1011320" y="735367"/>
                    <a:pt x="1021175" y="725512"/>
                    <a:pt x="1033306" y="725512"/>
                  </a:cubicBezTo>
                  <a:lnTo>
                    <a:pt x="1055291" y="725512"/>
                  </a:lnTo>
                  <a:lnTo>
                    <a:pt x="1055291" y="615586"/>
                  </a:lnTo>
                  <a:lnTo>
                    <a:pt x="1319114" y="615586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pic>
        <p:nvPicPr>
          <p:cNvPr id="217" name="Рисунок 216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76373D4E-8934-4E85-87F4-B84326AD2B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71" y="2767690"/>
            <a:ext cx="226594" cy="188828"/>
          </a:xfrm>
          <a:prstGeom prst="rect">
            <a:avLst/>
          </a:prstGeom>
        </p:spPr>
      </p:pic>
      <p:pic>
        <p:nvPicPr>
          <p:cNvPr id="270" name="Рисунок 269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77DC7703-9846-46C3-9C6E-BCC3A515C7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572" y="5078479"/>
            <a:ext cx="450665" cy="37555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9795576" y="102463"/>
            <a:ext cx="383747" cy="321591"/>
          </a:xfrm>
          <a:prstGeom prst="rect">
            <a:avLst/>
          </a:prstGeom>
        </p:spPr>
      </p:pic>
      <p:pic>
        <p:nvPicPr>
          <p:cNvPr id="132" name="Рисунок 131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CDEC9B52-A470-4830-85C6-DB86440EC13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48" y="108852"/>
            <a:ext cx="487038" cy="40586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91807" y="493649"/>
            <a:ext cx="1712234" cy="11127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Александр Григорьев</a:t>
            </a:r>
          </a:p>
          <a:p>
            <a:r>
              <a:rPr lang="ru-RU" sz="1000" dirty="0"/>
              <a:t>аналитик данных: управление проектом, сбор требований к </a:t>
            </a:r>
            <a:r>
              <a:rPr lang="ru-RU" sz="1000" dirty="0" err="1"/>
              <a:t>дашборду</a:t>
            </a:r>
            <a:r>
              <a:rPr lang="ru-RU" sz="1000" dirty="0"/>
              <a:t> и его разработка</a:t>
            </a:r>
          </a:p>
          <a:p>
            <a:endParaRPr lang="ru-RU" sz="1000" b="1" dirty="0"/>
          </a:p>
          <a:p>
            <a:r>
              <a:rPr lang="ru-RU" sz="1000" b="1" dirty="0"/>
              <a:t>Нателла </a:t>
            </a:r>
            <a:r>
              <a:rPr lang="ru-RU" sz="1000" b="1" dirty="0" err="1"/>
              <a:t>Отеллова</a:t>
            </a:r>
            <a:endParaRPr lang="ru-RU" sz="1000" b="1" dirty="0"/>
          </a:p>
          <a:p>
            <a:r>
              <a:rPr lang="ru-RU" sz="1000" dirty="0"/>
              <a:t>заказчик</a:t>
            </a:r>
            <a:endParaRPr lang="en-US" sz="10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4957278" y="664009"/>
            <a:ext cx="2246038" cy="4147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/>
              <a:t>Компания сдает номера в отелях.</a:t>
            </a:r>
          </a:p>
          <a:p>
            <a:r>
              <a:rPr lang="ru-RU" sz="1000" dirty="0"/>
              <a:t>Отдел заказчика работает с отелями: ищет наиболее перспективные из них для принятия решений об улучшении или закрытии/открытии отелей, а также изыскивает пути оптимизации их бронирования.</a:t>
            </a:r>
          </a:p>
          <a:p>
            <a:endParaRPr lang="ru-RU" sz="1000" dirty="0"/>
          </a:p>
          <a:p>
            <a:r>
              <a:rPr lang="ru-RU" sz="1000" dirty="0"/>
              <a:t>Цель создания </a:t>
            </a:r>
            <a:r>
              <a:rPr lang="ru-RU" sz="1000" dirty="0" err="1"/>
              <a:t>дашборда</a:t>
            </a:r>
            <a:r>
              <a:rPr lang="ru-RU" sz="1000" dirty="0"/>
              <a:t> – быстро и удобно отображать текущее положение дел (еженедельно и ежемесячно) для оценки ситуации в целом, по отелям и каналам продаж, а также отдельно выводить наиболее прибыльные бронирования.</a:t>
            </a:r>
          </a:p>
          <a:p>
            <a:endParaRPr lang="ru-RU" sz="1000" dirty="0"/>
          </a:p>
          <a:p>
            <a:r>
              <a:rPr lang="ru-RU" sz="1000" dirty="0"/>
              <a:t>В настоящее время все это делалось вручную.</a:t>
            </a:r>
          </a:p>
          <a:p>
            <a:endParaRPr lang="ru-RU" sz="1000" dirty="0"/>
          </a:p>
          <a:p>
            <a:r>
              <a:rPr lang="ru-RU" sz="1000" dirty="0"/>
              <a:t>Срок разработки – до 20 июня.</a:t>
            </a:r>
          </a:p>
        </p:txBody>
      </p:sp>
      <p:sp>
        <p:nvSpPr>
          <p:cNvPr id="135" name="Прямоугольник 134"/>
          <p:cNvSpPr/>
          <p:nvPr/>
        </p:nvSpPr>
        <p:spPr>
          <a:xfrm>
            <a:off x="9776008" y="498053"/>
            <a:ext cx="2330016" cy="40190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/>
              <a:t>Руководитель отдела</a:t>
            </a:r>
          </a:p>
          <a:p>
            <a:r>
              <a:rPr lang="ru-RU" sz="1000" dirty="0"/>
              <a:t>видеть как общее положение метрик и их динамику, так и стратегически оценивать привлекательность направлений для инвестиций: комнат, отелей и каналов бронирования; и возможные слабые места в них</a:t>
            </a:r>
          </a:p>
          <a:p>
            <a:endParaRPr lang="ru-RU" sz="1000" dirty="0"/>
          </a:p>
          <a:p>
            <a:r>
              <a:rPr lang="ru-RU" sz="1000" b="1" dirty="0"/>
              <a:t>Менеджеры каналов бронирования</a:t>
            </a:r>
          </a:p>
          <a:p>
            <a:r>
              <a:rPr lang="ru-RU" sz="1000" dirty="0"/>
              <a:t>видеть выручку и трафик по каналам, своевременно их закрывать/расширять, видеть наиболее прибыльные бронирования</a:t>
            </a:r>
          </a:p>
          <a:p>
            <a:endParaRPr lang="ru-RU" sz="1000" dirty="0"/>
          </a:p>
          <a:p>
            <a:r>
              <a:rPr lang="ru-RU" sz="1000" b="1" dirty="0"/>
              <a:t>Менеджеры отелей</a:t>
            </a:r>
          </a:p>
          <a:p>
            <a:r>
              <a:rPr lang="ru-RU" sz="1000" dirty="0"/>
              <a:t>оценивать трафик и удовлетворенность клиентов в отеле, видеть наиболее прибыльные бронирования</a:t>
            </a:r>
          </a:p>
          <a:p>
            <a:endParaRPr lang="ru-RU" sz="1000" dirty="0"/>
          </a:p>
          <a:p>
            <a:r>
              <a:rPr lang="ru-RU" sz="1000" dirty="0"/>
              <a:t>В тестовую группу войдут по 1 представителю от каждой группы.</a:t>
            </a:r>
          </a:p>
          <a:p>
            <a:endParaRPr lang="ru-RU" sz="10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4995572" y="5488823"/>
            <a:ext cx="6794092" cy="11419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numCol="2" rtlCol="0">
            <a:noAutofit/>
          </a:bodyPr>
          <a:lstStyle/>
          <a:p>
            <a:r>
              <a:rPr lang="ru-RU" sz="1000" dirty="0"/>
              <a:t>Какова динамика выручки от бронирований и их количества (в целом, по отелям, по каналам)?</a:t>
            </a:r>
          </a:p>
          <a:p>
            <a:r>
              <a:rPr lang="ru-RU" sz="1000" dirty="0"/>
              <a:t>Какая средняя стоимость номера?</a:t>
            </a:r>
          </a:p>
          <a:p>
            <a:r>
              <a:rPr lang="ru-RU" sz="1000" dirty="0"/>
              <a:t>Какое среднее время пребывания в наших отелях?</a:t>
            </a:r>
          </a:p>
          <a:p>
            <a:endParaRPr lang="ru-RU" sz="1000" dirty="0"/>
          </a:p>
          <a:p>
            <a:r>
              <a:rPr lang="ru-RU" sz="1000" dirty="0"/>
              <a:t>Как эти метрики изменились относительно прошлых недели/месяца? </a:t>
            </a:r>
            <a:r>
              <a:rPr lang="en-US" sz="1000" dirty="0">
                <a:sym typeface="Wingdings" panose="05000000000000000000" pitchFamily="2" charset="2"/>
              </a:rPr>
              <a:t> </a:t>
            </a:r>
            <a:r>
              <a:rPr lang="ru-RU" sz="1000" dirty="0"/>
              <a:t>При отклонении в +-10% принимать меры</a:t>
            </a:r>
          </a:p>
          <a:p>
            <a:endParaRPr lang="ru-RU" sz="1000" dirty="0"/>
          </a:p>
          <a:p>
            <a:endParaRPr lang="ru-RU" sz="1000" dirty="0"/>
          </a:p>
          <a:p>
            <a:r>
              <a:rPr lang="ru-RU" sz="1000" dirty="0"/>
              <a:t>Как выглядят метрики в разрезе конкретных дат, отелей, типов комнаты и каналов бронирования?</a:t>
            </a:r>
          </a:p>
          <a:p>
            <a:r>
              <a:rPr lang="ru-RU" sz="1000" dirty="0">
                <a:sym typeface="Wingdings" panose="05000000000000000000" pitchFamily="2" charset="2"/>
              </a:rPr>
              <a:t></a:t>
            </a:r>
            <a:r>
              <a:rPr lang="en-US" sz="1000" dirty="0">
                <a:sym typeface="Wingdings" panose="05000000000000000000" pitchFamily="2" charset="2"/>
              </a:rPr>
              <a:t> </a:t>
            </a:r>
            <a:r>
              <a:rPr lang="ru-RU" sz="1000" dirty="0"/>
              <a:t>Принимать решения об оптимизации</a:t>
            </a:r>
            <a:r>
              <a:rPr lang="en-US" sz="1000" dirty="0"/>
              <a:t> </a:t>
            </a:r>
            <a:r>
              <a:rPr lang="ru-RU" sz="1000" dirty="0"/>
              <a:t>качества работы отелей/каналов и их структуры, о рекламе отелей</a:t>
            </a:r>
          </a:p>
          <a:p>
            <a:endParaRPr lang="ru-RU" sz="1000" dirty="0"/>
          </a:p>
          <a:p>
            <a:r>
              <a:rPr lang="ru-RU" sz="1000" dirty="0"/>
              <a:t>Какие конкретно бронирования принесли больше выручки? </a:t>
            </a:r>
            <a:r>
              <a:rPr lang="en-US" sz="1000" dirty="0">
                <a:sym typeface="Wingdings" panose="05000000000000000000" pitchFamily="2" charset="2"/>
              </a:rPr>
              <a:t> </a:t>
            </a:r>
            <a:r>
              <a:rPr lang="ru-RU" sz="1000" dirty="0"/>
              <a:t>Их можно далее детально изучить в </a:t>
            </a:r>
            <a:r>
              <a:rPr lang="en-US" sz="1000" dirty="0"/>
              <a:t>CRM</a:t>
            </a:r>
            <a:endParaRPr lang="ru-RU" sz="1000" dirty="0"/>
          </a:p>
          <a:p>
            <a:endParaRPr lang="ru-RU" sz="1000" dirty="0"/>
          </a:p>
          <a:p>
            <a:endParaRPr lang="ru-RU" sz="1000" dirty="0">
              <a:solidFill>
                <a:sysClr val="windowText" lastClr="000000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7368745" y="3018437"/>
            <a:ext cx="2250095" cy="19073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/>
              <a:t>Будет использоваться на мониторах и презентациях, в основном на еженедельных собраниях по </a:t>
            </a:r>
            <a:r>
              <a:rPr lang="ru-RU" sz="1000" dirty="0" err="1"/>
              <a:t>пн</a:t>
            </a:r>
            <a:r>
              <a:rPr lang="ru-RU" sz="1000" dirty="0"/>
              <a:t> для текущей оценки, а также ежемесячно руководителем для стратегического планирования.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178992" y="2232103"/>
            <a:ext cx="1449512" cy="13149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/>
              <a:t>Есть данные о бронированиях со всеми нужными характеристиками.</a:t>
            </a:r>
            <a:endParaRPr lang="en-US" sz="1000" dirty="0"/>
          </a:p>
        </p:txBody>
      </p:sp>
      <p:grpSp>
        <p:nvGrpSpPr>
          <p:cNvPr id="1117" name="Рисунок 1115">
            <a:extLst>
              <a:ext uri="{FF2B5EF4-FFF2-40B4-BE49-F238E27FC236}">
                <a16:creationId xmlns:a16="http://schemas.microsoft.com/office/drawing/2014/main" id="{AD176D06-769E-427B-B1ED-B5B787EA1639}"/>
              </a:ext>
            </a:extLst>
          </p:cNvPr>
          <p:cNvGrpSpPr/>
          <p:nvPr/>
        </p:nvGrpSpPr>
        <p:grpSpPr>
          <a:xfrm>
            <a:off x="149832" y="3699279"/>
            <a:ext cx="375339" cy="411027"/>
            <a:chOff x="5092107" y="9552749"/>
            <a:chExt cx="1606581" cy="1606581"/>
          </a:xfrm>
        </p:grpSpPr>
        <p:sp>
          <p:nvSpPr>
            <p:cNvPr id="1118" name="Полилиния: фигура 1117">
              <a:extLst>
                <a:ext uri="{FF2B5EF4-FFF2-40B4-BE49-F238E27FC236}">
                  <a16:creationId xmlns:a16="http://schemas.microsoft.com/office/drawing/2014/main" id="{BA6A8519-6CB3-46D7-B1CD-293BA08B480C}"/>
                </a:ext>
              </a:extLst>
            </p:cNvPr>
            <p:cNvSpPr/>
            <p:nvPr/>
          </p:nvSpPr>
          <p:spPr>
            <a:xfrm>
              <a:off x="5195757" y="10226477"/>
              <a:ext cx="466427" cy="466427"/>
            </a:xfrm>
            <a:custGeom>
              <a:avLst/>
              <a:gdLst>
                <a:gd name="connsiteX0" fmla="*/ 466427 w 466426"/>
                <a:gd name="connsiteY0" fmla="*/ 233213 h 466426"/>
                <a:gd name="connsiteX1" fmla="*/ 233213 w 466426"/>
                <a:gd name="connsiteY1" fmla="*/ 466427 h 466426"/>
                <a:gd name="connsiteX2" fmla="*/ 0 w 466426"/>
                <a:gd name="connsiteY2" fmla="*/ 233213 h 466426"/>
                <a:gd name="connsiteX3" fmla="*/ 233213 w 466426"/>
                <a:gd name="connsiteY3" fmla="*/ 0 h 466426"/>
                <a:gd name="connsiteX4" fmla="*/ 466427 w 466426"/>
                <a:gd name="connsiteY4" fmla="*/ 233213 h 46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26" h="466426">
                  <a:moveTo>
                    <a:pt x="466427" y="233213"/>
                  </a:moveTo>
                  <a:cubicBezTo>
                    <a:pt x="466427" y="362018"/>
                    <a:pt x="362018" y="466427"/>
                    <a:pt x="233213" y="466427"/>
                  </a:cubicBezTo>
                  <a:cubicBezTo>
                    <a:pt x="104410" y="466427"/>
                    <a:pt x="0" y="362018"/>
                    <a:pt x="0" y="233213"/>
                  </a:cubicBezTo>
                  <a:cubicBezTo>
                    <a:pt x="0" y="104408"/>
                    <a:pt x="104410" y="0"/>
                    <a:pt x="233213" y="0"/>
                  </a:cubicBezTo>
                  <a:cubicBezTo>
                    <a:pt x="362018" y="0"/>
                    <a:pt x="466427" y="104408"/>
                    <a:pt x="466427" y="233213"/>
                  </a:cubicBez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19" name="Полилиния: фигура 1118">
              <a:extLst>
                <a:ext uri="{FF2B5EF4-FFF2-40B4-BE49-F238E27FC236}">
                  <a16:creationId xmlns:a16="http://schemas.microsoft.com/office/drawing/2014/main" id="{658FC6BD-1A20-4936-B8D6-C470B792E3C9}"/>
                </a:ext>
              </a:extLst>
            </p:cNvPr>
            <p:cNvSpPr/>
            <p:nvPr/>
          </p:nvSpPr>
          <p:spPr>
            <a:xfrm>
              <a:off x="5195757" y="10796554"/>
              <a:ext cx="777378" cy="259126"/>
            </a:xfrm>
            <a:custGeom>
              <a:avLst/>
              <a:gdLst>
                <a:gd name="connsiteX0" fmla="*/ 0 w 777377"/>
                <a:gd name="connsiteY0" fmla="*/ 0 h 259125"/>
                <a:gd name="connsiteX1" fmla="*/ 777378 w 777377"/>
                <a:gd name="connsiteY1" fmla="*/ 0 h 259125"/>
                <a:gd name="connsiteX2" fmla="*/ 777378 w 777377"/>
                <a:gd name="connsiteY2" fmla="*/ 259126 h 259125"/>
                <a:gd name="connsiteX3" fmla="*/ 0 w 777377"/>
                <a:gd name="connsiteY3" fmla="*/ 259126 h 25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377" h="259125">
                  <a:moveTo>
                    <a:pt x="0" y="0"/>
                  </a:moveTo>
                  <a:lnTo>
                    <a:pt x="777378" y="0"/>
                  </a:lnTo>
                  <a:lnTo>
                    <a:pt x="777378" y="259126"/>
                  </a:lnTo>
                  <a:lnTo>
                    <a:pt x="0" y="259126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0" name="Полилиния: фигура 1119">
              <a:extLst>
                <a:ext uri="{FF2B5EF4-FFF2-40B4-BE49-F238E27FC236}">
                  <a16:creationId xmlns:a16="http://schemas.microsoft.com/office/drawing/2014/main" id="{43FBBEA2-8277-42AE-8DD1-85880295B750}"/>
                </a:ext>
              </a:extLst>
            </p:cNvPr>
            <p:cNvSpPr/>
            <p:nvPr/>
          </p:nvSpPr>
          <p:spPr>
            <a:xfrm>
              <a:off x="5558534" y="9785962"/>
              <a:ext cx="414602" cy="207301"/>
            </a:xfrm>
            <a:custGeom>
              <a:avLst/>
              <a:gdLst>
                <a:gd name="connsiteX0" fmla="*/ 0 w 414601"/>
                <a:gd name="connsiteY0" fmla="*/ 0 h 207300"/>
                <a:gd name="connsiteX1" fmla="*/ 414602 w 414601"/>
                <a:gd name="connsiteY1" fmla="*/ 0 h 207300"/>
                <a:gd name="connsiteX2" fmla="*/ 414602 w 414601"/>
                <a:gd name="connsiteY2" fmla="*/ 207301 h 207300"/>
                <a:gd name="connsiteX3" fmla="*/ 0 w 414601"/>
                <a:gd name="connsiteY3" fmla="*/ 207301 h 20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207300">
                  <a:moveTo>
                    <a:pt x="0" y="0"/>
                  </a:moveTo>
                  <a:lnTo>
                    <a:pt x="414602" y="0"/>
                  </a:lnTo>
                  <a:lnTo>
                    <a:pt x="414602" y="207301"/>
                  </a:lnTo>
                  <a:lnTo>
                    <a:pt x="0" y="207301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1" name="Полилиния: фигура 1120">
              <a:extLst>
                <a:ext uri="{FF2B5EF4-FFF2-40B4-BE49-F238E27FC236}">
                  <a16:creationId xmlns:a16="http://schemas.microsoft.com/office/drawing/2014/main" id="{53AE88E5-2BDB-4E27-BEA1-9C6934A967CB}"/>
                </a:ext>
              </a:extLst>
            </p:cNvPr>
            <p:cNvSpPr/>
            <p:nvPr/>
          </p:nvSpPr>
          <p:spPr>
            <a:xfrm>
              <a:off x="5092107" y="9552749"/>
              <a:ext cx="1347455" cy="1606581"/>
            </a:xfrm>
            <a:custGeom>
              <a:avLst/>
              <a:gdLst>
                <a:gd name="connsiteX0" fmla="*/ 1295630 w 1347455"/>
                <a:gd name="connsiteY0" fmla="*/ 699640 h 1606581"/>
                <a:gd name="connsiteX1" fmla="*/ 1295630 w 1347455"/>
                <a:gd name="connsiteY1" fmla="*/ 362776 h 1606581"/>
                <a:gd name="connsiteX2" fmla="*/ 1191980 w 1347455"/>
                <a:gd name="connsiteY2" fmla="*/ 259126 h 1606581"/>
                <a:gd name="connsiteX3" fmla="*/ 1191980 w 1347455"/>
                <a:gd name="connsiteY3" fmla="*/ 129563 h 1606581"/>
                <a:gd name="connsiteX4" fmla="*/ 1062417 w 1347455"/>
                <a:gd name="connsiteY4" fmla="*/ 0 h 1606581"/>
                <a:gd name="connsiteX5" fmla="*/ 935474 w 1347455"/>
                <a:gd name="connsiteY5" fmla="*/ 103650 h 1606581"/>
                <a:gd name="connsiteX6" fmla="*/ 222484 w 1347455"/>
                <a:gd name="connsiteY6" fmla="*/ 103650 h 1606581"/>
                <a:gd name="connsiteX7" fmla="*/ 0 w 1347455"/>
                <a:gd name="connsiteY7" fmla="*/ 326136 h 1606581"/>
                <a:gd name="connsiteX8" fmla="*/ 0 w 1347455"/>
                <a:gd name="connsiteY8" fmla="*/ 1606581 h 1606581"/>
                <a:gd name="connsiteX9" fmla="*/ 1088329 w 1347455"/>
                <a:gd name="connsiteY9" fmla="*/ 1606581 h 1606581"/>
                <a:gd name="connsiteX10" fmla="*/ 1088329 w 1347455"/>
                <a:gd name="connsiteY10" fmla="*/ 1277575 h 1606581"/>
                <a:gd name="connsiteX11" fmla="*/ 1191980 w 1347455"/>
                <a:gd name="connsiteY11" fmla="*/ 1122100 h 1606581"/>
                <a:gd name="connsiteX12" fmla="*/ 1191980 w 1347455"/>
                <a:gd name="connsiteY12" fmla="*/ 310951 h 1606581"/>
                <a:gd name="connsiteX13" fmla="*/ 1243805 w 1347455"/>
                <a:gd name="connsiteY13" fmla="*/ 362776 h 1606581"/>
                <a:gd name="connsiteX14" fmla="*/ 1243805 w 1347455"/>
                <a:gd name="connsiteY14" fmla="*/ 699640 h 1606581"/>
                <a:gd name="connsiteX15" fmla="*/ 1347455 w 1347455"/>
                <a:gd name="connsiteY15" fmla="*/ 803291 h 1606581"/>
                <a:gd name="connsiteX16" fmla="*/ 1347455 w 1347455"/>
                <a:gd name="connsiteY16" fmla="*/ 751465 h 1606581"/>
                <a:gd name="connsiteX17" fmla="*/ 1295630 w 1347455"/>
                <a:gd name="connsiteY17" fmla="*/ 699640 h 1606581"/>
                <a:gd name="connsiteX18" fmla="*/ 1007174 w 1347455"/>
                <a:gd name="connsiteY18" fmla="*/ 1140154 h 1606581"/>
                <a:gd name="connsiteX19" fmla="*/ 1117633 w 1347455"/>
                <a:gd name="connsiteY19" fmla="*/ 1140154 h 1606581"/>
                <a:gd name="connsiteX20" fmla="*/ 1062417 w 1347455"/>
                <a:gd name="connsiteY20" fmla="*/ 1222990 h 1606581"/>
                <a:gd name="connsiteX21" fmla="*/ 1088329 w 1347455"/>
                <a:gd name="connsiteY21" fmla="*/ 1088329 h 1606581"/>
                <a:gd name="connsiteX22" fmla="*/ 1088329 w 1347455"/>
                <a:gd name="connsiteY22" fmla="*/ 647815 h 1606581"/>
                <a:gd name="connsiteX23" fmla="*/ 1036504 w 1347455"/>
                <a:gd name="connsiteY23" fmla="*/ 647815 h 1606581"/>
                <a:gd name="connsiteX24" fmla="*/ 1036504 w 1347455"/>
                <a:gd name="connsiteY24" fmla="*/ 1088329 h 1606581"/>
                <a:gd name="connsiteX25" fmla="*/ 984679 w 1347455"/>
                <a:gd name="connsiteY25" fmla="*/ 1088329 h 1606581"/>
                <a:gd name="connsiteX26" fmla="*/ 984679 w 1347455"/>
                <a:gd name="connsiteY26" fmla="*/ 362776 h 1606581"/>
                <a:gd name="connsiteX27" fmla="*/ 1036504 w 1347455"/>
                <a:gd name="connsiteY27" fmla="*/ 362776 h 1606581"/>
                <a:gd name="connsiteX28" fmla="*/ 1036504 w 1347455"/>
                <a:gd name="connsiteY28" fmla="*/ 595990 h 1606581"/>
                <a:gd name="connsiteX29" fmla="*/ 1088329 w 1347455"/>
                <a:gd name="connsiteY29" fmla="*/ 595990 h 1606581"/>
                <a:gd name="connsiteX30" fmla="*/ 1088329 w 1347455"/>
                <a:gd name="connsiteY30" fmla="*/ 362776 h 1606581"/>
                <a:gd name="connsiteX31" fmla="*/ 1140154 w 1347455"/>
                <a:gd name="connsiteY31" fmla="*/ 362776 h 1606581"/>
                <a:gd name="connsiteX32" fmla="*/ 1140154 w 1347455"/>
                <a:gd name="connsiteY32" fmla="*/ 1088329 h 1606581"/>
                <a:gd name="connsiteX33" fmla="*/ 984679 w 1347455"/>
                <a:gd name="connsiteY33" fmla="*/ 310951 h 1606581"/>
                <a:gd name="connsiteX34" fmla="*/ 984679 w 1347455"/>
                <a:gd name="connsiteY34" fmla="*/ 259126 h 1606581"/>
                <a:gd name="connsiteX35" fmla="*/ 1140154 w 1347455"/>
                <a:gd name="connsiteY35" fmla="*/ 259126 h 1606581"/>
                <a:gd name="connsiteX36" fmla="*/ 1140154 w 1347455"/>
                <a:gd name="connsiteY36" fmla="*/ 310951 h 1606581"/>
                <a:gd name="connsiteX37" fmla="*/ 1062417 w 1347455"/>
                <a:gd name="connsiteY37" fmla="*/ 51825 h 1606581"/>
                <a:gd name="connsiteX38" fmla="*/ 1140154 w 1347455"/>
                <a:gd name="connsiteY38" fmla="*/ 129563 h 1606581"/>
                <a:gd name="connsiteX39" fmla="*/ 1140154 w 1347455"/>
                <a:gd name="connsiteY39" fmla="*/ 207301 h 1606581"/>
                <a:gd name="connsiteX40" fmla="*/ 984679 w 1347455"/>
                <a:gd name="connsiteY40" fmla="*/ 207301 h 1606581"/>
                <a:gd name="connsiteX41" fmla="*/ 984679 w 1347455"/>
                <a:gd name="connsiteY41" fmla="*/ 129563 h 1606581"/>
                <a:gd name="connsiteX42" fmla="*/ 1062417 w 1347455"/>
                <a:gd name="connsiteY42" fmla="*/ 51825 h 1606581"/>
                <a:gd name="connsiteX43" fmla="*/ 207301 w 1347455"/>
                <a:gd name="connsiteY43" fmla="*/ 192118 h 1606581"/>
                <a:gd name="connsiteX44" fmla="*/ 207301 w 1347455"/>
                <a:gd name="connsiteY44" fmla="*/ 310951 h 1606581"/>
                <a:gd name="connsiteX45" fmla="*/ 88467 w 1347455"/>
                <a:gd name="connsiteY45" fmla="*/ 310951 h 1606581"/>
                <a:gd name="connsiteX46" fmla="*/ 51825 w 1347455"/>
                <a:gd name="connsiteY46" fmla="*/ 1554756 h 1606581"/>
                <a:gd name="connsiteX47" fmla="*/ 51825 w 1347455"/>
                <a:gd name="connsiteY47" fmla="*/ 362776 h 1606581"/>
                <a:gd name="connsiteX48" fmla="*/ 259126 w 1347455"/>
                <a:gd name="connsiteY48" fmla="*/ 362776 h 1606581"/>
                <a:gd name="connsiteX49" fmla="*/ 259126 w 1347455"/>
                <a:gd name="connsiteY49" fmla="*/ 155476 h 1606581"/>
                <a:gd name="connsiteX50" fmla="*/ 932854 w 1347455"/>
                <a:gd name="connsiteY50" fmla="*/ 155476 h 1606581"/>
                <a:gd name="connsiteX51" fmla="*/ 932854 w 1347455"/>
                <a:gd name="connsiteY51" fmla="*/ 1122100 h 1606581"/>
                <a:gd name="connsiteX52" fmla="*/ 1036504 w 1347455"/>
                <a:gd name="connsiteY52" fmla="*/ 1277575 h 1606581"/>
                <a:gd name="connsiteX53" fmla="*/ 1036504 w 1347455"/>
                <a:gd name="connsiteY53" fmla="*/ 1554756 h 160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47455" h="1606581">
                  <a:moveTo>
                    <a:pt x="1295630" y="699640"/>
                  </a:moveTo>
                  <a:lnTo>
                    <a:pt x="1295630" y="362776"/>
                  </a:lnTo>
                  <a:cubicBezTo>
                    <a:pt x="1295630" y="305612"/>
                    <a:pt x="1249143" y="259126"/>
                    <a:pt x="1191980" y="259126"/>
                  </a:cubicBezTo>
                  <a:lnTo>
                    <a:pt x="1191980" y="129563"/>
                  </a:lnTo>
                  <a:cubicBezTo>
                    <a:pt x="1191980" y="58126"/>
                    <a:pt x="1133854" y="0"/>
                    <a:pt x="1062417" y="0"/>
                  </a:cubicBezTo>
                  <a:cubicBezTo>
                    <a:pt x="999863" y="0"/>
                    <a:pt x="947517" y="44600"/>
                    <a:pt x="935474" y="103650"/>
                  </a:cubicBezTo>
                  <a:lnTo>
                    <a:pt x="222484" y="103650"/>
                  </a:lnTo>
                  <a:lnTo>
                    <a:pt x="0" y="326136"/>
                  </a:lnTo>
                  <a:lnTo>
                    <a:pt x="0" y="1606581"/>
                  </a:lnTo>
                  <a:lnTo>
                    <a:pt x="1088329" y="1606581"/>
                  </a:lnTo>
                  <a:lnTo>
                    <a:pt x="1088329" y="1277575"/>
                  </a:lnTo>
                  <a:lnTo>
                    <a:pt x="1191980" y="1122100"/>
                  </a:lnTo>
                  <a:lnTo>
                    <a:pt x="1191980" y="310951"/>
                  </a:lnTo>
                  <a:cubicBezTo>
                    <a:pt x="1220561" y="310951"/>
                    <a:pt x="1243805" y="334195"/>
                    <a:pt x="1243805" y="362776"/>
                  </a:cubicBezTo>
                  <a:lnTo>
                    <a:pt x="1243805" y="699640"/>
                  </a:lnTo>
                  <a:cubicBezTo>
                    <a:pt x="1243805" y="756803"/>
                    <a:pt x="1290292" y="803291"/>
                    <a:pt x="1347455" y="803291"/>
                  </a:cubicBezTo>
                  <a:lnTo>
                    <a:pt x="1347455" y="751465"/>
                  </a:lnTo>
                  <a:cubicBezTo>
                    <a:pt x="1318873" y="751465"/>
                    <a:pt x="1295630" y="728222"/>
                    <a:pt x="1295630" y="699640"/>
                  </a:cubicBezTo>
                  <a:close/>
                  <a:moveTo>
                    <a:pt x="1007174" y="1140154"/>
                  </a:moveTo>
                  <a:lnTo>
                    <a:pt x="1117633" y="1140154"/>
                  </a:lnTo>
                  <a:lnTo>
                    <a:pt x="1062417" y="1222990"/>
                  </a:lnTo>
                  <a:close/>
                  <a:moveTo>
                    <a:pt x="1088329" y="1088329"/>
                  </a:moveTo>
                  <a:lnTo>
                    <a:pt x="1088329" y="647815"/>
                  </a:lnTo>
                  <a:lnTo>
                    <a:pt x="1036504" y="647815"/>
                  </a:lnTo>
                  <a:lnTo>
                    <a:pt x="1036504" y="1088329"/>
                  </a:lnTo>
                  <a:lnTo>
                    <a:pt x="984679" y="1088329"/>
                  </a:lnTo>
                  <a:lnTo>
                    <a:pt x="984679" y="362776"/>
                  </a:lnTo>
                  <a:lnTo>
                    <a:pt x="1036504" y="362776"/>
                  </a:lnTo>
                  <a:lnTo>
                    <a:pt x="1036504" y="595990"/>
                  </a:lnTo>
                  <a:lnTo>
                    <a:pt x="1088329" y="595990"/>
                  </a:lnTo>
                  <a:lnTo>
                    <a:pt x="1088329" y="362776"/>
                  </a:lnTo>
                  <a:lnTo>
                    <a:pt x="1140154" y="362776"/>
                  </a:lnTo>
                  <a:lnTo>
                    <a:pt x="1140154" y="1088329"/>
                  </a:lnTo>
                  <a:close/>
                  <a:moveTo>
                    <a:pt x="984679" y="310951"/>
                  </a:moveTo>
                  <a:lnTo>
                    <a:pt x="984679" y="259126"/>
                  </a:lnTo>
                  <a:lnTo>
                    <a:pt x="1140154" y="259126"/>
                  </a:lnTo>
                  <a:lnTo>
                    <a:pt x="1140154" y="310951"/>
                  </a:lnTo>
                  <a:close/>
                  <a:moveTo>
                    <a:pt x="1062417" y="51825"/>
                  </a:moveTo>
                  <a:cubicBezTo>
                    <a:pt x="1105270" y="51825"/>
                    <a:pt x="1140154" y="86708"/>
                    <a:pt x="1140154" y="129563"/>
                  </a:cubicBezTo>
                  <a:lnTo>
                    <a:pt x="1140154" y="207301"/>
                  </a:lnTo>
                  <a:lnTo>
                    <a:pt x="984679" y="207301"/>
                  </a:lnTo>
                  <a:lnTo>
                    <a:pt x="984679" y="129563"/>
                  </a:lnTo>
                  <a:cubicBezTo>
                    <a:pt x="984679" y="86708"/>
                    <a:pt x="1019564" y="51825"/>
                    <a:pt x="1062417" y="51825"/>
                  </a:cubicBezTo>
                  <a:close/>
                  <a:moveTo>
                    <a:pt x="207301" y="192118"/>
                  </a:moveTo>
                  <a:lnTo>
                    <a:pt x="207301" y="310951"/>
                  </a:lnTo>
                  <a:lnTo>
                    <a:pt x="88467" y="310951"/>
                  </a:lnTo>
                  <a:close/>
                  <a:moveTo>
                    <a:pt x="51825" y="1554756"/>
                  </a:moveTo>
                  <a:lnTo>
                    <a:pt x="51825" y="362776"/>
                  </a:lnTo>
                  <a:lnTo>
                    <a:pt x="259126" y="362776"/>
                  </a:lnTo>
                  <a:lnTo>
                    <a:pt x="259126" y="155476"/>
                  </a:lnTo>
                  <a:lnTo>
                    <a:pt x="932854" y="155476"/>
                  </a:lnTo>
                  <a:lnTo>
                    <a:pt x="932854" y="1122100"/>
                  </a:lnTo>
                  <a:lnTo>
                    <a:pt x="1036504" y="1277575"/>
                  </a:lnTo>
                  <a:lnTo>
                    <a:pt x="1036504" y="1554756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2" name="Полилиния: фигура 1121">
              <a:extLst>
                <a:ext uri="{FF2B5EF4-FFF2-40B4-BE49-F238E27FC236}">
                  <a16:creationId xmlns:a16="http://schemas.microsoft.com/office/drawing/2014/main" id="{A05163BC-8525-400F-AB40-8B976E615683}"/>
                </a:ext>
              </a:extLst>
            </p:cNvPr>
            <p:cNvSpPr/>
            <p:nvPr/>
          </p:nvSpPr>
          <p:spPr>
            <a:xfrm>
              <a:off x="5325320" y="10278302"/>
              <a:ext cx="207301" cy="362776"/>
            </a:xfrm>
            <a:custGeom>
              <a:avLst/>
              <a:gdLst>
                <a:gd name="connsiteX0" fmla="*/ 129563 w 207300"/>
                <a:gd name="connsiteY0" fmla="*/ 27228 h 362776"/>
                <a:gd name="connsiteX1" fmla="*/ 129563 w 207300"/>
                <a:gd name="connsiteY1" fmla="*/ 0 h 362776"/>
                <a:gd name="connsiteX2" fmla="*/ 77738 w 207300"/>
                <a:gd name="connsiteY2" fmla="*/ 0 h 362776"/>
                <a:gd name="connsiteX3" fmla="*/ 77738 w 207300"/>
                <a:gd name="connsiteY3" fmla="*/ 27228 h 362776"/>
                <a:gd name="connsiteX4" fmla="*/ 0 w 207300"/>
                <a:gd name="connsiteY4" fmla="*/ 116607 h 362776"/>
                <a:gd name="connsiteX5" fmla="*/ 90694 w 207300"/>
                <a:gd name="connsiteY5" fmla="*/ 207301 h 362776"/>
                <a:gd name="connsiteX6" fmla="*/ 116607 w 207300"/>
                <a:gd name="connsiteY6" fmla="*/ 207301 h 362776"/>
                <a:gd name="connsiteX7" fmla="*/ 155476 w 207300"/>
                <a:gd name="connsiteY7" fmla="*/ 246170 h 362776"/>
                <a:gd name="connsiteX8" fmla="*/ 116607 w 207300"/>
                <a:gd name="connsiteY8" fmla="*/ 285039 h 362776"/>
                <a:gd name="connsiteX9" fmla="*/ 90694 w 207300"/>
                <a:gd name="connsiteY9" fmla="*/ 285039 h 362776"/>
                <a:gd name="connsiteX10" fmla="*/ 51825 w 207300"/>
                <a:gd name="connsiteY10" fmla="*/ 246170 h 362776"/>
                <a:gd name="connsiteX11" fmla="*/ 51825 w 207300"/>
                <a:gd name="connsiteY11" fmla="*/ 233213 h 362776"/>
                <a:gd name="connsiteX12" fmla="*/ 0 w 207300"/>
                <a:gd name="connsiteY12" fmla="*/ 233213 h 362776"/>
                <a:gd name="connsiteX13" fmla="*/ 0 w 207300"/>
                <a:gd name="connsiteY13" fmla="*/ 246170 h 362776"/>
                <a:gd name="connsiteX14" fmla="*/ 77738 w 207300"/>
                <a:gd name="connsiteY14" fmla="*/ 335549 h 362776"/>
                <a:gd name="connsiteX15" fmla="*/ 77738 w 207300"/>
                <a:gd name="connsiteY15" fmla="*/ 362776 h 362776"/>
                <a:gd name="connsiteX16" fmla="*/ 129563 w 207300"/>
                <a:gd name="connsiteY16" fmla="*/ 362776 h 362776"/>
                <a:gd name="connsiteX17" fmla="*/ 129563 w 207300"/>
                <a:gd name="connsiteY17" fmla="*/ 335549 h 362776"/>
                <a:gd name="connsiteX18" fmla="*/ 207301 w 207300"/>
                <a:gd name="connsiteY18" fmla="*/ 246170 h 362776"/>
                <a:gd name="connsiteX19" fmla="*/ 116607 w 207300"/>
                <a:gd name="connsiteY19" fmla="*/ 155476 h 362776"/>
                <a:gd name="connsiteX20" fmla="*/ 90694 w 207300"/>
                <a:gd name="connsiteY20" fmla="*/ 155476 h 362776"/>
                <a:gd name="connsiteX21" fmla="*/ 51825 w 207300"/>
                <a:gd name="connsiteY21" fmla="*/ 116607 h 362776"/>
                <a:gd name="connsiteX22" fmla="*/ 90694 w 207300"/>
                <a:gd name="connsiteY22" fmla="*/ 77738 h 362776"/>
                <a:gd name="connsiteX23" fmla="*/ 116607 w 207300"/>
                <a:gd name="connsiteY23" fmla="*/ 77738 h 362776"/>
                <a:gd name="connsiteX24" fmla="*/ 155476 w 207300"/>
                <a:gd name="connsiteY24" fmla="*/ 116607 h 362776"/>
                <a:gd name="connsiteX25" fmla="*/ 155476 w 207300"/>
                <a:gd name="connsiteY25" fmla="*/ 129563 h 362776"/>
                <a:gd name="connsiteX26" fmla="*/ 207301 w 207300"/>
                <a:gd name="connsiteY26" fmla="*/ 129563 h 362776"/>
                <a:gd name="connsiteX27" fmla="*/ 207301 w 207300"/>
                <a:gd name="connsiteY27" fmla="*/ 116607 h 362776"/>
                <a:gd name="connsiteX28" fmla="*/ 129563 w 207300"/>
                <a:gd name="connsiteY28" fmla="*/ 27228 h 36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7300" h="362776">
                  <a:moveTo>
                    <a:pt x="129563" y="27228"/>
                  </a:moveTo>
                  <a:lnTo>
                    <a:pt x="129563" y="0"/>
                  </a:lnTo>
                  <a:lnTo>
                    <a:pt x="77738" y="0"/>
                  </a:lnTo>
                  <a:lnTo>
                    <a:pt x="77738" y="27228"/>
                  </a:lnTo>
                  <a:cubicBezTo>
                    <a:pt x="33896" y="33580"/>
                    <a:pt x="0" y="71059"/>
                    <a:pt x="0" y="116607"/>
                  </a:cubicBezTo>
                  <a:cubicBezTo>
                    <a:pt x="0" y="166621"/>
                    <a:pt x="40678" y="207301"/>
                    <a:pt x="90694" y="207301"/>
                  </a:cubicBezTo>
                  <a:lnTo>
                    <a:pt x="116607" y="207301"/>
                  </a:lnTo>
                  <a:cubicBezTo>
                    <a:pt x="138040" y="207301"/>
                    <a:pt x="155476" y="224737"/>
                    <a:pt x="155476" y="246170"/>
                  </a:cubicBezTo>
                  <a:cubicBezTo>
                    <a:pt x="155476" y="267603"/>
                    <a:pt x="138040" y="285039"/>
                    <a:pt x="116607" y="285039"/>
                  </a:cubicBezTo>
                  <a:lnTo>
                    <a:pt x="90694" y="285039"/>
                  </a:lnTo>
                  <a:cubicBezTo>
                    <a:pt x="69260" y="285039"/>
                    <a:pt x="51825" y="267603"/>
                    <a:pt x="51825" y="246170"/>
                  </a:cubicBezTo>
                  <a:lnTo>
                    <a:pt x="51825" y="233213"/>
                  </a:lnTo>
                  <a:lnTo>
                    <a:pt x="0" y="233213"/>
                  </a:lnTo>
                  <a:lnTo>
                    <a:pt x="0" y="246170"/>
                  </a:lnTo>
                  <a:cubicBezTo>
                    <a:pt x="0" y="291721"/>
                    <a:pt x="33896" y="329197"/>
                    <a:pt x="77738" y="335549"/>
                  </a:cubicBezTo>
                  <a:lnTo>
                    <a:pt x="77738" y="362776"/>
                  </a:lnTo>
                  <a:lnTo>
                    <a:pt x="129563" y="362776"/>
                  </a:lnTo>
                  <a:lnTo>
                    <a:pt x="129563" y="335549"/>
                  </a:lnTo>
                  <a:cubicBezTo>
                    <a:pt x="173404" y="329197"/>
                    <a:pt x="207301" y="291721"/>
                    <a:pt x="207301" y="246170"/>
                  </a:cubicBezTo>
                  <a:cubicBezTo>
                    <a:pt x="207301" y="196155"/>
                    <a:pt x="166621" y="155476"/>
                    <a:pt x="116607" y="155476"/>
                  </a:cubicBezTo>
                  <a:lnTo>
                    <a:pt x="90694" y="155476"/>
                  </a:lnTo>
                  <a:cubicBezTo>
                    <a:pt x="69260" y="155476"/>
                    <a:pt x="51825" y="138040"/>
                    <a:pt x="51825" y="116607"/>
                  </a:cubicBezTo>
                  <a:cubicBezTo>
                    <a:pt x="51825" y="95174"/>
                    <a:pt x="69260" y="77738"/>
                    <a:pt x="90694" y="77738"/>
                  </a:cubicBezTo>
                  <a:lnTo>
                    <a:pt x="116607" y="77738"/>
                  </a:lnTo>
                  <a:cubicBezTo>
                    <a:pt x="138040" y="77738"/>
                    <a:pt x="155476" y="95174"/>
                    <a:pt x="155476" y="116607"/>
                  </a:cubicBezTo>
                  <a:lnTo>
                    <a:pt x="155476" y="129563"/>
                  </a:lnTo>
                  <a:lnTo>
                    <a:pt x="207301" y="129563"/>
                  </a:lnTo>
                  <a:lnTo>
                    <a:pt x="207301" y="116607"/>
                  </a:lnTo>
                  <a:cubicBezTo>
                    <a:pt x="207301" y="71059"/>
                    <a:pt x="173404" y="33580"/>
                    <a:pt x="129563" y="27228"/>
                  </a:cubicBez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3" name="Полилиния: фигура 1122">
              <a:extLst>
                <a:ext uri="{FF2B5EF4-FFF2-40B4-BE49-F238E27FC236}">
                  <a16:creationId xmlns:a16="http://schemas.microsoft.com/office/drawing/2014/main" id="{F0D3FDD2-8907-489B-A78C-1D503BC5911E}"/>
                </a:ext>
              </a:extLst>
            </p:cNvPr>
            <p:cNvSpPr/>
            <p:nvPr/>
          </p:nvSpPr>
          <p:spPr>
            <a:xfrm>
              <a:off x="5195757" y="10071001"/>
              <a:ext cx="777378" cy="673728"/>
            </a:xfrm>
            <a:custGeom>
              <a:avLst/>
              <a:gdLst>
                <a:gd name="connsiteX0" fmla="*/ 0 w 777377"/>
                <a:gd name="connsiteY0" fmla="*/ 673728 h 673727"/>
                <a:gd name="connsiteX1" fmla="*/ 777378 w 777377"/>
                <a:gd name="connsiteY1" fmla="*/ 673728 h 673727"/>
                <a:gd name="connsiteX2" fmla="*/ 777378 w 777377"/>
                <a:gd name="connsiteY2" fmla="*/ 0 h 673727"/>
                <a:gd name="connsiteX3" fmla="*/ 0 w 777377"/>
                <a:gd name="connsiteY3" fmla="*/ 0 h 673727"/>
                <a:gd name="connsiteX4" fmla="*/ 51825 w 777377"/>
                <a:gd name="connsiteY4" fmla="*/ 621902 h 673727"/>
                <a:gd name="connsiteX5" fmla="*/ 51825 w 777377"/>
                <a:gd name="connsiteY5" fmla="*/ 155476 h 673727"/>
                <a:gd name="connsiteX6" fmla="*/ 725553 w 777377"/>
                <a:gd name="connsiteY6" fmla="*/ 155476 h 673727"/>
                <a:gd name="connsiteX7" fmla="*/ 725553 w 777377"/>
                <a:gd name="connsiteY7" fmla="*/ 621902 h 673727"/>
                <a:gd name="connsiteX8" fmla="*/ 725553 w 777377"/>
                <a:gd name="connsiteY8" fmla="*/ 51825 h 673727"/>
                <a:gd name="connsiteX9" fmla="*/ 725553 w 777377"/>
                <a:gd name="connsiteY9" fmla="*/ 103650 h 673727"/>
                <a:gd name="connsiteX10" fmla="*/ 51825 w 777377"/>
                <a:gd name="connsiteY10" fmla="*/ 103650 h 673727"/>
                <a:gd name="connsiteX11" fmla="*/ 51825 w 777377"/>
                <a:gd name="connsiteY11" fmla="*/ 51825 h 67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7377" h="673727">
                  <a:moveTo>
                    <a:pt x="0" y="673728"/>
                  </a:moveTo>
                  <a:lnTo>
                    <a:pt x="777378" y="673728"/>
                  </a:lnTo>
                  <a:lnTo>
                    <a:pt x="777378" y="0"/>
                  </a:lnTo>
                  <a:lnTo>
                    <a:pt x="0" y="0"/>
                  </a:lnTo>
                  <a:close/>
                  <a:moveTo>
                    <a:pt x="51825" y="621902"/>
                  </a:moveTo>
                  <a:lnTo>
                    <a:pt x="51825" y="155476"/>
                  </a:lnTo>
                  <a:lnTo>
                    <a:pt x="725553" y="155476"/>
                  </a:lnTo>
                  <a:lnTo>
                    <a:pt x="725553" y="621902"/>
                  </a:lnTo>
                  <a:close/>
                  <a:moveTo>
                    <a:pt x="725553" y="51825"/>
                  </a:moveTo>
                  <a:lnTo>
                    <a:pt x="725553" y="103650"/>
                  </a:lnTo>
                  <a:lnTo>
                    <a:pt x="51825" y="103650"/>
                  </a:lnTo>
                  <a:lnTo>
                    <a:pt x="51825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4" name="Полилиния: фигура 1123">
              <a:extLst>
                <a:ext uri="{FF2B5EF4-FFF2-40B4-BE49-F238E27FC236}">
                  <a16:creationId xmlns:a16="http://schemas.microsoft.com/office/drawing/2014/main" id="{F3E63130-4283-461F-8A11-4B7B1170A070}"/>
                </a:ext>
              </a:extLst>
            </p:cNvPr>
            <p:cNvSpPr/>
            <p:nvPr/>
          </p:nvSpPr>
          <p:spPr>
            <a:xfrm>
              <a:off x="5195757" y="107965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5" name="Полилиния: фигура 1124">
              <a:extLst>
                <a:ext uri="{FF2B5EF4-FFF2-40B4-BE49-F238E27FC236}">
                  <a16:creationId xmlns:a16="http://schemas.microsoft.com/office/drawing/2014/main" id="{749379C8-3E03-4DBA-929D-A2CE798D8DC1}"/>
                </a:ext>
              </a:extLst>
            </p:cNvPr>
            <p:cNvSpPr/>
            <p:nvPr/>
          </p:nvSpPr>
          <p:spPr>
            <a:xfrm>
              <a:off x="5299408" y="107965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6" name="Полилиния: фигура 1125">
              <a:extLst>
                <a:ext uri="{FF2B5EF4-FFF2-40B4-BE49-F238E27FC236}">
                  <a16:creationId xmlns:a16="http://schemas.microsoft.com/office/drawing/2014/main" id="{EA3DF7AB-9CAF-4337-9FCA-2AA9B7FC702C}"/>
                </a:ext>
              </a:extLst>
            </p:cNvPr>
            <p:cNvSpPr/>
            <p:nvPr/>
          </p:nvSpPr>
          <p:spPr>
            <a:xfrm>
              <a:off x="5195757" y="1090020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7" name="Полилиния: фигура 1126">
              <a:extLst>
                <a:ext uri="{FF2B5EF4-FFF2-40B4-BE49-F238E27FC236}">
                  <a16:creationId xmlns:a16="http://schemas.microsoft.com/office/drawing/2014/main" id="{3C16BEDA-E1C1-4007-B527-698DE9E93401}"/>
                </a:ext>
              </a:extLst>
            </p:cNvPr>
            <p:cNvSpPr/>
            <p:nvPr/>
          </p:nvSpPr>
          <p:spPr>
            <a:xfrm>
              <a:off x="5299408" y="1090020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8" name="Полилиния: фигура 1127">
              <a:extLst>
                <a:ext uri="{FF2B5EF4-FFF2-40B4-BE49-F238E27FC236}">
                  <a16:creationId xmlns:a16="http://schemas.microsoft.com/office/drawing/2014/main" id="{1649F94E-6932-463B-BAB0-D094423E5067}"/>
                </a:ext>
              </a:extLst>
            </p:cNvPr>
            <p:cNvSpPr/>
            <p:nvPr/>
          </p:nvSpPr>
          <p:spPr>
            <a:xfrm>
              <a:off x="5195757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29" name="Полилиния: фигура 1128">
              <a:extLst>
                <a:ext uri="{FF2B5EF4-FFF2-40B4-BE49-F238E27FC236}">
                  <a16:creationId xmlns:a16="http://schemas.microsoft.com/office/drawing/2014/main" id="{22320486-4860-4BC8-9A5E-710FC38DCBA6}"/>
                </a:ext>
              </a:extLst>
            </p:cNvPr>
            <p:cNvSpPr/>
            <p:nvPr/>
          </p:nvSpPr>
          <p:spPr>
            <a:xfrm>
              <a:off x="5714009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0" name="Полилиния: фигура 1129">
              <a:extLst>
                <a:ext uri="{FF2B5EF4-FFF2-40B4-BE49-F238E27FC236}">
                  <a16:creationId xmlns:a16="http://schemas.microsoft.com/office/drawing/2014/main" id="{573E2C66-FC2A-45E1-A8AF-A68DCF8F8EA3}"/>
                </a:ext>
              </a:extLst>
            </p:cNvPr>
            <p:cNvSpPr/>
            <p:nvPr/>
          </p:nvSpPr>
          <p:spPr>
            <a:xfrm>
              <a:off x="581766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1" name="Полилиния: фигура 1130">
              <a:extLst>
                <a:ext uri="{FF2B5EF4-FFF2-40B4-BE49-F238E27FC236}">
                  <a16:creationId xmlns:a16="http://schemas.microsoft.com/office/drawing/2014/main" id="{4BB5779C-DB29-4646-A76B-141C6BF3C9C0}"/>
                </a:ext>
              </a:extLst>
            </p:cNvPr>
            <p:cNvSpPr/>
            <p:nvPr/>
          </p:nvSpPr>
          <p:spPr>
            <a:xfrm>
              <a:off x="592131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2" name="Полилиния: фигура 1131">
              <a:extLst>
                <a:ext uri="{FF2B5EF4-FFF2-40B4-BE49-F238E27FC236}">
                  <a16:creationId xmlns:a16="http://schemas.microsoft.com/office/drawing/2014/main" id="{5487D74C-B15A-4673-B56D-9A3E2692D5B2}"/>
                </a:ext>
              </a:extLst>
            </p:cNvPr>
            <p:cNvSpPr/>
            <p:nvPr/>
          </p:nvSpPr>
          <p:spPr>
            <a:xfrm>
              <a:off x="5299408" y="110038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3" name="Полилиния: фигура 1132">
              <a:extLst>
                <a:ext uri="{FF2B5EF4-FFF2-40B4-BE49-F238E27FC236}">
                  <a16:creationId xmlns:a16="http://schemas.microsoft.com/office/drawing/2014/main" id="{E76E9409-0BBC-4E9C-99EB-DE3992E4ACF7}"/>
                </a:ext>
              </a:extLst>
            </p:cNvPr>
            <p:cNvSpPr/>
            <p:nvPr/>
          </p:nvSpPr>
          <p:spPr>
            <a:xfrm>
              <a:off x="5714009" y="1090020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4" name="Полилиния: фигура 1133">
              <a:extLst>
                <a:ext uri="{FF2B5EF4-FFF2-40B4-BE49-F238E27FC236}">
                  <a16:creationId xmlns:a16="http://schemas.microsoft.com/office/drawing/2014/main" id="{7AD704E2-F423-419A-99C0-C66FB2A2C4CB}"/>
                </a:ext>
              </a:extLst>
            </p:cNvPr>
            <p:cNvSpPr/>
            <p:nvPr/>
          </p:nvSpPr>
          <p:spPr>
            <a:xfrm>
              <a:off x="5714009" y="1079655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5" name="Полилиния: фигура 1134">
              <a:extLst>
                <a:ext uri="{FF2B5EF4-FFF2-40B4-BE49-F238E27FC236}">
                  <a16:creationId xmlns:a16="http://schemas.microsoft.com/office/drawing/2014/main" id="{ADF1DA9F-4FCC-4317-9A37-AE263BFDE4B5}"/>
                </a:ext>
              </a:extLst>
            </p:cNvPr>
            <p:cNvSpPr/>
            <p:nvPr/>
          </p:nvSpPr>
          <p:spPr>
            <a:xfrm>
              <a:off x="5558534" y="9760050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6" name="Полилиния: фигура 1135">
              <a:extLst>
                <a:ext uri="{FF2B5EF4-FFF2-40B4-BE49-F238E27FC236}">
                  <a16:creationId xmlns:a16="http://schemas.microsoft.com/office/drawing/2014/main" id="{68825B57-4144-40B5-9D00-F12599ACCA81}"/>
                </a:ext>
              </a:extLst>
            </p:cNvPr>
            <p:cNvSpPr/>
            <p:nvPr/>
          </p:nvSpPr>
          <p:spPr>
            <a:xfrm>
              <a:off x="5558534" y="9967351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7" name="Полилиния: фигура 1136">
              <a:extLst>
                <a:ext uri="{FF2B5EF4-FFF2-40B4-BE49-F238E27FC236}">
                  <a16:creationId xmlns:a16="http://schemas.microsoft.com/office/drawing/2014/main" id="{EBE8CBEB-D85F-43CA-882A-72C50F8E2749}"/>
                </a:ext>
              </a:extLst>
            </p:cNvPr>
            <p:cNvSpPr/>
            <p:nvPr/>
          </p:nvSpPr>
          <p:spPr>
            <a:xfrm>
              <a:off x="5558534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  <p:sp>
          <p:nvSpPr>
            <p:cNvPr id="1138" name="Полилиния: фигура 1137">
              <a:extLst>
                <a:ext uri="{FF2B5EF4-FFF2-40B4-BE49-F238E27FC236}">
                  <a16:creationId xmlns:a16="http://schemas.microsoft.com/office/drawing/2014/main" id="{8892B50C-52A1-4734-A490-301F483FC39A}"/>
                </a:ext>
              </a:extLst>
            </p:cNvPr>
            <p:cNvSpPr/>
            <p:nvPr/>
          </p:nvSpPr>
          <p:spPr>
            <a:xfrm>
              <a:off x="5791747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/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7389842" y="595670"/>
            <a:ext cx="2092758" cy="19073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ru-RU"/>
            </a:defPPr>
            <a:lvl1pPr>
              <a:defRPr sz="1000"/>
            </a:lvl1pPr>
          </a:lstStyle>
          <a:p>
            <a:endParaRPr lang="ru-RU" dirty="0"/>
          </a:p>
          <a:p>
            <a:r>
              <a:rPr lang="ru-RU" dirty="0" err="1"/>
              <a:t>Дашборд</a:t>
            </a:r>
            <a:r>
              <a:rPr lang="ru-RU" dirty="0"/>
              <a:t> сделан успешно, если им пользуются на всех еженедельных встречах и при стратегическом планировании.</a:t>
            </a:r>
          </a:p>
        </p:txBody>
      </p:sp>
      <p:sp>
        <p:nvSpPr>
          <p:cNvPr id="147" name="Прямоугольник 146"/>
          <p:cNvSpPr/>
          <p:nvPr/>
        </p:nvSpPr>
        <p:spPr>
          <a:xfrm>
            <a:off x="1970889" y="548522"/>
            <a:ext cx="2865909" cy="289878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/>
              <a:t>Текущее значение выручки, количества бронирований, средней </a:t>
            </a:r>
            <a:r>
              <a:rPr lang="ru-RU" sz="1000" dirty="0" err="1"/>
              <a:t>ст-ти</a:t>
            </a:r>
            <a:r>
              <a:rPr lang="ru-RU" sz="1000" dirty="0"/>
              <a:t> номера и средней </a:t>
            </a:r>
            <a:r>
              <a:rPr lang="ru-RU" sz="1000" dirty="0" err="1"/>
              <a:t>прод-ти</a:t>
            </a:r>
            <a:r>
              <a:rPr lang="ru-RU" sz="1000" dirty="0"/>
              <a:t> проживания </a:t>
            </a:r>
            <a:r>
              <a:rPr lang="en-US" sz="1000" dirty="0"/>
              <a:t>=&gt; </a:t>
            </a:r>
            <a:r>
              <a:rPr lang="ru-RU" sz="1000" i="1" dirty="0"/>
              <a:t>фактоиды с приростом</a:t>
            </a:r>
          </a:p>
          <a:p>
            <a:endParaRPr lang="ru-RU" sz="1000" dirty="0"/>
          </a:p>
          <a:p>
            <a:r>
              <a:rPr lang="ru-RU" sz="1000" dirty="0"/>
              <a:t>Динамика этих же метрик =</a:t>
            </a:r>
            <a:r>
              <a:rPr lang="en-US" sz="1000" dirty="0"/>
              <a:t>&gt;</a:t>
            </a:r>
            <a:r>
              <a:rPr lang="ru-RU" sz="1000" dirty="0"/>
              <a:t> </a:t>
            </a:r>
            <a:r>
              <a:rPr lang="ru-RU" sz="1000" i="1" dirty="0"/>
              <a:t>лайн- и бар-чарт около фактоидов с подсветкой 10% изменений</a:t>
            </a:r>
          </a:p>
          <a:p>
            <a:endParaRPr lang="ru-RU" sz="1000" dirty="0"/>
          </a:p>
          <a:p>
            <a:r>
              <a:rPr lang="ru-RU" sz="1000" dirty="0"/>
              <a:t>Трафик в динамике =</a:t>
            </a:r>
            <a:r>
              <a:rPr lang="en-US" sz="1000" dirty="0"/>
              <a:t>&gt; </a:t>
            </a:r>
            <a:r>
              <a:rPr lang="en-US" sz="1000" i="1" dirty="0"/>
              <a:t>stacked </a:t>
            </a:r>
            <a:r>
              <a:rPr lang="en-US" sz="1000" i="1" dirty="0" err="1"/>
              <a:t>barchart</a:t>
            </a:r>
            <a:r>
              <a:rPr lang="en-US" sz="1000" i="1" dirty="0"/>
              <a:t> </a:t>
            </a:r>
            <a:r>
              <a:rPr lang="ru-RU" sz="1000" i="1" dirty="0"/>
              <a:t>по отелям и каналам</a:t>
            </a:r>
          </a:p>
          <a:p>
            <a:endParaRPr lang="ru-RU" sz="1000" dirty="0"/>
          </a:p>
          <a:p>
            <a:r>
              <a:rPr lang="ru-RU" sz="1000" dirty="0"/>
              <a:t>Текущее состояние отелей по показателям =</a:t>
            </a:r>
            <a:r>
              <a:rPr lang="en-US" sz="1000" dirty="0"/>
              <a:t>&gt;</a:t>
            </a:r>
            <a:r>
              <a:rPr lang="ru-RU" sz="1000" dirty="0"/>
              <a:t> </a:t>
            </a:r>
            <a:r>
              <a:rPr lang="ru-RU" sz="1000" i="1" dirty="0"/>
              <a:t>Отель </a:t>
            </a:r>
            <a:r>
              <a:rPr lang="en-US" sz="1000" i="1" dirty="0"/>
              <a:t>| </a:t>
            </a:r>
            <a:r>
              <a:rPr lang="ru-RU" sz="1000" i="1" dirty="0"/>
              <a:t>кол-во </a:t>
            </a:r>
            <a:r>
              <a:rPr lang="ru-RU" sz="1000" i="1" dirty="0" err="1"/>
              <a:t>брон</a:t>
            </a:r>
            <a:r>
              <a:rPr lang="ru-RU" sz="1000" i="1" dirty="0"/>
              <a:t> </a:t>
            </a:r>
            <a:r>
              <a:rPr lang="en-US" sz="1000" i="1" dirty="0"/>
              <a:t>| </a:t>
            </a:r>
            <a:r>
              <a:rPr lang="ru-RU" sz="1000" i="1" dirty="0"/>
              <a:t>ср чек</a:t>
            </a:r>
            <a:r>
              <a:rPr lang="en-US" sz="1000" i="1" dirty="0"/>
              <a:t> |</a:t>
            </a:r>
            <a:r>
              <a:rPr lang="ru-RU" sz="1000" i="1" dirty="0"/>
              <a:t> ср срок проживания </a:t>
            </a:r>
            <a:r>
              <a:rPr lang="en-US" sz="1000" i="1" dirty="0"/>
              <a:t>| </a:t>
            </a:r>
            <a:r>
              <a:rPr lang="ru-RU" sz="1000" i="1" dirty="0"/>
              <a:t>число</a:t>
            </a:r>
            <a:r>
              <a:rPr lang="en-US" sz="1000" i="1" dirty="0"/>
              <a:t> </a:t>
            </a:r>
            <a:r>
              <a:rPr lang="ru-RU" sz="1000" i="1" dirty="0"/>
              <a:t>по статусам</a:t>
            </a:r>
            <a:r>
              <a:rPr lang="en-US" sz="1000" i="1" dirty="0"/>
              <a:t> </a:t>
            </a:r>
            <a:r>
              <a:rPr lang="ru-RU" sz="1000" i="1" dirty="0"/>
              <a:t>и типам </a:t>
            </a:r>
            <a:r>
              <a:rPr lang="ru-RU" sz="1000" i="1" dirty="0" err="1"/>
              <a:t>комнта</a:t>
            </a:r>
            <a:endParaRPr lang="en-US" sz="1000" i="1" dirty="0"/>
          </a:p>
          <a:p>
            <a:endParaRPr lang="ru-RU" sz="1000" b="1" dirty="0"/>
          </a:p>
          <a:p>
            <a:r>
              <a:rPr lang="ru-RU" sz="1000" dirty="0"/>
              <a:t>Текущее состояние каналов по показателям =</a:t>
            </a:r>
            <a:r>
              <a:rPr lang="en-US" sz="1000" dirty="0"/>
              <a:t>&gt;</a:t>
            </a:r>
            <a:r>
              <a:rPr lang="ru-RU" sz="1000" dirty="0"/>
              <a:t> </a:t>
            </a:r>
            <a:r>
              <a:rPr lang="ru-RU" sz="1000" i="1" dirty="0"/>
              <a:t>Канал </a:t>
            </a:r>
            <a:r>
              <a:rPr lang="en-US" sz="1000" i="1" dirty="0"/>
              <a:t>| </a:t>
            </a:r>
            <a:r>
              <a:rPr lang="ru-RU" sz="1000" i="1" dirty="0"/>
              <a:t>кол-во </a:t>
            </a:r>
            <a:r>
              <a:rPr lang="ru-RU" sz="1000" i="1" dirty="0" err="1"/>
              <a:t>брон</a:t>
            </a:r>
            <a:r>
              <a:rPr lang="ru-RU" sz="1000" i="1" dirty="0"/>
              <a:t> </a:t>
            </a:r>
            <a:r>
              <a:rPr lang="en-US" sz="1000" i="1" dirty="0"/>
              <a:t>| </a:t>
            </a:r>
            <a:r>
              <a:rPr lang="ru-RU" sz="1000" i="1" dirty="0"/>
              <a:t>ср чек </a:t>
            </a:r>
            <a:r>
              <a:rPr lang="en-US" sz="1000" i="1" dirty="0"/>
              <a:t> |</a:t>
            </a:r>
            <a:r>
              <a:rPr lang="ru-RU" sz="1000" i="1" dirty="0"/>
              <a:t> ср срок проживания</a:t>
            </a:r>
          </a:p>
          <a:p>
            <a:endParaRPr lang="ru-RU" sz="1000" dirty="0"/>
          </a:p>
          <a:p>
            <a:r>
              <a:rPr lang="ru-RU" sz="1000" dirty="0"/>
              <a:t>Наиболее прибыльные резервации </a:t>
            </a:r>
            <a:r>
              <a:rPr lang="en-US" sz="1000" dirty="0"/>
              <a:t>=&gt;</a:t>
            </a:r>
            <a:r>
              <a:rPr lang="ru-RU" sz="1000" dirty="0"/>
              <a:t> </a:t>
            </a:r>
            <a:r>
              <a:rPr lang="ru-RU" sz="1000" i="1" dirty="0"/>
              <a:t>таблица снизу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D9CF47-B919-4EAA-BDC4-713260AAAB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80" y="4138826"/>
            <a:ext cx="4516115" cy="25403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EB7ACA-6B66-436E-832B-76E96EBA4645}"/>
              </a:ext>
            </a:extLst>
          </p:cNvPr>
          <p:cNvSpPr txBox="1"/>
          <p:nvPr/>
        </p:nvSpPr>
        <p:spPr>
          <a:xfrm>
            <a:off x="2612441" y="3858548"/>
            <a:ext cx="2873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hlinkClick r:id="rId9"/>
              </a:rPr>
              <a:t>Ссылка</a:t>
            </a:r>
            <a:r>
              <a:rPr lang="ru-RU" sz="1200" b="1" dirty="0"/>
              <a:t> на готовый </a:t>
            </a:r>
            <a:r>
              <a:rPr lang="ru-RU" sz="1200" b="1" dirty="0" err="1"/>
              <a:t>дашборд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17476751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469</Words>
  <Application>Microsoft Office PowerPoint</Application>
  <PresentationFormat>Widescreen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PowerPoint Presentation</vt:lpstr>
    </vt:vector>
  </TitlesOfParts>
  <Company>Yandex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Bunin</dc:creator>
  <cp:lastModifiedBy>Григорьев Александр Сергеевич</cp:lastModifiedBy>
  <cp:revision>34</cp:revision>
  <dcterms:created xsi:type="dcterms:W3CDTF">2020-07-15T16:28:51Z</dcterms:created>
  <dcterms:modified xsi:type="dcterms:W3CDTF">2024-06-19T19:42:57Z</dcterms:modified>
</cp:coreProperties>
</file>