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7"/>
  </p:notesMasterIdLst>
  <p:sldIdLst>
    <p:sldId id="256" r:id="rId2"/>
    <p:sldId id="285" r:id="rId3"/>
    <p:sldId id="345" r:id="rId4"/>
    <p:sldId id="348" r:id="rId5"/>
    <p:sldId id="347" r:id="rId6"/>
    <p:sldId id="313" r:id="rId7"/>
    <p:sldId id="314" r:id="rId8"/>
    <p:sldId id="315" r:id="rId9"/>
    <p:sldId id="338" r:id="rId10"/>
    <p:sldId id="331" r:id="rId11"/>
    <p:sldId id="332" r:id="rId12"/>
    <p:sldId id="333" r:id="rId13"/>
    <p:sldId id="334" r:id="rId14"/>
    <p:sldId id="317" r:id="rId15"/>
    <p:sldId id="326" r:id="rId16"/>
    <p:sldId id="398" r:id="rId17"/>
    <p:sldId id="399" r:id="rId18"/>
    <p:sldId id="400" r:id="rId19"/>
    <p:sldId id="401" r:id="rId20"/>
    <p:sldId id="402" r:id="rId21"/>
    <p:sldId id="403" r:id="rId22"/>
    <p:sldId id="404" r:id="rId23"/>
    <p:sldId id="405" r:id="rId24"/>
    <p:sldId id="407" r:id="rId25"/>
    <p:sldId id="406" r:id="rId26"/>
    <p:sldId id="408" r:id="rId27"/>
    <p:sldId id="409" r:id="rId28"/>
    <p:sldId id="410" r:id="rId29"/>
    <p:sldId id="411" r:id="rId30"/>
    <p:sldId id="413" r:id="rId31"/>
    <p:sldId id="414" r:id="rId32"/>
    <p:sldId id="415" r:id="rId33"/>
    <p:sldId id="416" r:id="rId34"/>
    <p:sldId id="412" r:id="rId35"/>
    <p:sldId id="417" r:id="rId3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758" autoAdjust="0"/>
  </p:normalViewPr>
  <p:slideViewPr>
    <p:cSldViewPr>
      <p:cViewPr varScale="1">
        <p:scale>
          <a:sx n="55" d="100"/>
          <a:sy n="55" d="100"/>
        </p:scale>
        <p:origin x="1096" y="3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32.9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0,'1384'0,"-1357"0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5.2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1,'5740'0,"-5404"17,13 0,-148-2,-5 1,-102-17,-67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7.3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1,'1707'0,"-1681"0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9.0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0,'50'0,"1"2,51 9,91 7,-106-14,7 10,8 0,-78-11,48 11,-48-8,48 5,34-11,-72-1,1 2,0 0,51 11,-51-5,52 5,-60-10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9/13/2023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tiktok.com/t/ZTRxhLa7B/"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Tidyverse</a:t>
            </a:r>
            <a:r>
              <a:rPr lang="en-CA" dirty="0"/>
              <a:t>: set of packages to make R code more readable. We’ll spend some time at the end of class today with a simple R exercise and more next lecture.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30508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Tidyverse</a:t>
            </a:r>
            <a:r>
              <a:rPr lang="en-CA" dirty="0"/>
              <a:t>: set of packages to make R code more readable.</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697842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there will still be some theory, but less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325921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add next time: </a:t>
            </a:r>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https://www.tiktok.com/t/ZTRxhLa7B/</a:t>
            </a:r>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CA" dirty="0"/>
              <a:t>It can be a pain to learn R – but the best way to learn really is trial by error. Note that there’s some literature/ideas out there that it’s good to suck at something (it’s the first step to being good at something), but I don’t want you to feel like you are sucking! Come to me with questions, but don’t be stressed if you are feeling frustrated. These are tools that will serve you well, invest in them.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08827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Cheap, great resource. Other options listed on syllabus.</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749371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no real-time emergencies in a university class setting – send me an email, and please be respectful of my time. Likewise, I will be respectful of yours.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998886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75680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441164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Statistics helps us generalize from limited n to a population *while being explicit* about the inherent uncertainty of doing so.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123559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of my “get to know you” answers:</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03290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one for the whole class – should be that 90% of the intervals include the true amount, but in general, people are too narrow (overconfident) </a:t>
            </a:r>
          </a:p>
          <a:p>
            <a:endParaRPr lang="en-CA" dirty="0"/>
          </a:p>
          <a:p>
            <a:endParaRPr lang="en-CA" dirty="0"/>
          </a:p>
          <a:p>
            <a:endParaRPr lang="en-CA" dirty="0"/>
          </a:p>
          <a:p>
            <a:endParaRPr lang="en-CA" dirty="0"/>
          </a:p>
          <a:p>
            <a:endParaRPr lang="en-CA" dirty="0"/>
          </a:p>
          <a:p>
            <a:endParaRPr lang="en-CA" dirty="0"/>
          </a:p>
          <a:p>
            <a:endParaRPr lang="en-CA" dirty="0"/>
          </a:p>
          <a:p>
            <a:r>
              <a:rPr lang="en-CA" dirty="0"/>
              <a:t>Answers: </a:t>
            </a:r>
          </a:p>
          <a:p>
            <a:pPr marL="171450" indent="-171450">
              <a:buFont typeface="Arial" panose="020B0604020202020204" pitchFamily="34" charset="0"/>
              <a:buChar char="•"/>
            </a:pPr>
            <a:r>
              <a:rPr lang="en-CA" dirty="0"/>
              <a:t>1227</a:t>
            </a:r>
          </a:p>
          <a:p>
            <a:pPr marL="171450" indent="-171450">
              <a:buFont typeface="Arial" panose="020B0604020202020204" pitchFamily="34" charset="0"/>
              <a:buChar char="•"/>
            </a:pPr>
            <a:r>
              <a:rPr lang="en-CA" dirty="0"/>
              <a:t>100 nanometers</a:t>
            </a:r>
          </a:p>
          <a:p>
            <a:pPr marL="171450" indent="-171450">
              <a:buFont typeface="Arial" panose="020B0604020202020204" pitchFamily="34" charset="0"/>
              <a:buChar char="•"/>
            </a:pPr>
            <a:r>
              <a:rPr lang="en-CA" dirty="0"/>
              <a:t>49244 km </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798776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Who’s on a “hot streak” here? Is there any player here whose chance of making the next shot (moving to the right) depends on the number of successful prior shots? (Note: all are random)</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801040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288150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772141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What does this mean? But if there are 223 admissions and 12 signs, that’s 2,676 distinct comparisons! Given a threshold of 5%, we should expect about 134 significant associations by chance (the authors found 72).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991907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Someone visits the doctor once a month, and in October has terrible blood pressure. MD prescribes a medication – is this a sign that the medication worked? Why/why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107801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726739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932696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09902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Go through these one by one. For this one – say you want to know about the effectiveness of a drug to treat cancer. The population we really care about is all patients (including those who have cancer now but also everyone who might get cancer). But how do we get data?</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428246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no truly non-mathematical introduction, as the language of statistics is math. But we will focus on the math you need to know to make your research work.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2466125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You may be limited in your data (e.g., lung cancer patients in Ontario). Have to think about how that affects the (1) you can speak to.</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7460826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Say we’re interested in “effectiveness.” what does that mean? % of patients in remission? Patient well-being? Years of life gained?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9345755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Other assumptions we need to make: is treatment randomly assigned? What if we have observational data? Etc.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936282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Statistics requires us to carefully think about each of these steps and honestly address how our research fits in given these limitations.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11657058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There are ML and econometric/causal inference methods to deal with these, but stats alone is not enough. </a:t>
            </a:r>
            <a:r>
              <a:rPr lang="en-CA" dirty="0" err="1"/>
              <a:t>Tradeoffs</a:t>
            </a:r>
            <a:r>
              <a:rPr lang="en-CA" dirty="0"/>
              <a:t> between assumptions and usefulness of results.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266546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66583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of your answers to the survey (if you haven’t taken it, please do! For my own info at least). We have both Master’s and PhD students with all kinds of interests (here are just a few – can remain anonymous if desired)</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800457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Lots of different professional and academic goals!</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459165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00056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 are on each assignment for submission. There is a 10 (percentage point) penalty for each late day. Can work together, but each must submit their own copy (and copy/paste for code isn’t a great way to learn)</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111868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Lots of online resources – I’m going to try to cover things in real time, as that has been the most helpful way I’ve learned R. Group work is encouraged, </a:t>
            </a:r>
            <a:r>
              <a:rPr lang="en-CA" dirty="0" err="1"/>
              <a:t>Github</a:t>
            </a:r>
            <a:r>
              <a:rPr lang="en-CA" dirty="0"/>
              <a:t> discussions, office hours, etc.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591747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Group work is encouraged, </a:t>
            </a:r>
            <a:r>
              <a:rPr lang="en-CA" dirty="0" err="1"/>
              <a:t>Github</a:t>
            </a:r>
            <a:r>
              <a:rPr lang="en-CA" dirty="0"/>
              <a:t> discussions, office hours, etc. Talk about sample papers and reading materials (useful as you prep your final paper; treat this course as an intro to a lot of methods but you should take a deep dive into methods you care </a:t>
            </a:r>
            <a:r>
              <a:rPr lang="en-CA"/>
              <a:t>more about.)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46501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9/13/2023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9/13/2023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jacobjameson.github.io/Intro%20R.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alendly.com/Hoagland-office-hours/had5744-2022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rstudio.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github.com/alex-hoagland/HAD5744_2022F/discussions" TargetMode="External"/><Relationship Id="rId5" Type="http://schemas.openxmlformats.org/officeDocument/2006/relationships/hyperlink" Target="https://github.com/alex-hoagland/HAD5744_2022F" TargetMode="External"/><Relationship Id="rId4" Type="http://schemas.openxmlformats.org/officeDocument/2006/relationships/hyperlink" Target="https://rstudi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Intermediate Statistics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 Introduction </a:t>
            </a:r>
          </a:p>
          <a:p>
            <a:r>
              <a:rPr lang="en-US" sz="2400" dirty="0"/>
              <a:t>January 10, 2024</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pPr lvl="1"/>
            <a:r>
              <a:rPr lang="en-US" sz="3000" dirty="0"/>
              <a:t>We will use the </a:t>
            </a:r>
            <a:r>
              <a:rPr lang="en-US" sz="3000" b="1" dirty="0" err="1">
                <a:solidFill>
                  <a:srgbClr val="0070C0"/>
                </a:solidFill>
              </a:rPr>
              <a:t>tidyverse</a:t>
            </a:r>
            <a:endParaRPr lang="en-US" sz="3000" dirty="0">
              <a:solidFill>
                <a:srgbClr val="0070C0"/>
              </a:solidFill>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9" name="Picture 8">
            <a:extLst>
              <a:ext uri="{FF2B5EF4-FFF2-40B4-BE49-F238E27FC236}">
                <a16:creationId xmlns:a16="http://schemas.microsoft.com/office/drawing/2014/main" id="{3B0825BB-F768-4AE1-9A8E-D730EE9B4612}"/>
              </a:ext>
            </a:extLst>
          </p:cNvPr>
          <p:cNvPicPr>
            <a:picLocks noChangeAspect="1"/>
          </p:cNvPicPr>
          <p:nvPr/>
        </p:nvPicPr>
        <p:blipFill>
          <a:blip r:embed="rId3"/>
          <a:stretch>
            <a:fillRect/>
          </a:stretch>
        </p:blipFill>
        <p:spPr>
          <a:xfrm>
            <a:off x="1447800" y="1663272"/>
            <a:ext cx="4897580" cy="4593067"/>
          </a:xfrm>
          <a:prstGeom prst="rect">
            <a:avLst/>
          </a:prstGeom>
        </p:spPr>
      </p:pic>
    </p:spTree>
    <p:extLst>
      <p:ext uri="{BB962C8B-B14F-4D97-AF65-F5344CB8AC3E}">
        <p14:creationId xmlns:p14="http://schemas.microsoft.com/office/powerpoint/2010/main" val="69881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pPr lvl="1"/>
            <a:r>
              <a:rPr lang="en-US" sz="3000" dirty="0"/>
              <a:t>We will use the </a:t>
            </a:r>
            <a:r>
              <a:rPr lang="en-US" sz="3000" b="1" dirty="0" err="1"/>
              <a:t>tidyverse</a:t>
            </a:r>
            <a:endParaRPr lang="en-US" sz="3000" b="1" dirty="0"/>
          </a:p>
          <a:p>
            <a:pPr lvl="1"/>
            <a:r>
              <a:rPr lang="en-US" sz="3000" dirty="0"/>
              <a:t>Makes R code </a:t>
            </a:r>
            <a:r>
              <a:rPr lang="en-US" sz="3000" b="1" dirty="0">
                <a:solidFill>
                  <a:srgbClr val="0070C0"/>
                </a:solidFill>
              </a:rPr>
              <a:t>read more like English!</a:t>
            </a:r>
            <a:endParaRPr lang="en-US" sz="3000" dirty="0">
              <a:solidFill>
                <a:srgbClr val="0070C0"/>
              </a:solidFill>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6" name="Picture 5">
            <a:extLst>
              <a:ext uri="{FF2B5EF4-FFF2-40B4-BE49-F238E27FC236}">
                <a16:creationId xmlns:a16="http://schemas.microsoft.com/office/drawing/2014/main" id="{86B690B7-BA60-5F82-284F-7DE465EC83A5}"/>
              </a:ext>
            </a:extLst>
          </p:cNvPr>
          <p:cNvPicPr>
            <a:picLocks noChangeAspect="1"/>
          </p:cNvPicPr>
          <p:nvPr/>
        </p:nvPicPr>
        <p:blipFill>
          <a:blip r:embed="rId3"/>
          <a:stretch>
            <a:fillRect/>
          </a:stretch>
        </p:blipFill>
        <p:spPr>
          <a:xfrm>
            <a:off x="1143000" y="2286000"/>
            <a:ext cx="9605153" cy="4114800"/>
          </a:xfrm>
          <a:prstGeom prst="rect">
            <a:avLst/>
          </a:prstGeom>
        </p:spPr>
      </p:pic>
    </p:spTree>
    <p:extLst>
      <p:ext uri="{BB962C8B-B14F-4D97-AF65-F5344CB8AC3E}">
        <p14:creationId xmlns:p14="http://schemas.microsoft.com/office/powerpoint/2010/main" val="407692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066800"/>
            <a:ext cx="9634728" cy="4960939"/>
          </a:xfrm>
        </p:spPr>
        <p:txBody>
          <a:bodyPr>
            <a:normAutofit/>
          </a:bodyPr>
          <a:lstStyle/>
          <a:p>
            <a:pPr lvl="1"/>
            <a:r>
              <a:rPr lang="en-US" sz="3000" dirty="0"/>
              <a:t>We will use the </a:t>
            </a:r>
            <a:r>
              <a:rPr lang="en-US" sz="3000" b="1" dirty="0" err="1"/>
              <a:t>tidyverse</a:t>
            </a:r>
            <a:endParaRPr lang="en-US" sz="3000" b="1" dirty="0"/>
          </a:p>
          <a:p>
            <a:pPr lvl="1"/>
            <a:r>
              <a:rPr lang="en-US" sz="3000" dirty="0"/>
              <a:t>Makes R code </a:t>
            </a:r>
            <a:r>
              <a:rPr lang="en-US" sz="3000" b="1" dirty="0"/>
              <a:t>read more like English!</a:t>
            </a:r>
          </a:p>
          <a:p>
            <a:pPr lvl="1"/>
            <a:r>
              <a:rPr lang="en-US" sz="3000" dirty="0"/>
              <a:t>Emphasize </a:t>
            </a:r>
            <a:r>
              <a:rPr lang="en-US" sz="3000" b="1" dirty="0">
                <a:solidFill>
                  <a:srgbClr val="0070C0"/>
                </a:solidFill>
              </a:rPr>
              <a:t>practical applications </a:t>
            </a:r>
            <a:r>
              <a:rPr lang="en-US" sz="3000" dirty="0"/>
              <a:t>over theory</a:t>
            </a: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7" name="Picture 6">
            <a:extLst>
              <a:ext uri="{FF2B5EF4-FFF2-40B4-BE49-F238E27FC236}">
                <a16:creationId xmlns:a16="http://schemas.microsoft.com/office/drawing/2014/main" id="{F85D38ED-CB4B-CDF1-5898-816A8EC8011C}"/>
              </a:ext>
            </a:extLst>
          </p:cNvPr>
          <p:cNvPicPr>
            <a:picLocks noChangeAspect="1"/>
          </p:cNvPicPr>
          <p:nvPr/>
        </p:nvPicPr>
        <p:blipFill>
          <a:blip r:embed="rId3"/>
          <a:stretch>
            <a:fillRect/>
          </a:stretch>
        </p:blipFill>
        <p:spPr>
          <a:xfrm>
            <a:off x="1676400" y="2590800"/>
            <a:ext cx="7954519" cy="4560861"/>
          </a:xfrm>
          <a:prstGeom prst="rect">
            <a:avLst/>
          </a:prstGeom>
        </p:spPr>
      </p:pic>
    </p:spTree>
    <p:extLst>
      <p:ext uri="{BB962C8B-B14F-4D97-AF65-F5344CB8AC3E}">
        <p14:creationId xmlns:p14="http://schemas.microsoft.com/office/powerpoint/2010/main" val="311247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pic>
        <p:nvPicPr>
          <p:cNvPr id="6" name="Content Placeholder 5">
            <a:extLst>
              <a:ext uri="{FF2B5EF4-FFF2-40B4-BE49-F238E27FC236}">
                <a16:creationId xmlns:a16="http://schemas.microsoft.com/office/drawing/2014/main" id="{B7692B18-F381-2632-2CBD-1E4711EEBB59}"/>
              </a:ext>
            </a:extLst>
          </p:cNvPr>
          <p:cNvPicPr>
            <a:picLocks noGrp="1" noChangeAspect="1"/>
          </p:cNvPicPr>
          <p:nvPr>
            <p:ph idx="1"/>
          </p:nvPr>
        </p:nvPicPr>
        <p:blipFill>
          <a:blip r:embed="rId3"/>
          <a:stretch>
            <a:fillRect/>
          </a:stretch>
        </p:blipFill>
        <p:spPr>
          <a:xfrm>
            <a:off x="1261872" y="1746069"/>
            <a:ext cx="7643834" cy="4746171"/>
          </a:xfrm>
        </p:spPr>
      </p:pic>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 A Trial of Patience/Faith/Etc. </a:t>
            </a:r>
          </a:p>
        </p:txBody>
      </p:sp>
      <p:sp>
        <p:nvSpPr>
          <p:cNvPr id="3" name="TextBox 2">
            <a:extLst>
              <a:ext uri="{FF2B5EF4-FFF2-40B4-BE49-F238E27FC236}">
                <a16:creationId xmlns:a16="http://schemas.microsoft.com/office/drawing/2014/main" id="{0A2072EC-227B-3E59-F9C4-2AC123F8D610}"/>
              </a:ext>
            </a:extLst>
          </p:cNvPr>
          <p:cNvSpPr txBox="1"/>
          <p:nvPr/>
        </p:nvSpPr>
        <p:spPr>
          <a:xfrm>
            <a:off x="1371600" y="1291111"/>
            <a:ext cx="8324715" cy="461665"/>
          </a:xfrm>
          <a:prstGeom prst="rect">
            <a:avLst/>
          </a:prstGeom>
          <a:noFill/>
        </p:spPr>
        <p:txBody>
          <a:bodyPr wrap="non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Mini-modules: </a:t>
            </a:r>
            <a:r>
              <a:rPr lang="en-CA" sz="2400" dirty="0">
                <a:latin typeface="Times New Roman" panose="02020603050405020304" pitchFamily="18" charset="0"/>
                <a:cs typeface="Times New Roman" panose="02020603050405020304" pitchFamily="18" charset="0"/>
                <a:hlinkClick r:id="rId4"/>
              </a:rPr>
              <a:t>https://jacobjameson.github.io/Intro%20R.html</a:t>
            </a:r>
            <a:r>
              <a:rPr lang="en-CA"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6985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8" name="Title 7">
            <a:extLst>
              <a:ext uri="{FF2B5EF4-FFF2-40B4-BE49-F238E27FC236}">
                <a16:creationId xmlns:a16="http://schemas.microsoft.com/office/drawing/2014/main" id="{D13B5070-8B01-4C63-9F2E-79CAC4D00929}"/>
              </a:ext>
            </a:extLst>
          </p:cNvPr>
          <p:cNvSpPr>
            <a:spLocks noGrp="1"/>
          </p:cNvSpPr>
          <p:nvPr>
            <p:ph type="title"/>
          </p:nvPr>
        </p:nvSpPr>
        <p:spPr/>
        <p:txBody>
          <a:bodyPr/>
          <a:lstStyle/>
          <a:p>
            <a:r>
              <a:rPr lang="en-US" dirty="0"/>
              <a:t> </a:t>
            </a:r>
          </a:p>
        </p:txBody>
      </p:sp>
      <p:pic>
        <p:nvPicPr>
          <p:cNvPr id="3" name="Picture 2">
            <a:extLst>
              <a:ext uri="{FF2B5EF4-FFF2-40B4-BE49-F238E27FC236}">
                <a16:creationId xmlns:a16="http://schemas.microsoft.com/office/drawing/2014/main" id="{3CBAAE71-F388-4DDA-4DC4-C96E9ED81548}"/>
              </a:ext>
            </a:extLst>
          </p:cNvPr>
          <p:cNvPicPr>
            <a:picLocks noChangeAspect="1"/>
          </p:cNvPicPr>
          <p:nvPr/>
        </p:nvPicPr>
        <p:blipFill>
          <a:blip r:embed="rId3"/>
          <a:stretch>
            <a:fillRect/>
          </a:stretch>
        </p:blipFill>
        <p:spPr>
          <a:xfrm>
            <a:off x="1261872" y="1143000"/>
            <a:ext cx="9547027" cy="4419600"/>
          </a:xfrm>
          <a:prstGeom prst="rect">
            <a:avLst/>
          </a:prstGeom>
        </p:spPr>
      </p:pic>
    </p:spTree>
    <p:extLst>
      <p:ext uri="{BB962C8B-B14F-4D97-AF65-F5344CB8AC3E}">
        <p14:creationId xmlns:p14="http://schemas.microsoft.com/office/powerpoint/2010/main" val="1420699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8" name="Title 7">
            <a:extLst>
              <a:ext uri="{FF2B5EF4-FFF2-40B4-BE49-F238E27FC236}">
                <a16:creationId xmlns:a16="http://schemas.microsoft.com/office/drawing/2014/main" id="{D13B5070-8B01-4C63-9F2E-79CAC4D00929}"/>
              </a:ext>
            </a:extLst>
          </p:cNvPr>
          <p:cNvSpPr>
            <a:spLocks noGrp="1"/>
          </p:cNvSpPr>
          <p:nvPr>
            <p:ph type="title"/>
          </p:nvPr>
        </p:nvSpPr>
        <p:spPr/>
        <p:txBody>
          <a:bodyPr>
            <a:normAutofit/>
          </a:bodyPr>
          <a:lstStyle/>
          <a:p>
            <a:r>
              <a:rPr lang="en-US" sz="3600" u="sng" dirty="0">
                <a:solidFill>
                  <a:schemeClr val="accent3">
                    <a:lumMod val="75000"/>
                  </a:schemeClr>
                </a:solidFill>
              </a:rPr>
              <a:t>One Pet Peeve: </a:t>
            </a:r>
          </a:p>
        </p:txBody>
      </p:sp>
      <p:pic>
        <p:nvPicPr>
          <p:cNvPr id="3" name="Picture 2">
            <a:extLst>
              <a:ext uri="{FF2B5EF4-FFF2-40B4-BE49-F238E27FC236}">
                <a16:creationId xmlns:a16="http://schemas.microsoft.com/office/drawing/2014/main" id="{833370FD-9F6E-44BA-A617-4B97C3866C26}"/>
              </a:ext>
            </a:extLst>
          </p:cNvPr>
          <p:cNvPicPr>
            <a:picLocks noChangeAspect="1"/>
          </p:cNvPicPr>
          <p:nvPr/>
        </p:nvPicPr>
        <p:blipFill>
          <a:blip r:embed="rId3"/>
          <a:stretch>
            <a:fillRect/>
          </a:stretch>
        </p:blipFill>
        <p:spPr>
          <a:xfrm>
            <a:off x="1371600" y="1817614"/>
            <a:ext cx="9000000" cy="3222771"/>
          </a:xfrm>
          <a:prstGeom prst="rect">
            <a:avLst/>
          </a:prstGeom>
        </p:spPr>
      </p:pic>
    </p:spTree>
    <p:extLst>
      <p:ext uri="{BB962C8B-B14F-4D97-AF65-F5344CB8AC3E}">
        <p14:creationId xmlns:p14="http://schemas.microsoft.com/office/powerpoint/2010/main" val="190750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Why do we need statistics?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spTree>
    <p:extLst>
      <p:ext uri="{BB962C8B-B14F-4D97-AF65-F5344CB8AC3E}">
        <p14:creationId xmlns:p14="http://schemas.microsoft.com/office/powerpoint/2010/main" val="3350899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 then another</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pic>
        <p:nvPicPr>
          <p:cNvPr id="3" name="Graphic 2" descr="Woman outline">
            <a:extLst>
              <a:ext uri="{FF2B5EF4-FFF2-40B4-BE49-F238E27FC236}">
                <a16:creationId xmlns:a16="http://schemas.microsoft.com/office/drawing/2014/main" id="{C7683C77-585A-46B1-B520-F6326DAD33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3200" y="2562616"/>
            <a:ext cx="1693101" cy="1693101"/>
          </a:xfrm>
          <a:prstGeom prst="rect">
            <a:avLst/>
          </a:prstGeom>
        </p:spPr>
      </p:pic>
    </p:spTree>
    <p:extLst>
      <p:ext uri="{BB962C8B-B14F-4D97-AF65-F5344CB8AC3E}">
        <p14:creationId xmlns:p14="http://schemas.microsoft.com/office/powerpoint/2010/main" val="2587769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 then another, then another</a:t>
            </a:r>
          </a:p>
          <a:p>
            <a:endParaRPr lang="en-US" sz="3000" dirty="0"/>
          </a:p>
          <a:p>
            <a:endParaRPr lang="en-US" sz="3000" dirty="0"/>
          </a:p>
          <a:p>
            <a:endParaRPr lang="en-US" sz="3000" dirty="0"/>
          </a:p>
          <a:p>
            <a:r>
              <a:rPr lang="en-US" sz="3000" i="1" dirty="0"/>
              <a:t>What gender do you have to be to be a doctor? </a:t>
            </a:r>
          </a:p>
          <a:p>
            <a:r>
              <a:rPr lang="en-US" sz="3000" i="1" dirty="0"/>
              <a:t>How many women doctors do you have to meet before you are 100% certain of your answer? 95%? 90%? </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pic>
        <p:nvPicPr>
          <p:cNvPr id="3" name="Graphic 2" descr="Woman outline">
            <a:extLst>
              <a:ext uri="{FF2B5EF4-FFF2-40B4-BE49-F238E27FC236}">
                <a16:creationId xmlns:a16="http://schemas.microsoft.com/office/drawing/2014/main" id="{C7683C77-585A-46B1-B520-F6326DAD33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3200" y="2562616"/>
            <a:ext cx="1693101" cy="1693101"/>
          </a:xfrm>
          <a:prstGeom prst="rect">
            <a:avLst/>
          </a:prstGeom>
        </p:spPr>
      </p:pic>
      <p:pic>
        <p:nvPicPr>
          <p:cNvPr id="5" name="Graphic 4" descr="Woman outline">
            <a:extLst>
              <a:ext uri="{FF2B5EF4-FFF2-40B4-BE49-F238E27FC236}">
                <a16:creationId xmlns:a16="http://schemas.microsoft.com/office/drawing/2014/main" id="{5C61D6F7-CF2B-6208-9217-9543923C45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2708" y="2562615"/>
            <a:ext cx="1693101" cy="1693101"/>
          </a:xfrm>
          <a:prstGeom prst="rect">
            <a:avLst/>
          </a:prstGeom>
        </p:spPr>
      </p:pic>
    </p:spTree>
    <p:extLst>
      <p:ext uri="{BB962C8B-B14F-4D97-AF65-F5344CB8AC3E}">
        <p14:creationId xmlns:p14="http://schemas.microsoft.com/office/powerpoint/2010/main" val="56223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a:t>
            </a:r>
          </a:p>
        </p:txBody>
      </p:sp>
      <p:pic>
        <p:nvPicPr>
          <p:cNvPr id="5" name="Content Placeholder 4" descr="A group of people posing for the camera&#10;&#10;Description automatically generated">
            <a:extLst>
              <a:ext uri="{FF2B5EF4-FFF2-40B4-BE49-F238E27FC236}">
                <a16:creationId xmlns:a16="http://schemas.microsoft.com/office/drawing/2014/main" id="{05B97C3B-5375-46FF-8DF1-E978AD7F137B}"/>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tretch/>
        </p:blipFill>
        <p:spPr>
          <a:xfrm>
            <a:off x="762000" y="1066800"/>
            <a:ext cx="4191000" cy="5591707"/>
          </a:xfrm>
        </p:spPr>
      </p:pic>
    </p:spTree>
    <p:extLst>
      <p:ext uri="{BB962C8B-B14F-4D97-AF65-F5344CB8AC3E}">
        <p14:creationId xmlns:p14="http://schemas.microsoft.com/office/powerpoint/2010/main" val="1453377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If you think answering a question is hard,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Accurately quantifying the </a:t>
            </a:r>
            <a:r>
              <a:rPr lang="en-US" sz="2800" i="1" dirty="0"/>
              <a:t>uncertainty </a:t>
            </a:r>
            <a:r>
              <a:rPr lang="en-US" sz="2800" dirty="0"/>
              <a:t>around the answer is even harder</a:t>
            </a:r>
          </a:p>
          <a:p>
            <a:r>
              <a:rPr lang="en-US" sz="2800" dirty="0"/>
              <a:t>Example: 90% confident. Can you make a </a:t>
            </a:r>
            <a:r>
              <a:rPr lang="en-US" sz="2800" b="1" dirty="0"/>
              <a:t>range </a:t>
            </a:r>
            <a:r>
              <a:rPr lang="en-US" sz="2800" dirty="0"/>
              <a:t>that you think is 90% likely to include: </a:t>
            </a:r>
          </a:p>
          <a:p>
            <a:pPr lvl="1"/>
            <a:r>
              <a:rPr lang="en-US" sz="2600" dirty="0"/>
              <a:t>The year Genghis Khan died</a:t>
            </a:r>
          </a:p>
          <a:p>
            <a:pPr lvl="1"/>
            <a:r>
              <a:rPr lang="en-US" sz="2600" dirty="0"/>
              <a:t>The size of a COVID-19 virus (in nanometers)</a:t>
            </a:r>
          </a:p>
          <a:p>
            <a:pPr lvl="1"/>
            <a:r>
              <a:rPr lang="en-US" sz="2600" dirty="0"/>
              <a:t>Diameter of Neptune (in kilometers)</a:t>
            </a:r>
          </a:p>
          <a:p>
            <a:pPr lvl="1"/>
            <a:endParaRPr lang="en-US" sz="2600" dirty="0"/>
          </a:p>
        </p:txBody>
      </p:sp>
    </p:spTree>
    <p:extLst>
      <p:ext uri="{BB962C8B-B14F-4D97-AF65-F5344CB8AC3E}">
        <p14:creationId xmlns:p14="http://schemas.microsoft.com/office/powerpoint/2010/main" val="4236677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about identifying patterns?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a:endParaRPr lang="en-US" sz="2600" dirty="0"/>
          </a:p>
        </p:txBody>
      </p:sp>
      <p:pic>
        <p:nvPicPr>
          <p:cNvPr id="9" name="Picture 8" descr="A black and white pattern&#10;&#10;Description automatically generated">
            <a:extLst>
              <a:ext uri="{FF2B5EF4-FFF2-40B4-BE49-F238E27FC236}">
                <a16:creationId xmlns:a16="http://schemas.microsoft.com/office/drawing/2014/main" id="{BCB52426-305E-A998-D941-47D26548C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flipV="1">
            <a:off x="2958014" y="-1419041"/>
            <a:ext cx="4989423" cy="10125748"/>
          </a:xfrm>
          <a:prstGeom prst="rect">
            <a:avLst/>
          </a:prstGeom>
        </p:spPr>
      </p:pic>
    </p:spTree>
    <p:extLst>
      <p:ext uri="{BB962C8B-B14F-4D97-AF65-F5344CB8AC3E}">
        <p14:creationId xmlns:p14="http://schemas.microsoft.com/office/powerpoint/2010/main" val="2730568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Biases to overcome</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b="1" dirty="0"/>
              <a:t>Coincidences</a:t>
            </a:r>
            <a:r>
              <a:rPr lang="en-US" sz="2800" dirty="0"/>
              <a:t> are more common than we think</a:t>
            </a:r>
          </a:p>
          <a:p>
            <a:pPr lvl="1"/>
            <a:r>
              <a:rPr lang="en-US" sz="2600" dirty="0"/>
              <a:t>Maybe the chance of a single coincidence is tiny, but the chance that a set of “coincidental events” will occur is large! </a:t>
            </a:r>
          </a:p>
          <a:p>
            <a:r>
              <a:rPr lang="en-US" sz="2800" dirty="0"/>
              <a:t>Our intuitions about </a:t>
            </a:r>
            <a:r>
              <a:rPr lang="en-US" sz="2800" b="1" dirty="0"/>
              <a:t>probability</a:t>
            </a:r>
            <a:r>
              <a:rPr lang="en-US" sz="2800" dirty="0"/>
              <a:t> are often terrible</a:t>
            </a:r>
          </a:p>
          <a:p>
            <a:pPr lvl="1"/>
            <a:r>
              <a:rPr lang="en-US" sz="2600" dirty="0"/>
              <a:t>Especially with lab experiments (many people prefer a bowl with 93 red jelly beans and 7 white ones to a bowl with 9 red ones and 1 white one, even after doing math!)</a:t>
            </a:r>
          </a:p>
          <a:p>
            <a:pPr lvl="1"/>
            <a:r>
              <a:rPr lang="en-US" sz="2600" dirty="0"/>
              <a:t>Combining probabilities is trickier (Monty Hall problem)</a:t>
            </a:r>
          </a:p>
          <a:p>
            <a:r>
              <a:rPr lang="en-US" sz="2800" b="1" dirty="0"/>
              <a:t>Ambiguity</a:t>
            </a:r>
            <a:r>
              <a:rPr lang="en-US" sz="2800" dirty="0"/>
              <a:t> is even harder</a:t>
            </a:r>
          </a:p>
          <a:p>
            <a:pPr lvl="1"/>
            <a:r>
              <a:rPr lang="en-US" sz="2600" dirty="0"/>
              <a:t>Do you prefer an urn with 50 red and 50 black jelly beans, or an urn with 100 jelly beans and some combination of red and black? </a:t>
            </a:r>
          </a:p>
          <a:p>
            <a:endParaRPr lang="en-US" sz="2800" dirty="0"/>
          </a:p>
        </p:txBody>
      </p:sp>
    </p:spTree>
    <p:extLst>
      <p:ext uri="{BB962C8B-B14F-4D97-AF65-F5344CB8AC3E}">
        <p14:creationId xmlns:p14="http://schemas.microsoft.com/office/powerpoint/2010/main" val="2101841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Ontario Health + Astrology</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800" dirty="0"/>
          </a:p>
        </p:txBody>
      </p:sp>
      <p:pic>
        <p:nvPicPr>
          <p:cNvPr id="5" name="Picture 4">
            <a:extLst>
              <a:ext uri="{FF2B5EF4-FFF2-40B4-BE49-F238E27FC236}">
                <a16:creationId xmlns:a16="http://schemas.microsoft.com/office/drawing/2014/main" id="{08B85458-B4DA-D57C-D530-4E39879609CD}"/>
              </a:ext>
            </a:extLst>
          </p:cNvPr>
          <p:cNvPicPr>
            <a:picLocks noChangeAspect="1"/>
          </p:cNvPicPr>
          <p:nvPr/>
        </p:nvPicPr>
        <p:blipFill>
          <a:blip r:embed="rId3"/>
          <a:stretch>
            <a:fillRect/>
          </a:stretch>
        </p:blipFill>
        <p:spPr>
          <a:xfrm>
            <a:off x="493812" y="1152980"/>
            <a:ext cx="5626389" cy="3257717"/>
          </a:xfrm>
          <a:prstGeom prst="rect">
            <a:avLst/>
          </a:prstGeom>
        </p:spPr>
      </p:pic>
      <p:sp>
        <p:nvSpPr>
          <p:cNvPr id="7" name="TextBox 6">
            <a:extLst>
              <a:ext uri="{FF2B5EF4-FFF2-40B4-BE49-F238E27FC236}">
                <a16:creationId xmlns:a16="http://schemas.microsoft.com/office/drawing/2014/main" id="{1D133264-9F63-568D-DFF8-447DF4C4A6B1}"/>
              </a:ext>
            </a:extLst>
          </p:cNvPr>
          <p:cNvSpPr txBox="1"/>
          <p:nvPr/>
        </p:nvSpPr>
        <p:spPr>
          <a:xfrm>
            <a:off x="511276" y="4715470"/>
            <a:ext cx="5791200" cy="92333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b="1" dirty="0"/>
              <a:t>Main question: do people of different astrological signs have different likelihood for hospital admissions? </a:t>
            </a:r>
          </a:p>
        </p:txBody>
      </p:sp>
    </p:spTree>
    <p:extLst>
      <p:ext uri="{BB962C8B-B14F-4D97-AF65-F5344CB8AC3E}">
        <p14:creationId xmlns:p14="http://schemas.microsoft.com/office/powerpoint/2010/main" val="861498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Ontario Health + Astrology</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800" dirty="0"/>
          </a:p>
        </p:txBody>
      </p:sp>
      <p:sp>
        <p:nvSpPr>
          <p:cNvPr id="7" name="TextBox 6">
            <a:extLst>
              <a:ext uri="{FF2B5EF4-FFF2-40B4-BE49-F238E27FC236}">
                <a16:creationId xmlns:a16="http://schemas.microsoft.com/office/drawing/2014/main" id="{1D133264-9F63-568D-DFF8-447DF4C4A6B1}"/>
              </a:ext>
            </a:extLst>
          </p:cNvPr>
          <p:cNvSpPr txBox="1"/>
          <p:nvPr/>
        </p:nvSpPr>
        <p:spPr>
          <a:xfrm>
            <a:off x="389852" y="1197980"/>
            <a:ext cx="5791200" cy="92333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b="1" dirty="0"/>
              <a:t>Main question: do people of different astrological signs have different likelihood for hospital admissions? </a:t>
            </a:r>
          </a:p>
        </p:txBody>
      </p:sp>
      <p:pic>
        <p:nvPicPr>
          <p:cNvPr id="8" name="Picture 7">
            <a:extLst>
              <a:ext uri="{FF2B5EF4-FFF2-40B4-BE49-F238E27FC236}">
                <a16:creationId xmlns:a16="http://schemas.microsoft.com/office/drawing/2014/main" id="{578969EE-789E-8D15-9298-AF4D12C900A0}"/>
              </a:ext>
            </a:extLst>
          </p:cNvPr>
          <p:cNvPicPr>
            <a:picLocks noChangeAspect="1"/>
          </p:cNvPicPr>
          <p:nvPr/>
        </p:nvPicPr>
        <p:blipFill rotWithShape="1">
          <a:blip r:embed="rId3"/>
          <a:srcRect t="9081"/>
          <a:stretch/>
        </p:blipFill>
        <p:spPr>
          <a:xfrm>
            <a:off x="152400" y="1066800"/>
            <a:ext cx="11201400" cy="6884981"/>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EBD149D8-85F3-18A2-45F5-78C6CE7782E5}"/>
                  </a:ext>
                </a:extLst>
              </p14:cNvPr>
              <p14:cNvContentPartPr/>
              <p14:nvPr/>
            </p14:nvContentPartPr>
            <p14:xfrm>
              <a:off x="277337" y="4398097"/>
              <a:ext cx="508680" cy="360"/>
            </p14:xfrm>
          </p:contentPart>
        </mc:Choice>
        <mc:Fallback xmlns="">
          <p:pic>
            <p:nvPicPr>
              <p:cNvPr id="9" name="Ink 8">
                <a:extLst>
                  <a:ext uri="{FF2B5EF4-FFF2-40B4-BE49-F238E27FC236}">
                    <a16:creationId xmlns:a16="http://schemas.microsoft.com/office/drawing/2014/main" id="{EBD149D8-85F3-18A2-45F5-78C6CE7782E5}"/>
                  </a:ext>
                </a:extLst>
              </p:cNvPr>
              <p:cNvPicPr/>
              <p:nvPr/>
            </p:nvPicPr>
            <p:blipFill>
              <a:blip r:embed="rId5"/>
              <a:stretch>
                <a:fillRect/>
              </a:stretch>
            </p:blipFill>
            <p:spPr>
              <a:xfrm>
                <a:off x="223697" y="4290097"/>
                <a:ext cx="616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9C46EB2-22F1-DFA6-04A8-5DFFFD7B5630}"/>
                  </a:ext>
                </a:extLst>
              </p14:cNvPr>
              <p14:cNvContentPartPr/>
              <p14:nvPr/>
            </p14:nvContentPartPr>
            <p14:xfrm>
              <a:off x="3680417" y="4537057"/>
              <a:ext cx="2499840" cy="23760"/>
            </p14:xfrm>
          </p:contentPart>
        </mc:Choice>
        <mc:Fallback xmlns="">
          <p:pic>
            <p:nvPicPr>
              <p:cNvPr id="12" name="Ink 11">
                <a:extLst>
                  <a:ext uri="{FF2B5EF4-FFF2-40B4-BE49-F238E27FC236}">
                    <a16:creationId xmlns:a16="http://schemas.microsoft.com/office/drawing/2014/main" id="{49C46EB2-22F1-DFA6-04A8-5DFFFD7B5630}"/>
                  </a:ext>
                </a:extLst>
              </p:cNvPr>
              <p:cNvPicPr/>
              <p:nvPr/>
            </p:nvPicPr>
            <p:blipFill>
              <a:blip r:embed="rId7"/>
              <a:stretch>
                <a:fillRect/>
              </a:stretch>
            </p:blipFill>
            <p:spPr>
              <a:xfrm>
                <a:off x="3626777" y="4429417"/>
                <a:ext cx="26074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C3FA4764-3942-E18F-C9ED-2D58AEF48C36}"/>
                  </a:ext>
                </a:extLst>
              </p14:cNvPr>
              <p14:cNvContentPartPr/>
              <p14:nvPr/>
            </p14:nvContentPartPr>
            <p14:xfrm>
              <a:off x="8993297" y="4548937"/>
              <a:ext cx="624240" cy="360"/>
            </p14:xfrm>
          </p:contentPart>
        </mc:Choice>
        <mc:Fallback xmlns="">
          <p:pic>
            <p:nvPicPr>
              <p:cNvPr id="13" name="Ink 12">
                <a:extLst>
                  <a:ext uri="{FF2B5EF4-FFF2-40B4-BE49-F238E27FC236}">
                    <a16:creationId xmlns:a16="http://schemas.microsoft.com/office/drawing/2014/main" id="{C3FA4764-3942-E18F-C9ED-2D58AEF48C36}"/>
                  </a:ext>
                </a:extLst>
              </p:cNvPr>
              <p:cNvPicPr/>
              <p:nvPr/>
            </p:nvPicPr>
            <p:blipFill>
              <a:blip r:embed="rId9"/>
              <a:stretch>
                <a:fillRect/>
              </a:stretch>
            </p:blipFill>
            <p:spPr>
              <a:xfrm>
                <a:off x="8939297" y="4441297"/>
                <a:ext cx="731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97C6D460-5BA4-A588-3ACE-4ED51125690B}"/>
                  </a:ext>
                </a:extLst>
              </p14:cNvPr>
              <p14:cNvContentPartPr/>
              <p14:nvPr/>
            </p14:nvContentPartPr>
            <p14:xfrm>
              <a:off x="10208657" y="4502497"/>
              <a:ext cx="474120" cy="47160"/>
            </p14:xfrm>
          </p:contentPart>
        </mc:Choice>
        <mc:Fallback xmlns="">
          <p:pic>
            <p:nvPicPr>
              <p:cNvPr id="14" name="Ink 13">
                <a:extLst>
                  <a:ext uri="{FF2B5EF4-FFF2-40B4-BE49-F238E27FC236}">
                    <a16:creationId xmlns:a16="http://schemas.microsoft.com/office/drawing/2014/main" id="{97C6D460-5BA4-A588-3ACE-4ED51125690B}"/>
                  </a:ext>
                </a:extLst>
              </p:cNvPr>
              <p:cNvPicPr/>
              <p:nvPr/>
            </p:nvPicPr>
            <p:blipFill>
              <a:blip r:embed="rId11"/>
              <a:stretch>
                <a:fillRect/>
              </a:stretch>
            </p:blipFill>
            <p:spPr>
              <a:xfrm>
                <a:off x="10154657" y="4394497"/>
                <a:ext cx="581760" cy="262800"/>
              </a:xfrm>
              <a:prstGeom prst="rect">
                <a:avLst/>
              </a:prstGeom>
            </p:spPr>
          </p:pic>
        </mc:Fallback>
      </mc:AlternateContent>
    </p:spTree>
    <p:extLst>
      <p:ext uri="{BB962C8B-B14F-4D97-AF65-F5344CB8AC3E}">
        <p14:creationId xmlns:p14="http://schemas.microsoft.com/office/powerpoint/2010/main" val="3855765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Regression to the Mean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26086" y="1191563"/>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One of the trickiest concepts: things tend to go back to the “center” of a distribution over time</a:t>
            </a:r>
          </a:p>
        </p:txBody>
      </p:sp>
      <p:pic>
        <p:nvPicPr>
          <p:cNvPr id="1026" name="Picture 2" descr="Regression Toward the Mean – Statistical Bullshit">
            <a:extLst>
              <a:ext uri="{FF2B5EF4-FFF2-40B4-BE49-F238E27FC236}">
                <a16:creationId xmlns:a16="http://schemas.microsoft.com/office/drawing/2014/main" id="{EC5D97A5-1CA6-5E8B-2A27-0708FD135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8834438"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45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What does statistics do?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21025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Generalizing with caution</a:t>
            </a:r>
          </a:p>
        </p:txBody>
      </p:sp>
      <p:pic>
        <p:nvPicPr>
          <p:cNvPr id="3074" name="Picture 2" descr="Population vs. Sample | Definitions, Differences &amp; Examples">
            <a:extLst>
              <a:ext uri="{FF2B5EF4-FFF2-40B4-BE49-F238E27FC236}">
                <a16:creationId xmlns:a16="http://schemas.microsoft.com/office/drawing/2014/main" id="{888946A2-D923-7E31-8F3D-05A2C2740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24" y="1066800"/>
            <a:ext cx="5898176" cy="5380173"/>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92635334-5811-A18B-13C5-470B671AC04A}"/>
              </a:ext>
            </a:extLst>
          </p:cNvPr>
          <p:cNvSpPr/>
          <p:nvPr/>
        </p:nvSpPr>
        <p:spPr>
          <a:xfrm>
            <a:off x="6539696" y="1828800"/>
            <a:ext cx="1759425" cy="3379808"/>
          </a:xfrm>
          <a:custGeom>
            <a:avLst/>
            <a:gdLst>
              <a:gd name="connsiteX0" fmla="*/ 0 w 1759425"/>
              <a:gd name="connsiteY0" fmla="*/ 0 h 3379808"/>
              <a:gd name="connsiteX1" fmla="*/ 1759352 w 1759425"/>
              <a:gd name="connsiteY1" fmla="*/ 1365813 h 3379808"/>
              <a:gd name="connsiteX2" fmla="*/ 69448 w 1759425"/>
              <a:gd name="connsiteY2" fmla="*/ 3379808 h 3379808"/>
            </a:gdLst>
            <a:ahLst/>
            <a:cxnLst>
              <a:cxn ang="0">
                <a:pos x="connsiteX0" y="connsiteY0"/>
              </a:cxn>
              <a:cxn ang="0">
                <a:pos x="connsiteX1" y="connsiteY1"/>
              </a:cxn>
              <a:cxn ang="0">
                <a:pos x="connsiteX2" y="connsiteY2"/>
              </a:cxn>
            </a:cxnLst>
            <a:rect l="l" t="t" r="r" b="b"/>
            <a:pathLst>
              <a:path w="1759425" h="3379808">
                <a:moveTo>
                  <a:pt x="0" y="0"/>
                </a:moveTo>
                <a:cubicBezTo>
                  <a:pt x="873888" y="401256"/>
                  <a:pt x="1747777" y="802512"/>
                  <a:pt x="1759352" y="1365813"/>
                </a:cubicBezTo>
                <a:cubicBezTo>
                  <a:pt x="1770927" y="1929114"/>
                  <a:pt x="405114" y="2816507"/>
                  <a:pt x="69448" y="3379808"/>
                </a:cubicBezTo>
              </a:path>
            </a:pathLst>
          </a:custGeom>
          <a:noFill/>
          <a:ln w="57150">
            <a:solidFill>
              <a:srgbClr val="00B05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ED2ABD9-CBD9-1307-E4AB-A27C3157F305}"/>
              </a:ext>
            </a:extLst>
          </p:cNvPr>
          <p:cNvSpPr txBox="1"/>
          <p:nvPr/>
        </p:nvSpPr>
        <p:spPr>
          <a:xfrm>
            <a:off x="8514216" y="2566124"/>
            <a:ext cx="2610983" cy="1815882"/>
          </a:xfrm>
          <a:prstGeom prst="rect">
            <a:avLst/>
          </a:prstGeom>
          <a:solidFill>
            <a:schemeClr val="accent3">
              <a:lumMod val="40000"/>
              <a:lumOff val="60000"/>
            </a:schemeClr>
          </a:solidFill>
        </p:spPr>
        <p:txBody>
          <a:bodyPr wrap="square" rtlCol="0">
            <a:spAutoFit/>
          </a:bodyPr>
          <a:lstStyle/>
          <a:p>
            <a:r>
              <a:rPr lang="en-US" sz="2800" b="1" dirty="0"/>
              <a:t>Probability</a:t>
            </a:r>
            <a:r>
              <a:rPr lang="en-US" sz="2800" dirty="0"/>
              <a:t> (is a sample representative/balanced?)</a:t>
            </a:r>
          </a:p>
        </p:txBody>
      </p:sp>
    </p:spTree>
    <p:extLst>
      <p:ext uri="{BB962C8B-B14F-4D97-AF65-F5344CB8AC3E}">
        <p14:creationId xmlns:p14="http://schemas.microsoft.com/office/powerpoint/2010/main" val="2051664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Generalizing with caution</a:t>
            </a:r>
          </a:p>
        </p:txBody>
      </p:sp>
      <p:pic>
        <p:nvPicPr>
          <p:cNvPr id="3074" name="Picture 2" descr="Population vs. Sample | Definitions, Differences &amp; Examples">
            <a:extLst>
              <a:ext uri="{FF2B5EF4-FFF2-40B4-BE49-F238E27FC236}">
                <a16:creationId xmlns:a16="http://schemas.microsoft.com/office/drawing/2014/main" id="{888946A2-D923-7E31-8F3D-05A2C2740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24" y="1066800"/>
            <a:ext cx="5898176" cy="5380173"/>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92635334-5811-A18B-13C5-470B671AC04A}"/>
              </a:ext>
            </a:extLst>
          </p:cNvPr>
          <p:cNvSpPr/>
          <p:nvPr/>
        </p:nvSpPr>
        <p:spPr>
          <a:xfrm>
            <a:off x="6539696" y="1828800"/>
            <a:ext cx="1759425" cy="3379808"/>
          </a:xfrm>
          <a:custGeom>
            <a:avLst/>
            <a:gdLst>
              <a:gd name="connsiteX0" fmla="*/ 0 w 1759425"/>
              <a:gd name="connsiteY0" fmla="*/ 0 h 3379808"/>
              <a:gd name="connsiteX1" fmla="*/ 1759352 w 1759425"/>
              <a:gd name="connsiteY1" fmla="*/ 1365813 h 3379808"/>
              <a:gd name="connsiteX2" fmla="*/ 69448 w 1759425"/>
              <a:gd name="connsiteY2" fmla="*/ 3379808 h 3379808"/>
            </a:gdLst>
            <a:ahLst/>
            <a:cxnLst>
              <a:cxn ang="0">
                <a:pos x="connsiteX0" y="connsiteY0"/>
              </a:cxn>
              <a:cxn ang="0">
                <a:pos x="connsiteX1" y="connsiteY1"/>
              </a:cxn>
              <a:cxn ang="0">
                <a:pos x="connsiteX2" y="connsiteY2"/>
              </a:cxn>
            </a:cxnLst>
            <a:rect l="l" t="t" r="r" b="b"/>
            <a:pathLst>
              <a:path w="1759425" h="3379808">
                <a:moveTo>
                  <a:pt x="0" y="0"/>
                </a:moveTo>
                <a:cubicBezTo>
                  <a:pt x="873888" y="401256"/>
                  <a:pt x="1747777" y="802512"/>
                  <a:pt x="1759352" y="1365813"/>
                </a:cubicBezTo>
                <a:cubicBezTo>
                  <a:pt x="1770927" y="1929114"/>
                  <a:pt x="405114" y="2816507"/>
                  <a:pt x="69448" y="3379808"/>
                </a:cubicBezTo>
              </a:path>
            </a:pathLst>
          </a:custGeom>
          <a:noFill/>
          <a:ln w="57150">
            <a:solidFill>
              <a:schemeClr val="accent2">
                <a:lumMod val="75000"/>
              </a:schemeClr>
            </a:solidFill>
            <a:headEnd type="triangl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ED2ABD9-CBD9-1307-E4AB-A27C3157F305}"/>
              </a:ext>
            </a:extLst>
          </p:cNvPr>
          <p:cNvSpPr txBox="1"/>
          <p:nvPr/>
        </p:nvSpPr>
        <p:spPr>
          <a:xfrm>
            <a:off x="8514216" y="2566124"/>
            <a:ext cx="2382383" cy="553998"/>
          </a:xfrm>
          <a:prstGeom prst="rect">
            <a:avLst/>
          </a:prstGeom>
          <a:solidFill>
            <a:schemeClr val="accent2">
              <a:lumMod val="40000"/>
              <a:lumOff val="60000"/>
            </a:schemeClr>
          </a:solidFill>
        </p:spPr>
        <p:txBody>
          <a:bodyPr wrap="square" rtlCol="0">
            <a:spAutoFit/>
          </a:bodyPr>
          <a:lstStyle/>
          <a:p>
            <a:r>
              <a:rPr lang="en-US" sz="3000" b="1" dirty="0"/>
              <a:t>Statistics</a:t>
            </a:r>
            <a:endParaRPr lang="en-US" sz="3000" dirty="0"/>
          </a:p>
        </p:txBody>
      </p:sp>
    </p:spTree>
    <p:extLst>
      <p:ext uri="{BB962C8B-B14F-4D97-AF65-F5344CB8AC3E}">
        <p14:creationId xmlns:p14="http://schemas.microsoft.com/office/powerpoint/2010/main" val="561068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p:txBody>
      </p:sp>
    </p:spTree>
    <p:extLst>
      <p:ext uri="{BB962C8B-B14F-4D97-AF65-F5344CB8AC3E}">
        <p14:creationId xmlns:p14="http://schemas.microsoft.com/office/powerpoint/2010/main" val="3348349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a:t>
            </a:r>
          </a:p>
        </p:txBody>
      </p:sp>
      <p:pic>
        <p:nvPicPr>
          <p:cNvPr id="5" name="Content Placeholder 4" descr="A group of people posing for the camera&#10;&#10;Description automatically generated">
            <a:extLst>
              <a:ext uri="{FF2B5EF4-FFF2-40B4-BE49-F238E27FC236}">
                <a16:creationId xmlns:a16="http://schemas.microsoft.com/office/drawing/2014/main" id="{05B97C3B-5375-46FF-8DF1-E978AD7F137B}"/>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tretch/>
        </p:blipFill>
        <p:spPr>
          <a:xfrm>
            <a:off x="762000" y="1066800"/>
            <a:ext cx="4191000" cy="5591707"/>
          </a:xfr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48CDD0-1238-A3EA-7C33-5A931598ABD0}"/>
                  </a:ext>
                </a:extLst>
              </p:cNvPr>
              <p:cNvSpPr txBox="1"/>
              <p:nvPr/>
            </p:nvSpPr>
            <p:spPr>
              <a:xfrm>
                <a:off x="5105400" y="1143000"/>
                <a:ext cx="6172200" cy="4708981"/>
              </a:xfrm>
              <a:prstGeom prst="rect">
                <a:avLst/>
              </a:prstGeom>
              <a:noFill/>
            </p:spPr>
            <p:txBody>
              <a:bodyPr wrap="square" rtlCol="0">
                <a:spAutoFit/>
              </a:bodyPr>
              <a:lstStyle/>
              <a:p>
                <a:r>
                  <a:rPr lang="en-CA" sz="2200" b="1" dirty="0"/>
                  <a:t>From: </a:t>
                </a:r>
                <a:r>
                  <a:rPr lang="en-CA" sz="2200" dirty="0"/>
                  <a:t>USA (Texas </a:t>
                </a:r>
                <a14:m>
                  <m:oMath xmlns:m="http://schemas.openxmlformats.org/officeDocument/2006/math">
                    <m:r>
                      <a:rPr lang="en-CA" sz="2200" b="0" i="1" smtClean="0">
                        <a:latin typeface="Cambria Math" panose="02040503050406030204" pitchFamily="18" charset="0"/>
                      </a:rPr>
                      <m:t>→</m:t>
                    </m:r>
                  </m:oMath>
                </a14:m>
                <a:r>
                  <a:rPr lang="en-CA" sz="2200" dirty="0"/>
                  <a:t> Utah </a:t>
                </a:r>
                <a14:m>
                  <m:oMath xmlns:m="http://schemas.openxmlformats.org/officeDocument/2006/math">
                    <m:r>
                      <a:rPr lang="en-CA" sz="2200" b="0" i="1" smtClean="0">
                        <a:latin typeface="Cambria Math" panose="02040503050406030204" pitchFamily="18" charset="0"/>
                      </a:rPr>
                      <m:t>→</m:t>
                    </m:r>
                  </m:oMath>
                </a14:m>
                <a:r>
                  <a:rPr lang="en-CA" sz="2200" dirty="0"/>
                  <a:t> Boston)</a:t>
                </a:r>
              </a:p>
              <a:p>
                <a:endParaRPr lang="en-CA" sz="2000" dirty="0"/>
              </a:p>
              <a:p>
                <a:r>
                  <a:rPr lang="en-CA" sz="2200" b="1" dirty="0"/>
                  <a:t>Health Systems Experience: </a:t>
                </a:r>
                <a:r>
                  <a:rPr lang="en-CA" sz="2200" dirty="0"/>
                  <a:t>US, Ontario</a:t>
                </a:r>
              </a:p>
              <a:p>
                <a:endParaRPr lang="en-CA" sz="2000" b="1" dirty="0"/>
              </a:p>
              <a:p>
                <a:r>
                  <a:rPr lang="en-CA" sz="2200" b="1" dirty="0"/>
                  <a:t>Health Systems Experience 2: </a:t>
                </a:r>
              </a:p>
              <a:p>
                <a:pPr marL="285750" indent="-285750">
                  <a:buFont typeface="Arial" panose="020B0604020202020204" pitchFamily="34" charset="0"/>
                  <a:buChar char="•"/>
                </a:pPr>
                <a:r>
                  <a:rPr lang="en-CA" sz="2200" dirty="0"/>
                  <a:t>Chronic disease, innovation</a:t>
                </a:r>
              </a:p>
              <a:p>
                <a:pPr marL="285750" indent="-285750">
                  <a:buFont typeface="Arial" panose="020B0604020202020204" pitchFamily="34" charset="0"/>
                  <a:buChar char="•"/>
                </a:pPr>
                <a:endParaRPr lang="en-CA" sz="2000" b="1" dirty="0"/>
              </a:p>
              <a:p>
                <a:r>
                  <a:rPr lang="en-CA" sz="2200" b="1" dirty="0"/>
                  <a:t>Education: </a:t>
                </a:r>
                <a:r>
                  <a:rPr lang="en-CA" sz="2200" dirty="0"/>
                  <a:t>Economics PhD (Health/IO)</a:t>
                </a:r>
              </a:p>
              <a:p>
                <a:endParaRPr lang="en-CA" sz="2000" b="1" dirty="0"/>
              </a:p>
              <a:p>
                <a:r>
                  <a:rPr lang="en-CA" sz="2200" b="1" dirty="0"/>
                  <a:t>Main Goals of the Course: </a:t>
                </a:r>
              </a:p>
              <a:p>
                <a:pPr marL="285750" indent="-285750">
                  <a:buFont typeface="Arial" panose="020B0604020202020204" pitchFamily="34" charset="0"/>
                  <a:buChar char="•"/>
                </a:pPr>
                <a:r>
                  <a:rPr lang="en-CA" sz="2200" dirty="0"/>
                  <a:t>“Nonmathematical” Stats</a:t>
                </a:r>
              </a:p>
              <a:p>
                <a:pPr marL="285750" indent="-285750">
                  <a:buFont typeface="Arial" panose="020B0604020202020204" pitchFamily="34" charset="0"/>
                  <a:buChar char="•"/>
                </a:pPr>
                <a:r>
                  <a:rPr lang="en-CA" sz="2200" dirty="0"/>
                  <a:t>Practical applications to research</a:t>
                </a:r>
              </a:p>
              <a:p>
                <a:pPr marL="285750" indent="-285750">
                  <a:buFont typeface="Arial" panose="020B0604020202020204" pitchFamily="34" charset="0"/>
                  <a:buChar char="•"/>
                </a:pPr>
                <a:r>
                  <a:rPr lang="en-CA" sz="2200" dirty="0"/>
                  <a:t>Emphasize applications/evaluations</a:t>
                </a:r>
              </a:p>
              <a:p>
                <a:pPr marL="285750" indent="-285750">
                  <a:buFont typeface="Arial" panose="020B0604020202020204" pitchFamily="34" charset="0"/>
                  <a:buChar char="•"/>
                </a:pPr>
                <a:r>
                  <a:rPr lang="en-CA" sz="2200" dirty="0"/>
                  <a:t>Practice coding</a:t>
                </a:r>
              </a:p>
            </p:txBody>
          </p:sp>
        </mc:Choice>
        <mc:Fallback xmlns="">
          <p:sp>
            <p:nvSpPr>
              <p:cNvPr id="4" name="TextBox 3">
                <a:extLst>
                  <a:ext uri="{FF2B5EF4-FFF2-40B4-BE49-F238E27FC236}">
                    <a16:creationId xmlns:a16="http://schemas.microsoft.com/office/drawing/2014/main" id="{7548CDD0-1238-A3EA-7C33-5A931598ABD0}"/>
                  </a:ext>
                </a:extLst>
              </p:cNvPr>
              <p:cNvSpPr txBox="1">
                <a:spLocks noRot="1" noChangeAspect="1" noMove="1" noResize="1" noEditPoints="1" noAdjustHandles="1" noChangeArrowheads="1" noChangeShapeType="1" noTextEdit="1"/>
              </p:cNvSpPr>
              <p:nvPr/>
            </p:nvSpPr>
            <p:spPr>
              <a:xfrm>
                <a:off x="5105400" y="1143000"/>
                <a:ext cx="6172200" cy="4708981"/>
              </a:xfrm>
              <a:prstGeom prst="rect">
                <a:avLst/>
              </a:prstGeom>
              <a:blipFill>
                <a:blip r:embed="rId4"/>
                <a:stretch>
                  <a:fillRect l="-1285" t="-907" b="-1684"/>
                </a:stretch>
              </a:blipFill>
            </p:spPr>
            <p:txBody>
              <a:bodyPr/>
              <a:lstStyle/>
              <a:p>
                <a:r>
                  <a:rPr lang="en-US">
                    <a:noFill/>
                  </a:rPr>
                  <a:t> </a:t>
                </a:r>
              </a:p>
            </p:txBody>
          </p:sp>
        </mc:Fallback>
      </mc:AlternateContent>
    </p:spTree>
    <p:extLst>
      <p:ext uri="{BB962C8B-B14F-4D97-AF65-F5344CB8AC3E}">
        <p14:creationId xmlns:p14="http://schemas.microsoft.com/office/powerpoint/2010/main" val="2735801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p:txBody>
      </p:sp>
    </p:spTree>
    <p:extLst>
      <p:ext uri="{BB962C8B-B14F-4D97-AF65-F5344CB8AC3E}">
        <p14:creationId xmlns:p14="http://schemas.microsoft.com/office/powerpoint/2010/main" val="2329274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p>
        </p:txBody>
      </p:sp>
    </p:spTree>
    <p:extLst>
      <p:ext uri="{BB962C8B-B14F-4D97-AF65-F5344CB8AC3E}">
        <p14:creationId xmlns:p14="http://schemas.microsoft.com/office/powerpoint/2010/main" val="612190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endParaRPr lang="en-US" sz="2800" dirty="0"/>
          </a:p>
          <a:p>
            <a:pPr marL="514350" indent="-514350">
              <a:buAutoNum type="arabicPeriod"/>
            </a:pPr>
            <a:r>
              <a:rPr lang="en-US" sz="2800" dirty="0"/>
              <a:t>Under </a:t>
            </a:r>
            <a:r>
              <a:rPr lang="en-US" sz="2800" u="sng" dirty="0"/>
              <a:t>the appropriate assumptions:</a:t>
            </a:r>
          </a:p>
          <a:p>
            <a:pPr marL="514350" indent="-514350">
              <a:buAutoNum type="arabicPeriod"/>
            </a:pPr>
            <a:endParaRPr lang="en-US" sz="2800" b="1" dirty="0">
              <a:solidFill>
                <a:schemeClr val="accent2">
                  <a:lumMod val="75000"/>
                </a:schemeClr>
              </a:solidFill>
            </a:endParaRPr>
          </a:p>
          <a:p>
            <a:pPr marL="514350" indent="-514350">
              <a:buAutoNum type="arabicPeriod"/>
            </a:pPr>
            <a:endParaRPr lang="en-US" sz="2800" u="sng" dirty="0"/>
          </a:p>
        </p:txBody>
      </p:sp>
    </p:spTree>
    <p:extLst>
      <p:ext uri="{BB962C8B-B14F-4D97-AF65-F5344CB8AC3E}">
        <p14:creationId xmlns:p14="http://schemas.microsoft.com/office/powerpoint/2010/main" val="471639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endParaRPr lang="en-US" sz="2800" dirty="0"/>
          </a:p>
          <a:p>
            <a:pPr marL="514350" indent="-514350">
              <a:buAutoNum type="arabicPeriod"/>
            </a:pPr>
            <a:r>
              <a:rPr lang="en-US" sz="2800" dirty="0"/>
              <a:t>Under </a:t>
            </a:r>
            <a:r>
              <a:rPr lang="en-US" sz="2800" u="sng" dirty="0"/>
              <a:t>the appropriate assumptions:</a:t>
            </a:r>
          </a:p>
          <a:p>
            <a:pPr marL="514350" indent="-514350">
              <a:buAutoNum type="arabicPeriod"/>
            </a:pPr>
            <a:endParaRPr lang="en-US" sz="2800" u="sng" dirty="0"/>
          </a:p>
          <a:p>
            <a:pPr marL="0" indent="0" algn="ctr">
              <a:buNone/>
            </a:pPr>
            <a:r>
              <a:rPr lang="en-US" sz="2800" b="1" dirty="0">
                <a:solidFill>
                  <a:schemeClr val="accent2">
                    <a:lumMod val="75000"/>
                  </a:schemeClr>
                </a:solidFill>
              </a:rPr>
              <a:t>One can make inferences about the (changes in) distribution of the variable in the population given the sample</a:t>
            </a:r>
          </a:p>
          <a:p>
            <a:pPr marL="514350" indent="-514350">
              <a:buAutoNum type="arabicPeriod"/>
            </a:pPr>
            <a:endParaRPr lang="en-US" sz="2800" u="sng" dirty="0"/>
          </a:p>
        </p:txBody>
      </p:sp>
    </p:spTree>
    <p:extLst>
      <p:ext uri="{BB962C8B-B14F-4D97-AF65-F5344CB8AC3E}">
        <p14:creationId xmlns:p14="http://schemas.microsoft.com/office/powerpoint/2010/main" val="3477177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a:t>
            </a:r>
            <a:r>
              <a:rPr lang="en-US" b="1" dirty="0">
                <a:solidFill>
                  <a:srgbClr val="0070C0"/>
                </a:solidFill>
                <a:latin typeface="Times New Roman" panose="02020603050405020304" pitchFamily="18" charset="0"/>
              </a:rPr>
              <a:t>cannot</a:t>
            </a:r>
            <a:r>
              <a:rPr lang="en-US" dirty="0">
                <a:solidFill>
                  <a:srgbClr val="0070C0"/>
                </a:solidFill>
                <a:latin typeface="Times New Roman" panose="02020603050405020304" pitchFamily="18" charset="0"/>
              </a:rPr>
              <a:t> do (well)</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Go from a limited sample to a (even related) population</a:t>
            </a:r>
          </a:p>
          <a:p>
            <a:r>
              <a:rPr lang="en-US" sz="2800" dirty="0"/>
              <a:t>Generalize from non-random samples</a:t>
            </a:r>
          </a:p>
          <a:p>
            <a:r>
              <a:rPr lang="en-US" sz="2800" dirty="0"/>
              <a:t>Handle “latent” variables </a:t>
            </a:r>
          </a:p>
          <a:p>
            <a:r>
              <a:rPr lang="en-US" sz="2800" dirty="0"/>
              <a:t>Deal with measurement error</a:t>
            </a:r>
          </a:p>
        </p:txBody>
      </p:sp>
    </p:spTree>
    <p:extLst>
      <p:ext uri="{BB962C8B-B14F-4D97-AF65-F5344CB8AC3E}">
        <p14:creationId xmlns:p14="http://schemas.microsoft.com/office/powerpoint/2010/main" val="4207873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Summary</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Statistical thinking has a lot to offer</a:t>
            </a:r>
          </a:p>
          <a:p>
            <a:r>
              <a:rPr lang="en-US" sz="2800" dirty="0"/>
              <a:t>But we have to be careful how we apply it</a:t>
            </a:r>
          </a:p>
          <a:p>
            <a:r>
              <a:rPr lang="en-US" sz="2800" dirty="0"/>
              <a:t>Quantifying uncertainty is vital for good research and understanding the world</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Visualizing our data</a:t>
            </a:r>
          </a:p>
          <a:p>
            <a:r>
              <a:rPr lang="en-US" sz="2800" dirty="0"/>
              <a:t>Thinking about correlations </a:t>
            </a:r>
          </a:p>
          <a:p>
            <a:r>
              <a:rPr lang="en-US" sz="2800" dirty="0" err="1"/>
              <a:t>IntRoduction</a:t>
            </a:r>
            <a:r>
              <a:rPr lang="en-US" sz="2800" dirty="0"/>
              <a:t> to R</a:t>
            </a:r>
          </a:p>
        </p:txBody>
      </p:sp>
    </p:spTree>
    <p:extLst>
      <p:ext uri="{BB962C8B-B14F-4D97-AF65-F5344CB8AC3E}">
        <p14:creationId xmlns:p14="http://schemas.microsoft.com/office/powerpoint/2010/main" val="317253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normAutofit/>
          </a:bodyPr>
          <a:lstStyle/>
          <a:p>
            <a:r>
              <a:rPr lang="en-US" dirty="0"/>
              <a:t>Introductions: Backgrounds</a:t>
            </a:r>
          </a:p>
        </p:txBody>
      </p:sp>
      <p:sp>
        <p:nvSpPr>
          <p:cNvPr id="14" name="TextBox 13">
            <a:extLst>
              <a:ext uri="{FF2B5EF4-FFF2-40B4-BE49-F238E27FC236}">
                <a16:creationId xmlns:a16="http://schemas.microsoft.com/office/drawing/2014/main" id="{CA1C3643-665B-1FA8-3CBF-91DFCE933DE3}"/>
              </a:ext>
            </a:extLst>
          </p:cNvPr>
          <p:cNvSpPr txBox="1"/>
          <p:nvPr/>
        </p:nvSpPr>
        <p:spPr>
          <a:xfrm>
            <a:off x="988118" y="3314134"/>
            <a:ext cx="10060882" cy="510778"/>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endParaRPr lang="en-CA" sz="2400" dirty="0">
              <a:solidFill>
                <a:schemeClr val="accent2">
                  <a:lumMod val="75000"/>
                </a:schemeClr>
              </a:solidFill>
            </a:endParaRPr>
          </a:p>
        </p:txBody>
      </p:sp>
      <p:sp>
        <p:nvSpPr>
          <p:cNvPr id="15" name="TextBox 14">
            <a:extLst>
              <a:ext uri="{FF2B5EF4-FFF2-40B4-BE49-F238E27FC236}">
                <a16:creationId xmlns:a16="http://schemas.microsoft.com/office/drawing/2014/main" id="{6A45EBA3-6688-AE2D-E845-0A9843EE531D}"/>
              </a:ext>
            </a:extLst>
          </p:cNvPr>
          <p:cNvSpPr txBox="1"/>
          <p:nvPr/>
        </p:nvSpPr>
        <p:spPr>
          <a:xfrm>
            <a:off x="988119" y="4490799"/>
            <a:ext cx="10060882" cy="510778"/>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endParaRPr lang="en-CA" sz="2400" dirty="0">
              <a:solidFill>
                <a:schemeClr val="accent2">
                  <a:lumMod val="75000"/>
                </a:schemeClr>
              </a:solidFill>
            </a:endParaRPr>
          </a:p>
        </p:txBody>
      </p:sp>
      <p:sp>
        <p:nvSpPr>
          <p:cNvPr id="16" name="TextBox 15">
            <a:extLst>
              <a:ext uri="{FF2B5EF4-FFF2-40B4-BE49-F238E27FC236}">
                <a16:creationId xmlns:a16="http://schemas.microsoft.com/office/drawing/2014/main" id="{044AD57E-3F5D-52D7-2D73-D98C8B80C9C7}"/>
              </a:ext>
            </a:extLst>
          </p:cNvPr>
          <p:cNvSpPr txBox="1"/>
          <p:nvPr/>
        </p:nvSpPr>
        <p:spPr>
          <a:xfrm>
            <a:off x="988119" y="2137470"/>
            <a:ext cx="10060882" cy="510778"/>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endParaRPr lang="en-CA" sz="2400" dirty="0">
              <a:solidFill>
                <a:schemeClr val="accent2">
                  <a:lumMod val="75000"/>
                </a:schemeClr>
              </a:solidFill>
            </a:endParaRPr>
          </a:p>
        </p:txBody>
      </p:sp>
      <p:sp>
        <p:nvSpPr>
          <p:cNvPr id="17" name="TextBox 16">
            <a:extLst>
              <a:ext uri="{FF2B5EF4-FFF2-40B4-BE49-F238E27FC236}">
                <a16:creationId xmlns:a16="http://schemas.microsoft.com/office/drawing/2014/main" id="{F8A4666C-BC49-0B06-DA1C-0573BF456E8B}"/>
              </a:ext>
            </a:extLst>
          </p:cNvPr>
          <p:cNvSpPr txBox="1"/>
          <p:nvPr/>
        </p:nvSpPr>
        <p:spPr>
          <a:xfrm>
            <a:off x="988118" y="1369429"/>
            <a:ext cx="204383" cy="479524"/>
          </a:xfrm>
          <a:prstGeom prst="roundRect">
            <a:avLst/>
          </a:prstGeom>
          <a:solidFill>
            <a:schemeClr val="accent2">
              <a:lumMod val="40000"/>
              <a:lumOff val="60000"/>
            </a:schemeClr>
          </a:solidFill>
          <a:ln>
            <a:solidFill>
              <a:schemeClr val="accent2">
                <a:lumMod val="50000"/>
              </a:schemeClr>
            </a:solidFill>
          </a:ln>
        </p:spPr>
        <p:txBody>
          <a:bodyPr wrap="none" rtlCol="0">
            <a:spAutoFit/>
          </a:bodyPr>
          <a:lstStyle/>
          <a:p>
            <a:endParaRPr lang="en-CA" sz="2400" dirty="0">
              <a:solidFill>
                <a:schemeClr val="accent2">
                  <a:lumMod val="75000"/>
                </a:schemeClr>
              </a:solidFill>
            </a:endParaRPr>
          </a:p>
        </p:txBody>
      </p:sp>
    </p:spTree>
    <p:extLst>
      <p:ext uri="{BB962C8B-B14F-4D97-AF65-F5344CB8AC3E}">
        <p14:creationId xmlns:p14="http://schemas.microsoft.com/office/powerpoint/2010/main" val="199907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 Goals from Course</a:t>
            </a:r>
          </a:p>
        </p:txBody>
      </p:sp>
      <p:sp>
        <p:nvSpPr>
          <p:cNvPr id="14" name="TextBox 13">
            <a:extLst>
              <a:ext uri="{FF2B5EF4-FFF2-40B4-BE49-F238E27FC236}">
                <a16:creationId xmlns:a16="http://schemas.microsoft.com/office/drawing/2014/main" id="{EEAEDE12-3D45-001A-D408-204AE08E9795}"/>
              </a:ext>
            </a:extLst>
          </p:cNvPr>
          <p:cNvSpPr txBox="1"/>
          <p:nvPr/>
        </p:nvSpPr>
        <p:spPr>
          <a:xfrm>
            <a:off x="914399" y="2407206"/>
            <a:ext cx="7467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endParaRPr lang="en-CA"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4FE55AC-ED42-C1B3-E590-786755FFCB30}"/>
              </a:ext>
            </a:extLst>
          </p:cNvPr>
          <p:cNvSpPr txBox="1"/>
          <p:nvPr/>
        </p:nvSpPr>
        <p:spPr>
          <a:xfrm>
            <a:off x="914399" y="3262789"/>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endParaRPr lang="en-CA"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453869E-425F-F7DD-38B4-4A6E25DFA2A7}"/>
              </a:ext>
            </a:extLst>
          </p:cNvPr>
          <p:cNvSpPr txBox="1"/>
          <p:nvPr/>
        </p:nvSpPr>
        <p:spPr>
          <a:xfrm>
            <a:off x="914399" y="4526995"/>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endParaRPr lang="en-CA" sz="24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924289A9-17DB-B0B9-EDAC-99D29420738E}"/>
              </a:ext>
            </a:extLst>
          </p:cNvPr>
          <p:cNvSpPr txBox="1"/>
          <p:nvPr/>
        </p:nvSpPr>
        <p:spPr>
          <a:xfrm>
            <a:off x="914399" y="5791201"/>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endParaRPr lang="en-CA" sz="2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546A42C-7216-1EB0-7D5D-CE6ED6AD65CC}"/>
              </a:ext>
            </a:extLst>
          </p:cNvPr>
          <p:cNvSpPr txBox="1"/>
          <p:nvPr/>
        </p:nvSpPr>
        <p:spPr>
          <a:xfrm>
            <a:off x="914399" y="1143000"/>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87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371600" y="1219200"/>
            <a:ext cx="10058400" cy="4960939"/>
          </a:xfrm>
        </p:spPr>
        <p:txBody>
          <a:bodyPr>
            <a:normAutofit/>
          </a:bodyPr>
          <a:lstStyle/>
          <a:p>
            <a:pPr marL="0" indent="0">
              <a:buNone/>
            </a:pPr>
            <a:r>
              <a:rPr lang="en-US" sz="2400" b="1" dirty="0">
                <a:solidFill>
                  <a:srgbClr val="0070C0"/>
                </a:solidFill>
              </a:rPr>
              <a:t>Booking office hours</a:t>
            </a:r>
            <a:r>
              <a:rPr lang="en-US" sz="2400" dirty="0">
                <a:solidFill>
                  <a:srgbClr val="0070C0"/>
                </a:solidFill>
              </a:rPr>
              <a:t>:</a:t>
            </a:r>
            <a:r>
              <a:rPr lang="en-US" sz="2400" dirty="0"/>
              <a:t>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calendly.com/Hoagland-office-hours/</a:t>
            </a:r>
            <a:endParaRPr lang="en-US" sz="2400" dirty="0"/>
          </a:p>
          <a:p>
            <a:pPr lvl="1"/>
            <a:r>
              <a:rPr lang="en-US" sz="2400" dirty="0"/>
              <a:t>Zoom: Tuesdays and Thursdays, 1-3</a:t>
            </a:r>
          </a:p>
          <a:p>
            <a:pPr lvl="1"/>
            <a:r>
              <a:rPr lang="en-US" sz="2400" dirty="0"/>
              <a:t>In person if needed, but arrange in advance please!</a:t>
            </a:r>
          </a:p>
        </p:txBody>
      </p:sp>
      <p:pic>
        <p:nvPicPr>
          <p:cNvPr id="7" name="Picture 6">
            <a:extLst>
              <a:ext uri="{FF2B5EF4-FFF2-40B4-BE49-F238E27FC236}">
                <a16:creationId xmlns:a16="http://schemas.microsoft.com/office/drawing/2014/main" id="{FB85D007-138F-4044-AD8A-659E0889A7A9}"/>
              </a:ext>
            </a:extLst>
          </p:cNvPr>
          <p:cNvPicPr>
            <a:picLocks noChangeAspect="1"/>
          </p:cNvPicPr>
          <p:nvPr/>
        </p:nvPicPr>
        <p:blipFill>
          <a:blip r:embed="rId4"/>
          <a:stretch>
            <a:fillRect/>
          </a:stretch>
        </p:blipFill>
        <p:spPr>
          <a:xfrm>
            <a:off x="1261872" y="2464814"/>
            <a:ext cx="7348728" cy="4316986"/>
          </a:xfrm>
          <a:prstGeom prst="rect">
            <a:avLst/>
          </a:prstGeom>
        </p:spPr>
      </p:pic>
      <p:sp>
        <p:nvSpPr>
          <p:cNvPr id="5" name="Title 1">
            <a:extLst>
              <a:ext uri="{FF2B5EF4-FFF2-40B4-BE49-F238E27FC236}">
                <a16:creationId xmlns:a16="http://schemas.microsoft.com/office/drawing/2014/main" id="{F437DC18-F235-4588-BBC9-31299ECA7DF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16247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3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30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3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endParaRPr lang="en-US" sz="3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R="222250" algn="just">
              <a:spcBef>
                <a:spcPts val="45"/>
              </a:spcBef>
              <a:spcAft>
                <a:spcPts val="0"/>
              </a:spcAft>
            </a:pPr>
            <a:r>
              <a:rPr lang="en-US" sz="3000" dirty="0">
                <a:ea typeface="Calibri" panose="020F0502020204030204" pitchFamily="34" charset="0"/>
                <a:cs typeface="Times New Roman" panose="02020603050405020304" pitchFamily="18" charset="0"/>
              </a:rPr>
              <a:t>1</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 group assignment, worth 30% of the final grade.</a:t>
            </a:r>
          </a:p>
          <a:p>
            <a:pPr marR="222250" algn="just">
              <a:spcBef>
                <a:spcPts val="45"/>
              </a:spcBef>
              <a:spcAft>
                <a:spcPts val="0"/>
              </a:spcAft>
            </a:pPr>
            <a:r>
              <a:rPr lang="en-US" sz="3000" dirty="0">
                <a:ea typeface="Calibri" panose="020F0502020204030204" pitchFamily="34" charset="0"/>
                <a:cs typeface="Times New Roman" panose="02020603050405020304" pitchFamily="18" charset="0"/>
              </a:rPr>
              <a:t>1 midterm, </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done in class, worth 30% of the final grade.</a:t>
            </a:r>
          </a:p>
          <a:p>
            <a:pPr marR="222250" algn="just">
              <a:spcBef>
                <a:spcPts val="45"/>
              </a:spcBef>
              <a:spcAft>
                <a:spcPts val="0"/>
              </a:spcAft>
            </a:pPr>
            <a:r>
              <a:rPr lang="en-US" sz="3000" dirty="0">
                <a:ea typeface="Calibri" panose="020F0502020204030204" pitchFamily="34" charset="0"/>
                <a:cs typeface="Times New Roman" panose="02020603050405020304" pitchFamily="18" charset="0"/>
              </a:rPr>
              <a:t>1 final, </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done in class, worth 40% of the final grade. </a:t>
            </a:r>
          </a:p>
          <a:p>
            <a:pPr marR="222250" algn="just">
              <a:spcBef>
                <a:spcPts val="45"/>
              </a:spcBef>
              <a:spcAft>
                <a:spcPts val="0"/>
              </a:spcAft>
            </a:pPr>
            <a:endParaRPr lang="en-US" sz="3000" dirty="0">
              <a:ea typeface="Calibri" panose="020F0502020204030204" pitchFamily="34" charset="0"/>
              <a:cs typeface="Times New Roman" panose="02020603050405020304" pitchFamily="18" charset="0"/>
            </a:endParaRPr>
          </a:p>
          <a:p>
            <a:pPr marR="222250" algn="just">
              <a:spcBef>
                <a:spcPts val="45"/>
              </a:spcBef>
              <a:spcAft>
                <a:spcPts val="0"/>
              </a:spcAft>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Evaluations focus on practical applications</a:t>
            </a: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23464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Autofit/>
          </a:bodyPr>
          <a:lstStyle/>
          <a:p>
            <a:pPr marL="0" indent="0">
              <a:buNone/>
            </a:pPr>
            <a:r>
              <a:rPr lang="en-US" sz="3000" b="1" dirty="0">
                <a:solidFill>
                  <a:srgbClr val="0070C0"/>
                </a:solidFill>
              </a:rPr>
              <a:t>Software.</a:t>
            </a:r>
          </a:p>
          <a:p>
            <a:r>
              <a:rPr lang="en-US" sz="3000" dirty="0"/>
              <a:t>We will use R.</a:t>
            </a:r>
            <a:endParaRPr lang="en-US" sz="3000" u="sng" dirty="0">
              <a:effectLst/>
              <a:latin typeface="Times New Roman" panose="02020603050405020304" pitchFamily="18" charset="0"/>
              <a:ea typeface="Calibri" panose="020F0502020204030204" pitchFamily="34" charset="0"/>
            </a:endParaRPr>
          </a:p>
          <a:p>
            <a:pPr lvl="1"/>
            <a:r>
              <a:rPr lang="en-US" sz="3000" dirty="0">
                <a:latin typeface="Times New Roman" panose="02020603050405020304" pitchFamily="18" charset="0"/>
              </a:rPr>
              <a:t>You are welcome to use other software, but check with me</a:t>
            </a:r>
          </a:p>
          <a:p>
            <a:pPr lvl="1"/>
            <a:r>
              <a:rPr lang="en-US" sz="3000" dirty="0">
                <a:latin typeface="Times New Roman" panose="02020603050405020304" pitchFamily="18" charset="0"/>
              </a:rPr>
              <a:t>R is free! Download R </a:t>
            </a:r>
            <a:r>
              <a:rPr lang="en-US" sz="3000" dirty="0">
                <a:latin typeface="Times New Roman" panose="02020603050405020304" pitchFamily="18" charset="0"/>
                <a:hlinkClick r:id="rId3"/>
              </a:rPr>
              <a:t>here</a:t>
            </a:r>
            <a:r>
              <a:rPr lang="en-US" sz="3000" dirty="0">
                <a:latin typeface="Times New Roman" panose="02020603050405020304" pitchFamily="18" charset="0"/>
              </a:rPr>
              <a:t> and an interface RStudio </a:t>
            </a:r>
            <a:r>
              <a:rPr lang="en-US" sz="3000" dirty="0">
                <a:latin typeface="Times New Roman" panose="02020603050405020304" pitchFamily="18" charset="0"/>
                <a:hlinkClick r:id="rId4"/>
              </a:rPr>
              <a:t>here</a:t>
            </a:r>
            <a:endParaRPr lang="en-US" sz="3000" dirty="0">
              <a:latin typeface="Times New Roman" panose="02020603050405020304" pitchFamily="18" charset="0"/>
            </a:endParaRPr>
          </a:p>
          <a:p>
            <a:pPr lvl="1"/>
            <a:r>
              <a:rPr lang="en-US" sz="3000" dirty="0">
                <a:latin typeface="Times New Roman" panose="02020603050405020304" pitchFamily="18" charset="0"/>
                <a:ea typeface="Calibri" panose="020F0502020204030204" pitchFamily="34" charset="0"/>
                <a:cs typeface="Times New Roman" panose="02020603050405020304" pitchFamily="18" charset="0"/>
              </a:rPr>
              <a:t>Training sessions offered in department. </a:t>
            </a:r>
            <a:endParaRPr lang="en-US" sz="3000" dirty="0">
              <a:ea typeface="Calibri" panose="020F0502020204030204" pitchFamily="34" charset="0"/>
              <a:cs typeface="Times New Roman" panose="02020603050405020304" pitchFamily="18" charset="0"/>
            </a:endParaRPr>
          </a:p>
          <a:p>
            <a:pPr lvl="1"/>
            <a:endParaRPr lang="en-US" sz="3000" dirty="0"/>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pic>
        <p:nvPicPr>
          <p:cNvPr id="6" name="Picture 2" descr="RStudio - RStudio">
            <a:extLst>
              <a:ext uri="{FF2B5EF4-FFF2-40B4-BE49-F238E27FC236}">
                <a16:creationId xmlns:a16="http://schemas.microsoft.com/office/drawing/2014/main" id="{F9F5F4EC-00C7-0EE7-D691-9BCEA5421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7629" y="514900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15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Autofit/>
          </a:bodyPr>
          <a:lstStyle/>
          <a:p>
            <a:pPr marL="0" indent="0">
              <a:buNone/>
            </a:pPr>
            <a:r>
              <a:rPr lang="en-US" sz="2800" b="1" dirty="0">
                <a:solidFill>
                  <a:srgbClr val="0070C0"/>
                </a:solidFill>
              </a:rPr>
              <a:t>Software.</a:t>
            </a:r>
          </a:p>
          <a:p>
            <a:r>
              <a:rPr lang="en-US" sz="2800" dirty="0"/>
              <a:t>We will use R.</a:t>
            </a:r>
            <a:endParaRPr lang="en-US" sz="2800" u="sng" dirty="0">
              <a:effectLst/>
              <a:latin typeface="Times New Roman" panose="02020603050405020304" pitchFamily="18" charset="0"/>
              <a:ea typeface="Calibri" panose="020F0502020204030204" pitchFamily="34" charset="0"/>
            </a:endParaRPr>
          </a:p>
          <a:p>
            <a:pPr lvl="1"/>
            <a:r>
              <a:rPr lang="en-US" sz="2800" dirty="0">
                <a:latin typeface="Times New Roman" panose="02020603050405020304" pitchFamily="18" charset="0"/>
              </a:rPr>
              <a:t>You are welcome to use other software, but check with me</a:t>
            </a:r>
          </a:p>
          <a:p>
            <a:pPr lvl="1"/>
            <a:r>
              <a:rPr lang="en-US" sz="2800" dirty="0">
                <a:latin typeface="Times New Roman" panose="02020603050405020304" pitchFamily="18" charset="0"/>
              </a:rPr>
              <a:t>R is free! Download R </a:t>
            </a:r>
            <a:r>
              <a:rPr lang="en-US" sz="2800" dirty="0">
                <a:latin typeface="Times New Roman" panose="02020603050405020304" pitchFamily="18" charset="0"/>
                <a:hlinkClick r:id="rId3"/>
              </a:rPr>
              <a:t>here</a:t>
            </a:r>
            <a:r>
              <a:rPr lang="en-US" sz="2800" dirty="0">
                <a:latin typeface="Times New Roman" panose="02020603050405020304" pitchFamily="18" charset="0"/>
              </a:rPr>
              <a:t> and an interface RStudio </a:t>
            </a:r>
            <a:r>
              <a:rPr lang="en-US" sz="2800" dirty="0">
                <a:latin typeface="Times New Roman" panose="02020603050405020304" pitchFamily="18" charset="0"/>
                <a:hlinkClick r:id="rId4"/>
              </a:rPr>
              <a:t>here</a:t>
            </a:r>
            <a:endParaRPr lang="en-US" sz="2800" dirty="0">
              <a:latin typeface="Times New Roman" panose="02020603050405020304" pitchFamily="18" charset="0"/>
            </a:endParaRPr>
          </a:p>
          <a:p>
            <a:pPr lvl="1"/>
            <a:r>
              <a:rPr lang="en-US" sz="2800" dirty="0">
                <a:latin typeface="Times New Roman" panose="02020603050405020304" pitchFamily="18" charset="0"/>
                <a:ea typeface="Calibri" panose="020F0502020204030204" pitchFamily="34" charset="0"/>
                <a:cs typeface="Times New Roman" panose="02020603050405020304" pitchFamily="18" charset="0"/>
              </a:rPr>
              <a:t>Training sessions offered in department. </a:t>
            </a:r>
            <a:endParaRPr lang="en-US" sz="2800" dirty="0">
              <a:ea typeface="Calibri" panose="020F0502020204030204" pitchFamily="34" charset="0"/>
              <a:cs typeface="Times New Roman" panose="02020603050405020304" pitchFamily="18" charset="0"/>
            </a:endParaRPr>
          </a:p>
          <a:p>
            <a:pPr lvl="1"/>
            <a:endParaRPr lang="en-US" sz="2800" dirty="0"/>
          </a:p>
          <a:p>
            <a:r>
              <a:rPr lang="en-US" sz="2800" dirty="0" err="1">
                <a:cs typeface="Times New Roman" panose="02020603050405020304" pitchFamily="18" charset="0"/>
                <a:hlinkClick r:id="rId5"/>
              </a:rPr>
              <a:t>Github</a:t>
            </a:r>
            <a:r>
              <a:rPr lang="en-US" sz="2800" dirty="0">
                <a:cs typeface="Times New Roman" panose="02020603050405020304" pitchFamily="18" charset="0"/>
                <a:hlinkClick r:id="rId5"/>
              </a:rPr>
              <a:t> repo</a:t>
            </a:r>
            <a:endParaRPr lang="en-US" sz="2800" dirty="0">
              <a:cs typeface="Times New Roman" panose="02020603050405020304" pitchFamily="18" charset="0"/>
            </a:endParaRPr>
          </a:p>
          <a:p>
            <a:pPr lvl="1"/>
            <a:r>
              <a:rPr lang="en-US" sz="2800" dirty="0">
                <a:cs typeface="Times New Roman" panose="02020603050405020304" pitchFamily="18" charset="0"/>
              </a:rPr>
              <a:t>Contains all relevant course materials</a:t>
            </a:r>
          </a:p>
          <a:p>
            <a:pPr lvl="1"/>
            <a:r>
              <a:rPr lang="en-US" sz="2800" dirty="0">
                <a:cs typeface="Times New Roman" panose="02020603050405020304" pitchFamily="18" charset="0"/>
              </a:rPr>
              <a:t>Sample papers</a:t>
            </a:r>
          </a:p>
          <a:p>
            <a:pPr lvl="1"/>
            <a:r>
              <a:rPr lang="en-US" sz="2800" dirty="0">
                <a:cs typeface="Times New Roman" panose="02020603050405020304" pitchFamily="18" charset="0"/>
                <a:hlinkClick r:id="rId6"/>
              </a:rPr>
              <a:t>Discussion boards</a:t>
            </a:r>
            <a:endParaRPr lang="en-US" sz="2800" dirty="0"/>
          </a:p>
          <a:p>
            <a:pPr lvl="1"/>
            <a:endParaRPr lang="en-US" sz="2800" dirty="0"/>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48313187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6789</TotalTime>
  <Words>1788</Words>
  <Application>Microsoft Office PowerPoint</Application>
  <PresentationFormat>Widescreen</PresentationFormat>
  <Paragraphs>218</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Cambria Math</vt:lpstr>
      <vt:lpstr>Century Schoolbook</vt:lpstr>
      <vt:lpstr>Times New Roman</vt:lpstr>
      <vt:lpstr>Wingdings 2</vt:lpstr>
      <vt:lpstr>View</vt:lpstr>
      <vt:lpstr>Intermediate Statistics</vt:lpstr>
      <vt:lpstr>Introductions</vt:lpstr>
      <vt:lpstr>Introductions</vt:lpstr>
      <vt:lpstr>Introductions: Backgrounds</vt:lpstr>
      <vt:lpstr>Introductions: Goals from Course</vt:lpstr>
      <vt:lpstr>PowerPoint Presentation</vt:lpstr>
      <vt:lpstr> </vt:lpstr>
      <vt:lpstr> </vt:lpstr>
      <vt:lpstr> </vt:lpstr>
      <vt:lpstr> </vt:lpstr>
      <vt:lpstr> </vt:lpstr>
      <vt:lpstr> </vt:lpstr>
      <vt:lpstr> </vt:lpstr>
      <vt:lpstr> </vt:lpstr>
      <vt:lpstr>One Pet Peeve: </vt:lpstr>
      <vt:lpstr>Why do we need statistics?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does statistics do?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581</cp:revision>
  <dcterms:created xsi:type="dcterms:W3CDTF">2011-01-10T00:42:42Z</dcterms:created>
  <dcterms:modified xsi:type="dcterms:W3CDTF">2023-09-13T15:11:18Z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