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notesMasterIdLst>
    <p:notesMasterId r:id="rId65"/>
  </p:notesMasterIdLst>
  <p:sldIdLst>
    <p:sldId id="256" r:id="rId3"/>
    <p:sldId id="417" r:id="rId4"/>
    <p:sldId id="257" r:id="rId5"/>
    <p:sldId id="419" r:id="rId6"/>
    <p:sldId id="366" r:id="rId7"/>
    <p:sldId id="421" r:id="rId8"/>
    <p:sldId id="398" r:id="rId9"/>
    <p:sldId id="436" r:id="rId10"/>
    <p:sldId id="422" r:id="rId11"/>
    <p:sldId id="435" r:id="rId12"/>
    <p:sldId id="424" r:id="rId13"/>
    <p:sldId id="423" r:id="rId14"/>
    <p:sldId id="427" r:id="rId15"/>
    <p:sldId id="426" r:id="rId16"/>
    <p:sldId id="428" r:id="rId17"/>
    <p:sldId id="420" r:id="rId18"/>
    <p:sldId id="431" r:id="rId19"/>
    <p:sldId id="430" r:id="rId20"/>
    <p:sldId id="432" r:id="rId21"/>
    <p:sldId id="433" r:id="rId22"/>
    <p:sldId id="437" r:id="rId23"/>
    <p:sldId id="438" r:id="rId24"/>
    <p:sldId id="439"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418" r:id="rId40"/>
    <p:sldId id="448" r:id="rId41"/>
    <p:sldId id="449" r:id="rId42"/>
    <p:sldId id="442" r:id="rId43"/>
    <p:sldId id="450" r:id="rId44"/>
    <p:sldId id="454" r:id="rId45"/>
    <p:sldId id="451" r:id="rId46"/>
    <p:sldId id="452" r:id="rId47"/>
    <p:sldId id="453" r:id="rId48"/>
    <p:sldId id="455" r:id="rId49"/>
    <p:sldId id="456" r:id="rId50"/>
    <p:sldId id="349" r:id="rId51"/>
    <p:sldId id="339" r:id="rId52"/>
    <p:sldId id="319" r:id="rId53"/>
    <p:sldId id="336" r:id="rId54"/>
    <p:sldId id="457" r:id="rId55"/>
    <p:sldId id="329" r:id="rId56"/>
    <p:sldId id="330" r:id="rId57"/>
    <p:sldId id="441" r:id="rId58"/>
    <p:sldId id="440" r:id="rId59"/>
    <p:sldId id="443" r:id="rId60"/>
    <p:sldId id="445" r:id="rId61"/>
    <p:sldId id="446" r:id="rId62"/>
    <p:sldId id="447" r:id="rId63"/>
    <p:sldId id="444" r:id="rId6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758" autoAdjust="0"/>
  </p:normalViewPr>
  <p:slideViewPr>
    <p:cSldViewPr>
      <p:cViewPr varScale="1">
        <p:scale>
          <a:sx n="55" d="100"/>
          <a:sy n="55" d="100"/>
        </p:scale>
        <p:origin x="1096"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10/11/2023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08657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74169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524015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math notation</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725330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math notation</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530705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fix notation, keep k = 1. Note that the 50</a:t>
            </a:r>
            <a:r>
              <a:rPr lang="en-US" baseline="30000" dirty="0"/>
              <a:t>th</a:t>
            </a:r>
            <a:r>
              <a:rPr lang="en-US" dirty="0"/>
              <a:t> percentile is the same as the median!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664412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averages are useful.</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733690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data. Take all data and put it all into bins.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500467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https://towardsdatascience.com/6-reasons-why-you-should-stop-using-histograms-and-which-plot-you-should-use-instead-31f937a0a81c. (Note: I don’t think you should stop using histograms).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540099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11132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the others can be made by Google. Note that we’re saving viz across dimensions (scatter plots) until after we do correlations/covariance.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313285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Color, text, etc.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397668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077481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coming back to how to visualize this – best for continuous data. https://chartio.com/learn/charts/how-to-choose-data-visualization/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370368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More useful. </a:t>
            </a:r>
            <a:r>
              <a:rPr lang="en-US" b="0" i="0" dirty="0">
                <a:solidFill>
                  <a:srgbClr val="27262B"/>
                </a:solidFill>
                <a:effectLst/>
                <a:latin typeface="-apple-system"/>
              </a:rPr>
              <a:t>Keep in Mind</a:t>
            </a:r>
          </a:p>
          <a:p>
            <a:pPr algn="l">
              <a:buFont typeface="Arial" panose="020B0604020202020204" pitchFamily="34" charset="0"/>
              <a:buChar char="•"/>
            </a:pPr>
            <a:r>
              <a:rPr lang="en-US" b="0" i="0" dirty="0">
                <a:solidFill>
                  <a:srgbClr val="5C5962"/>
                </a:solidFill>
                <a:effectLst/>
                <a:latin typeface="-apple-system"/>
              </a:rPr>
              <a:t>Bin width can be determined in multiple ways. For example, you can set bin width with the goal of getting the same amount of observations into each bin. In this scenario, bins will likely all differ in width unless your data observations are equally spaced. You could also set bin width so that every bin is of equal width (and has unequal amount of observations falling into each bin).</a:t>
            </a:r>
          </a:p>
          <a:p>
            <a:pPr algn="l">
              <a:buFont typeface="Arial" panose="020B0604020202020204" pitchFamily="34" charset="0"/>
              <a:buChar char="•"/>
            </a:pPr>
            <a:r>
              <a:rPr lang="en-US" b="0" i="0" dirty="0">
                <a:solidFill>
                  <a:srgbClr val="5C5962"/>
                </a:solidFill>
                <a:effectLst/>
                <a:latin typeface="-apple-system"/>
              </a:rPr>
              <a:t>Possible summary statistics that can be used include mean, median or other quantiles, max/min, or count.</a:t>
            </a:r>
          </a:p>
          <a:p>
            <a:pPr algn="l">
              <a:buFont typeface="Arial" panose="020B0604020202020204" pitchFamily="34" charset="0"/>
              <a:buChar char="•"/>
            </a:pPr>
            <a:r>
              <a:rPr lang="en-US" b="0" i="0" dirty="0">
                <a:solidFill>
                  <a:srgbClr val="5C5962"/>
                </a:solidFill>
                <a:effectLst/>
                <a:latin typeface="-apple-system"/>
              </a:rPr>
              <a:t>The number of bins you will separate your data into is the most important decision you will likely make. There is no one way to determine this, but you will face the bias-variance trade off when selecting this parameter. The </a:t>
            </a:r>
            <a:r>
              <a:rPr lang="en-US" b="0" i="0" dirty="0" err="1">
                <a:solidFill>
                  <a:srgbClr val="5C5962"/>
                </a:solidFill>
                <a:effectLst/>
                <a:latin typeface="-apple-system"/>
              </a:rPr>
              <a:t>binsreg</a:t>
            </a:r>
            <a:r>
              <a:rPr lang="en-US" b="0" i="0" dirty="0">
                <a:solidFill>
                  <a:srgbClr val="5C5962"/>
                </a:solidFill>
                <a:effectLst/>
                <a:latin typeface="-apple-system"/>
              </a:rPr>
              <a:t> package in R, Stata, and Python has a default optimal number of bins that it calculates to make this trade off.</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017556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measure strength of relationship between X and Y , or the direction of the linear relationship • If X and Y have a strong positive relationship (high X ⇔ high Y ), then x &gt; µX ⇔ y &gt; µY —hence, </a:t>
            </a:r>
            <a:r>
              <a:rPr lang="en-US" dirty="0" err="1"/>
              <a:t>Cov</a:t>
            </a:r>
            <a:r>
              <a:rPr lang="en-US" dirty="0"/>
              <a:t>(X, Y ) will be strongly positive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127796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Intuition</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3444986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it as given that </a:t>
            </a:r>
            <a:r>
              <a:rPr lang="en-US" dirty="0" err="1"/>
              <a:t>xbar</a:t>
            </a:r>
            <a:r>
              <a:rPr lang="en-US" dirty="0"/>
              <a:t> = 5.55 and </a:t>
            </a:r>
            <a:r>
              <a:rPr lang="en-US" dirty="0" err="1"/>
              <a:t>ybar</a:t>
            </a:r>
            <a:r>
              <a:rPr lang="en-US" dirty="0"/>
              <a:t> = 8.55.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009653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needed for time. This also makes covariance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594080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403108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folders are going out of vogue – I will fight to save these till my dying breath! Urge you to start your shared projects using a structure like this (and </a:t>
            </a:r>
            <a:r>
              <a:rPr lang="en-US" dirty="0" err="1"/>
              <a:t>Github</a:t>
            </a:r>
            <a:r>
              <a:rPr lang="en-US" dirty="0"/>
              <a:t> and/or Dropbox and/or Overleaf and/or Trello – the dream team). Also have your </a:t>
            </a:r>
            <a:r>
              <a:rPr lang="en-US" dirty="0" err="1"/>
              <a:t>Rproject</a:t>
            </a:r>
            <a:r>
              <a:rPr lang="en-US" dirty="0"/>
              <a:t> here, so that you can have raw data (which you don’t touch), analytical data, code, and outputs all in separate places. Then draft can either be </a:t>
            </a:r>
            <a:r>
              <a:rPr lang="en-US" dirty="0" err="1"/>
              <a:t>Rmd</a:t>
            </a:r>
            <a:r>
              <a:rPr lang="en-US" dirty="0"/>
              <a:t> or Latex, Word, etc.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when two variables are independent, rho = 0. Is the reverse true?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384132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does not imply causation and the reverse is true as well (causation does not imply correlation; otherwise stated, no correlation does not imply no causation). Causal inference is where it’s at  (more than just stats).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283567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goal is to understand a DGP – what gives rise to the data we see in the world? Example: being sick and going to the doctor.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4234873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But gold standard has been taken over by medical journals in particular.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165768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Gol standard of med research is RCT – is that all we can use?</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8062541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Decades of research goes into understanding how real data can give us (some) real answers. There are more assumptions and some limits on the parameters you return, but that’s a </a:t>
            </a:r>
            <a:r>
              <a:rPr lang="en-CA" dirty="0" err="1"/>
              <a:t>tradeoff</a:t>
            </a:r>
            <a:r>
              <a:rPr lang="en-CA" dirty="0"/>
              <a:t> worth taking.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5498035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Policies are not all based on RCTs -- many rely on real-world data and causal inference. The questions are: (1) is that causal inference sound? And (2) more philosophically – to what extent should all policy be built on evidence vs. art/craft/intuition? Do we need more evidence about drinking age, for example?</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3366972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u="sng" dirty="0">
                <a:solidFill>
                  <a:schemeClr val="accent3">
                    <a:lumMod val="75000"/>
                  </a:schemeClr>
                </a:solidFill>
              </a:rPr>
              <a:t>Example</a:t>
            </a:r>
            <a:r>
              <a:rPr lang="en-US" sz="2400" dirty="0"/>
              <a:t>: Suppose we are making a diagnosis: How helpful is knowing a patient has a fever?  Must consider all symptoms together </a:t>
            </a:r>
            <a:r>
              <a:rPr lang="en-US" sz="2400" dirty="0">
                <a:sym typeface="Wingdings" panose="05000000000000000000" pitchFamily="2" charset="2"/>
              </a:rPr>
              <a:t> this requires us to build a *model*</a:t>
            </a:r>
            <a:endParaRPr lang="en-US" sz="2400"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39893947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we say to this headline? Easy to just say correlation doesn’t imply causation – except that it *can*, so this isn’t enough of a response (and it kills conversation). Instead, we want to know *why* this result isn’t good enough to say it’s causal.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23767799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we want to know *why* this result isn’t good enough to say it’s causal. </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1240492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to have within files. File chunks with one master file to run them all. Here we will use R projects and R markdown files.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5618419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3887803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803246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 Typically 2/3 of data are within one standard deviation of the mean (vague but good ROT)</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965134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7732216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 effects, etc. related to discussion of causality above</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3966593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 effects, etc. related to discussion of causality above</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10244951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206874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seriousness your projects may go on for years, and then you’ll get requests for replication code pulls years after publication – you want to be able to explain your own reasoning years from now (and you want others to follow it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825928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a source that’s really helpful to you, send it my way! Want to include it here. Crowd-sourcing is what R is built on after all.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32739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you tell me the difference in these data sets?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384869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can you tell me the difference?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2629163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10/11/2023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12" y="224815"/>
            <a:ext cx="12181771" cy="184666"/>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6075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0"/>
            <a:ext cx="12186962" cy="6849190"/>
          </a:xfrm>
          <a:custGeom>
            <a:avLst/>
            <a:gdLst/>
            <a:ahLst/>
            <a:cxnLst/>
            <a:rect l="l" t="t" r="r" b="b"/>
            <a:pathLst>
              <a:path w="4608195" h="3456304">
                <a:moveTo>
                  <a:pt x="0" y="3456000"/>
                </a:moveTo>
                <a:lnTo>
                  <a:pt x="4608004" y="3456000"/>
                </a:lnTo>
                <a:lnTo>
                  <a:pt x="4608004" y="0"/>
                </a:lnTo>
                <a:lnTo>
                  <a:pt x="0" y="0"/>
                </a:lnTo>
                <a:lnTo>
                  <a:pt x="0" y="3456000"/>
                </a:lnTo>
                <a:close/>
              </a:path>
            </a:pathLst>
          </a:custGeom>
          <a:solidFill>
            <a:srgbClr val="F7D060"/>
          </a:solidFill>
        </p:spPr>
        <p:txBody>
          <a:bodyPr wrap="square" lIns="0" tIns="0" rIns="0" bIns="0" rtlCol="0"/>
          <a:lstStyle/>
          <a:p>
            <a:endParaRPr sz="3567"/>
          </a:p>
        </p:txBody>
      </p:sp>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7034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sz="half" idx="2"/>
          </p:nvPr>
        </p:nvSpPr>
        <p:spPr>
          <a:xfrm>
            <a:off x="609601" y="1577340"/>
            <a:ext cx="530351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19"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6" name="Holder 6"/>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21256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4" name="Holder 4"/>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3968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3" name="Holder 3"/>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9718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10/11/2023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24815"/>
            <a:ext cx="2095815"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endParaRPr sz="3567"/>
          </a:p>
        </p:txBody>
      </p:sp>
      <p:sp>
        <p:nvSpPr>
          <p:cNvPr id="2" name="Holder 2"/>
          <p:cNvSpPr>
            <a:spLocks noGrp="1"/>
          </p:cNvSpPr>
          <p:nvPr>
            <p:ph type="title"/>
          </p:nvPr>
        </p:nvSpPr>
        <p:spPr>
          <a:xfrm>
            <a:off x="5112" y="224815"/>
            <a:ext cx="12181771" cy="184666"/>
          </a:xfrm>
          <a:prstGeom prst="rect">
            <a:avLst/>
          </a:prstGeom>
        </p:spPr>
        <p:txBody>
          <a:bodyPr wrap="square" lIns="0" tIns="0" rIns="0" bIns="0">
            <a:spAutoFit/>
          </a:bodyPr>
          <a:lstStyle>
            <a:lvl1pPr>
              <a:defRPr sz="1200" b="0" i="0">
                <a:solidFill>
                  <a:srgbClr val="505252"/>
                </a:solidFill>
                <a:latin typeface="Calibri"/>
                <a:cs typeface="Calibri"/>
              </a:defRPr>
            </a:lvl1pPr>
          </a:lstStyle>
          <a:p>
            <a:endParaRPr/>
          </a:p>
        </p:txBody>
      </p:sp>
      <p:sp>
        <p:nvSpPr>
          <p:cNvPr id="3" name="Holder 3"/>
          <p:cNvSpPr>
            <a:spLocks noGrp="1"/>
          </p:cNvSpPr>
          <p:nvPr>
            <p:ph type="body" idx="1"/>
          </p:nvPr>
        </p:nvSpPr>
        <p:spPr>
          <a:xfrm>
            <a:off x="1128853" y="1148190"/>
            <a:ext cx="9934294"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518271" y="6544423"/>
            <a:ext cx="4465359" cy="213456"/>
          </a:xfrm>
          <a:prstGeom prst="rect">
            <a:avLst/>
          </a:prstGeom>
        </p:spPr>
        <p:txBody>
          <a:bodyPr wrap="square" lIns="0" tIns="0" rIns="0" bIns="0">
            <a:spAutoFit/>
          </a:bodyPr>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a:xfrm>
            <a:off x="528924" y="6544424"/>
            <a:ext cx="2124364" cy="213456"/>
          </a:xfrm>
          <a:prstGeom prst="rect">
            <a:avLst/>
          </a:prstGeom>
        </p:spPr>
        <p:txBody>
          <a:bodyPr wrap="square" lIns="0" tIns="0" rIns="0" bIns="0">
            <a:spAutoFit/>
          </a:bodyPr>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1751528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xStyles>
    <p:titleStyle>
      <a:lvl1pPr>
        <a:defRPr>
          <a:latin typeface="+mj-lt"/>
          <a:ea typeface="+mj-ea"/>
          <a:cs typeface="+mj-cs"/>
        </a:defRPr>
      </a:lvl1pPr>
    </p:titleStyle>
    <p:body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bodyStyle>
    <p:other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hyperlink" Target="https://www.coursesidekick.com/statistics/study-guides/wmopen-concepts-statistics/histograms-2-of-4"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hpme.utoronto.ca/faculty-profile/abad-shakeri-hossain-zahra/"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3" Type="http://schemas.openxmlformats.org/officeDocument/2006/relationships/hyperlink" Target="https://www.rstudio.com/wp-content/uploads/2015/02/rmarkdown-cheatsheet.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lost-stats.github.io/" TargetMode="External"/><Relationship Id="rId5" Type="http://schemas.openxmlformats.org/officeDocument/2006/relationships/hyperlink" Target="https://www.amazon.ca/Data-Visualization-Introduction-Kieran-Healy/dp/0691181624/ref=asc_df_0691181624/?tag=googleshopc0c-20&amp;linkCode=df0&amp;hvadid=310482465589&amp;hvpos=&amp;hvnetw=g&amp;hvrand=3535611193758545946&amp;hvpone=&amp;hvptwo=&amp;hvqmt=&amp;hvdev=c&amp;hvdvcmdl=&amp;hvlocint=&amp;hvlocphy=9000945&amp;hvtargid=pla-747213866632&amp;psc=1" TargetMode="External"/><Relationship Id="rId4" Type="http://schemas.openxmlformats.org/officeDocument/2006/relationships/hyperlink" Target="https://www.maths.usyd.edu.au/u/UG/SM/STAT3022/r/current/Misc/data-visualization-2.1.pdf"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Intermediate Statistics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2: Correlations + Data Visualization</a:t>
            </a:r>
          </a:p>
          <a:p>
            <a:r>
              <a:rPr lang="en-US" sz="2400" dirty="0"/>
              <a:t>January 17, 2024</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97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(e.g., age in years)</a:t>
            </a:r>
          </a:p>
          <a:p>
            <a:pPr lvl="1"/>
            <a:r>
              <a:rPr lang="en-US" sz="2200" dirty="0">
                <a:cs typeface="Times New Roman" panose="02020603050405020304" pitchFamily="18" charset="0"/>
              </a:rPr>
              <a:t>Can be ordinal (e.g., quantiles of marginalization) </a:t>
            </a:r>
          </a:p>
          <a:p>
            <a:pPr lvl="1"/>
            <a:r>
              <a:rPr lang="en-US" sz="2200" dirty="0">
                <a:cs typeface="Times New Roman" panose="02020603050405020304" pitchFamily="18" charset="0"/>
              </a:rPr>
              <a:t>Can be anything with limited categories (e.g., Likert scales)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59796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(e.g., age in years)</a:t>
            </a:r>
          </a:p>
          <a:p>
            <a:pPr lvl="1"/>
            <a:r>
              <a:rPr lang="en-US" sz="2200" dirty="0">
                <a:cs typeface="Times New Roman" panose="02020603050405020304" pitchFamily="18" charset="0"/>
              </a:rPr>
              <a:t>Can be ordinal (e.g., quantiles of marginalization) </a:t>
            </a:r>
          </a:p>
          <a:p>
            <a:pPr lvl="1"/>
            <a:r>
              <a:rPr lang="en-US" sz="2200" dirty="0">
                <a:cs typeface="Times New Roman" panose="02020603050405020304" pitchFamily="18" charset="0"/>
              </a:rPr>
              <a:t>Can be anything with limited categories (e.g., Likert scales, binned household income)</a:t>
            </a:r>
          </a:p>
          <a:p>
            <a:pPr lvl="1"/>
            <a:endParaRPr lang="en-US" sz="2200" dirty="0">
              <a:cs typeface="Times New Roman" panose="02020603050405020304" pitchFamily="18" charset="0"/>
            </a:endParaRPr>
          </a:p>
          <a:p>
            <a:pPr marL="274320" lvl="1" indent="0">
              <a:buNone/>
            </a:pPr>
            <a:r>
              <a:rPr lang="en-US" sz="2200" b="1" dirty="0">
                <a:solidFill>
                  <a:schemeClr val="accent2">
                    <a:lumMod val="75000"/>
                  </a:schemeClr>
                </a:solidFill>
                <a:cs typeface="Times New Roman" panose="02020603050405020304" pitchFamily="18" charset="0"/>
              </a:rPr>
              <a:t>How we view this data depends on its underlying structure! </a:t>
            </a:r>
          </a:p>
          <a:p>
            <a:pPr marL="274320" lvl="1" indent="0">
              <a:buNone/>
            </a:pPr>
            <a:r>
              <a:rPr lang="en-US" sz="2200" dirty="0">
                <a:cs typeface="Times New Roman" panose="02020603050405020304" pitchFamily="18" charset="0"/>
              </a:rPr>
              <a:t>Good visualization conveys the assumptions and limitations as well as takeaways</a:t>
            </a:r>
          </a:p>
        </p:txBody>
      </p:sp>
    </p:spTree>
    <p:extLst>
      <p:ext uri="{BB962C8B-B14F-4D97-AF65-F5344CB8AC3E}">
        <p14:creationId xmlns:p14="http://schemas.microsoft.com/office/powerpoint/2010/main" val="3142007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US">
                    <a:noFill/>
                  </a:rPr>
                  <a:t> </a:t>
                </a:r>
              </a:p>
            </p:txBody>
          </p:sp>
        </mc:Fallback>
      </mc:AlternateContent>
      <p:pic>
        <p:nvPicPr>
          <p:cNvPr id="1026" name="Picture 2" descr="Anna J. Egalite on X: &quot;In my intro stats class today, I told students the  median is a ”resistant” measure of a distribution's center &amp;amp; is often  preferred to the mean in">
            <a:extLst>
              <a:ext uri="{FF2B5EF4-FFF2-40B4-BE49-F238E27FC236}">
                <a16:creationId xmlns:a16="http://schemas.microsoft.com/office/drawing/2014/main" id="{BFCB3366-0E91-75F7-16DA-ABC3527D7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1" y="2911320"/>
            <a:ext cx="5543550" cy="360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403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pPr marL="0" indent="0">
                  <a:buNone/>
                </a:pP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r>
                  <a:rPr lang="en-US" sz="2200" dirty="0">
                    <a:cs typeface="Times New Roman" panose="02020603050405020304" pitchFamily="18" charset="0"/>
                  </a:rPr>
                  <a:t>Median is just the “middle value” of the data when ranked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1028" name="Picture 4" descr="Mean, Median, Mode: Essential. But what do we know?… | by Leonardo Wijaya |  Medium">
            <a:extLst>
              <a:ext uri="{FF2B5EF4-FFF2-40B4-BE49-F238E27FC236}">
                <a16:creationId xmlns:a16="http://schemas.microsoft.com/office/drawing/2014/main" id="{662898DB-CD1C-B370-07F6-8F541B795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902" y="4191000"/>
            <a:ext cx="7746423" cy="232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013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escriptive statistics - representing quantile like quartile in form of  normal distribution curve - Cross Validated">
            <a:extLst>
              <a:ext uri="{FF2B5EF4-FFF2-40B4-BE49-F238E27FC236}">
                <a16:creationId xmlns:a16="http://schemas.microsoft.com/office/drawing/2014/main" id="{42F9A31E-C953-A893-F54E-CED1DE085C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1860"/>
          <a:stretch/>
        </p:blipFill>
        <p:spPr bwMode="auto">
          <a:xfrm>
            <a:off x="7162800" y="2958380"/>
            <a:ext cx="4065548" cy="3831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765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8874" y="677863"/>
            <a:ext cx="4534047" cy="1325562"/>
          </a:xfrm>
        </p:spPr>
        <p:txBody>
          <a:bodyPr>
            <a:normAutofit/>
          </a:bodyPr>
          <a:lstStyle/>
          <a:p>
            <a:r>
              <a:rPr lang="en-US" sz="3700">
                <a:latin typeface="Times New Roman" panose="02020603050405020304" pitchFamily="18" charset="0"/>
                <a:cs typeface="Times New Roman" panose="02020603050405020304" pitchFamily="18" charset="0"/>
              </a:rPr>
              <a:t>Choose Visualizations Carefully</a:t>
            </a:r>
          </a:p>
        </p:txBody>
      </p:sp>
      <p:sp>
        <p:nvSpPr>
          <p:cNvPr id="3" name="Content Placeholder 2"/>
          <p:cNvSpPr>
            <a:spLocks noGrp="1"/>
          </p:cNvSpPr>
          <p:nvPr>
            <p:ph idx="1"/>
          </p:nvPr>
        </p:nvSpPr>
        <p:spPr>
          <a:xfrm>
            <a:off x="718874" y="2325158"/>
            <a:ext cx="4534048" cy="3854979"/>
          </a:xfrm>
        </p:spPr>
        <p:txBody>
          <a:bodyPr>
            <a:normAutofit/>
          </a:bodyPr>
          <a:lstStyle/>
          <a:p>
            <a:r>
              <a:rPr lang="en-US" sz="2400" dirty="0">
                <a:latin typeface="Times New Roman" panose="02020603050405020304" pitchFamily="18" charset="0"/>
                <a:cs typeface="Times New Roman" panose="02020603050405020304" pitchFamily="18" charset="0"/>
              </a:rPr>
              <a:t>Not everything is informative</a:t>
            </a:r>
          </a:p>
          <a:p>
            <a:r>
              <a:rPr lang="en-US" sz="2400" dirty="0">
                <a:cs typeface="Times New Roman" panose="02020603050405020304" pitchFamily="18" charset="0"/>
              </a:rPr>
              <a:t>Some can be downright misleading</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descr="A screenshot of a social media post&#10;&#10;Description automatically generated">
            <a:extLst>
              <a:ext uri="{FF2B5EF4-FFF2-40B4-BE49-F238E27FC236}">
                <a16:creationId xmlns:a16="http://schemas.microsoft.com/office/drawing/2014/main" id="{4EEF7CF0-D986-A414-EAD2-0E3413569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144" y="48652"/>
            <a:ext cx="5696262" cy="7723748"/>
          </a:xfrm>
          <a:prstGeom prst="rect">
            <a:avLst/>
          </a:prstGeom>
        </p:spPr>
      </p:pic>
    </p:spTree>
    <p:extLst>
      <p:ext uri="{BB962C8B-B14F-4D97-AF65-F5344CB8AC3E}">
        <p14:creationId xmlns:p14="http://schemas.microsoft.com/office/powerpoint/2010/main" val="28849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22D9FA8-ABE6-885B-6ED0-C2B6B009FC9A}"/>
              </a:ext>
            </a:extLst>
          </p:cNvPr>
          <p:cNvPicPr>
            <a:picLocks noChangeAspect="1"/>
          </p:cNvPicPr>
          <p:nvPr/>
        </p:nvPicPr>
        <p:blipFill>
          <a:blip r:embed="rId4"/>
          <a:stretch>
            <a:fillRect/>
          </a:stretch>
        </p:blipFill>
        <p:spPr>
          <a:xfrm>
            <a:off x="2362200" y="1828800"/>
            <a:ext cx="6972782" cy="4846169"/>
          </a:xfrm>
          <a:prstGeom prst="rect">
            <a:avLst/>
          </a:prstGeom>
        </p:spPr>
      </p:pic>
    </p:spTree>
    <p:extLst>
      <p:ext uri="{BB962C8B-B14F-4D97-AF65-F5344CB8AC3E}">
        <p14:creationId xmlns:p14="http://schemas.microsoft.com/office/powerpoint/2010/main" val="1094225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a:p>
            <a:pPr marL="0" indent="0">
              <a:buNone/>
            </a:pPr>
            <a:r>
              <a:rPr lang="en-US" sz="2200" b="1" dirty="0">
                <a:cs typeface="Times New Roman" panose="02020603050405020304" pitchFamily="18" charset="0"/>
              </a:rPr>
              <a:t>Downsides: </a:t>
            </a:r>
            <a:endParaRPr lang="en-US" sz="2200" dirty="0">
              <a:cs typeface="Times New Roman" panose="02020603050405020304" pitchFamily="18" charset="0"/>
            </a:endParaRPr>
          </a:p>
          <a:p>
            <a:r>
              <a:rPr lang="en-US" sz="2200" dirty="0">
                <a:cs typeface="Times New Roman" panose="02020603050405020304" pitchFamily="18" charset="0"/>
              </a:rPr>
              <a:t>Easily changed by bin widths </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FD20FAB-7456-BD37-71D8-3F413995E125}"/>
              </a:ext>
            </a:extLst>
          </p:cNvPr>
          <p:cNvPicPr>
            <a:picLocks noChangeAspect="1"/>
          </p:cNvPicPr>
          <p:nvPr/>
        </p:nvPicPr>
        <p:blipFill>
          <a:blip r:embed="rId4"/>
          <a:stretch>
            <a:fillRect/>
          </a:stretch>
        </p:blipFill>
        <p:spPr>
          <a:xfrm>
            <a:off x="610565" y="2895600"/>
            <a:ext cx="10589023" cy="3124200"/>
          </a:xfrm>
          <a:prstGeom prst="rect">
            <a:avLst/>
          </a:prstGeom>
        </p:spPr>
      </p:pic>
    </p:spTree>
    <p:extLst>
      <p:ext uri="{BB962C8B-B14F-4D97-AF65-F5344CB8AC3E}">
        <p14:creationId xmlns:p14="http://schemas.microsoft.com/office/powerpoint/2010/main" val="3947188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a:p>
            <a:pPr marL="0" indent="0">
              <a:buNone/>
            </a:pPr>
            <a:r>
              <a:rPr lang="en-US" sz="2200" b="1" dirty="0">
                <a:cs typeface="Times New Roman" panose="02020603050405020304" pitchFamily="18" charset="0"/>
              </a:rPr>
              <a:t>Downsides: </a:t>
            </a:r>
            <a:endParaRPr lang="en-US" sz="2200" dirty="0">
              <a:cs typeface="Times New Roman" panose="02020603050405020304" pitchFamily="18" charset="0"/>
            </a:endParaRPr>
          </a:p>
          <a:p>
            <a:r>
              <a:rPr lang="en-US" sz="2200" dirty="0">
                <a:cs typeface="Times New Roman" panose="02020603050405020304" pitchFamily="18" charset="0"/>
              </a:rPr>
              <a:t>Easily changed by bin widths: </a:t>
            </a:r>
            <a:r>
              <a:rPr lang="en-US" sz="2200" dirty="0">
                <a:cs typeface="Times New Roman" panose="02020603050405020304" pitchFamily="18" charset="0"/>
                <a:hlinkClick r:id="rId3"/>
              </a:rPr>
              <a:t>see this site</a:t>
            </a:r>
            <a:endParaRPr lang="en-US" sz="2200" dirty="0">
              <a:cs typeface="Times New Roman" panose="02020603050405020304" pitchFamily="18" charset="0"/>
            </a:endParaRPr>
          </a:p>
          <a:p>
            <a:r>
              <a:rPr lang="en-US" sz="2200" dirty="0">
                <a:cs typeface="Times New Roman" panose="02020603050405020304" pitchFamily="18" charset="0"/>
              </a:rPr>
              <a:t>This is a form of “data smoothing,” which falls into the bucket of “data massage” </a:t>
            </a:r>
          </a:p>
          <a:p>
            <a:r>
              <a:rPr lang="en-US" sz="2200" dirty="0">
                <a:cs typeface="Times New Roman" panose="02020603050405020304" pitchFamily="18" charset="0"/>
              </a:rPr>
              <a:t>This is a helpful part of data cleaning! We can’t visualize every point of a 1M observation data set with 50+ variables</a:t>
            </a:r>
          </a:p>
          <a:p>
            <a:r>
              <a:rPr lang="en-US" sz="2200" dirty="0">
                <a:cs typeface="Times New Roman" panose="02020603050405020304" pitchFamily="18" charset="0"/>
              </a:rPr>
              <a:t>But we do need to watch out for: </a:t>
            </a:r>
          </a:p>
          <a:p>
            <a:pPr lvl="1"/>
            <a:r>
              <a:rPr lang="en-US" sz="2000" dirty="0">
                <a:cs typeface="Times New Roman" panose="02020603050405020304" pitchFamily="18" charset="0"/>
              </a:rPr>
              <a:t>“Sense checks” where we drop nonsense values</a:t>
            </a:r>
          </a:p>
          <a:p>
            <a:pPr lvl="1"/>
            <a:r>
              <a:rPr lang="en-US" sz="2000" dirty="0">
                <a:cs typeface="Times New Roman" panose="02020603050405020304" pitchFamily="18" charset="0"/>
              </a:rPr>
              <a:t>Ignoring missing data</a:t>
            </a:r>
          </a:p>
          <a:p>
            <a:pPr lvl="1"/>
            <a:r>
              <a:rPr lang="en-US" sz="2000" dirty="0">
                <a:cs typeface="Times New Roman" panose="02020603050405020304" pitchFamily="18" charset="0"/>
              </a:rPr>
              <a:t>Adjusting data (inflation, normalizing, etc. )</a:t>
            </a:r>
          </a:p>
          <a:p>
            <a:pPr lvl="1"/>
            <a:r>
              <a:rPr lang="en-US" sz="2000" dirty="0">
                <a:cs typeface="Times New Roman" panose="02020603050405020304" pitchFamily="18" charset="0"/>
              </a:rPr>
              <a:t>Dividing by zero! (happens more than you think – e.g., ratios)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51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Last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Statistical thinking has a lot to offer</a:t>
            </a:r>
          </a:p>
          <a:p>
            <a:r>
              <a:rPr lang="en-US" sz="2800" dirty="0"/>
              <a:t>But we have to be careful how we apply it</a:t>
            </a:r>
          </a:p>
          <a:p>
            <a:r>
              <a:rPr lang="en-US" sz="2800" dirty="0"/>
              <a:t>Quantifying uncertainty is vital for good research and understanding the world</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Visualizing our data</a:t>
            </a:r>
          </a:p>
          <a:p>
            <a:r>
              <a:rPr lang="en-US" sz="2800" dirty="0"/>
              <a:t>Thinking about correlations </a:t>
            </a:r>
          </a:p>
          <a:p>
            <a:r>
              <a:rPr lang="en-US" sz="2800" dirty="0" err="1"/>
              <a:t>IntRoduction</a:t>
            </a:r>
            <a:r>
              <a:rPr lang="en-US" sz="2800" dirty="0"/>
              <a:t> to R</a:t>
            </a:r>
          </a:p>
        </p:txBody>
      </p:sp>
    </p:spTree>
    <p:extLst>
      <p:ext uri="{BB962C8B-B14F-4D97-AF65-F5344CB8AC3E}">
        <p14:creationId xmlns:p14="http://schemas.microsoft.com/office/powerpoint/2010/main" val="317253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Visualization Across Groups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Lots of ways to do this! </a:t>
            </a:r>
          </a:p>
          <a:p>
            <a:r>
              <a:rPr lang="en-US" sz="2400" b="1" dirty="0">
                <a:cs typeface="Times New Roman" panose="02020603050405020304" pitchFamily="18" charset="0"/>
              </a:rPr>
              <a:t>Bar charts</a:t>
            </a:r>
          </a:p>
          <a:p>
            <a:r>
              <a:rPr lang="en-US" sz="2400" dirty="0">
                <a:cs typeface="Times New Roman" panose="02020603050405020304" pitchFamily="18" charset="0"/>
              </a:rPr>
              <a:t>Time series/line charts</a:t>
            </a:r>
          </a:p>
          <a:p>
            <a:r>
              <a:rPr lang="en-US" sz="2400" dirty="0">
                <a:cs typeface="Times New Roman" panose="02020603050405020304" pitchFamily="18" charset="0"/>
              </a:rPr>
              <a:t>Area charts</a:t>
            </a:r>
          </a:p>
          <a:p>
            <a:r>
              <a:rPr lang="en-US" sz="2400" dirty="0">
                <a:cs typeface="Times New Roman" panose="02020603050405020304" pitchFamily="18" charset="0"/>
              </a:rPr>
              <a:t>Heat maps</a:t>
            </a:r>
          </a:p>
          <a:p>
            <a:r>
              <a:rPr lang="en-US" sz="2400" dirty="0" err="1">
                <a:cs typeface="Times New Roman" panose="02020603050405020304" pitchFamily="18" charset="0"/>
              </a:rPr>
              <a:t>Treemaps</a:t>
            </a:r>
            <a:endParaRPr lang="en-US" sz="2400" dirty="0">
              <a:cs typeface="Times New Roman" panose="02020603050405020304" pitchFamily="18" charset="0"/>
            </a:endParaRPr>
          </a:p>
          <a:p>
            <a:r>
              <a:rPr lang="en-US" sz="2400" dirty="0">
                <a:cs typeface="Times New Roman" panose="02020603050405020304" pitchFamily="18" charset="0"/>
              </a:rPr>
              <a:t>On and on and on!</a:t>
            </a:r>
          </a:p>
          <a:p>
            <a:pPr marL="0" indent="0">
              <a:buNone/>
            </a:pPr>
            <a:r>
              <a:rPr lang="en-US" sz="2400" dirty="0">
                <a:cs typeface="Times New Roman" panose="02020603050405020304" pitchFamily="18" charset="0"/>
              </a:rPr>
              <a:t>If you’re interested, </a:t>
            </a:r>
            <a:r>
              <a:rPr lang="en-US" sz="2400" dirty="0">
                <a:cs typeface="Times New Roman" panose="02020603050405020304" pitchFamily="18" charset="0"/>
                <a:hlinkClick r:id="rId3"/>
              </a:rPr>
              <a:t>Zahra Shakeri</a:t>
            </a:r>
            <a:r>
              <a:rPr lang="en-US" sz="2400" dirty="0">
                <a:cs typeface="Times New Roman" panose="02020603050405020304" pitchFamily="18" charset="0"/>
              </a:rPr>
              <a:t> teaches a great class on this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966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Honest Visualization</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Who looks worse off here? How about if you stare at it for a minute? </a:t>
            </a:r>
          </a:p>
          <a:p>
            <a:pPr marL="0" indent="0">
              <a:buNone/>
            </a:pPr>
            <a:r>
              <a:rPr lang="en-US" sz="2200" dirty="0">
                <a:cs typeface="Times New Roman" panose="02020603050405020304" pitchFamily="18" charset="0"/>
              </a:rPr>
              <a:t>What drives this? </a:t>
            </a:r>
          </a:p>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050A2010-A7EA-3CE4-6226-0C0BE164F7E2}"/>
              </a:ext>
            </a:extLst>
          </p:cNvPr>
          <p:cNvPicPr>
            <a:picLocks noChangeAspect="1"/>
          </p:cNvPicPr>
          <p:nvPr/>
        </p:nvPicPr>
        <p:blipFill>
          <a:blip r:embed="rId3"/>
          <a:stretch>
            <a:fillRect/>
          </a:stretch>
        </p:blipFill>
        <p:spPr>
          <a:xfrm>
            <a:off x="609599" y="1960452"/>
            <a:ext cx="7294475" cy="4821348"/>
          </a:xfrm>
          <a:prstGeom prst="rect">
            <a:avLst/>
          </a:prstGeom>
        </p:spPr>
      </p:pic>
    </p:spTree>
    <p:extLst>
      <p:ext uri="{BB962C8B-B14F-4D97-AF65-F5344CB8AC3E}">
        <p14:creationId xmlns:p14="http://schemas.microsoft.com/office/powerpoint/2010/main" val="3432357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878" y="111308"/>
            <a:ext cx="4565289" cy="390077"/>
          </a:xfrm>
          <a:prstGeom prst="rect">
            <a:avLst/>
          </a:prstGeom>
        </p:spPr>
        <p:txBody>
          <a:bodyPr vert="horz" wrap="square" lIns="0" tIns="23909" rIns="0" bIns="0" rtlCol="0">
            <a:spAutoFit/>
          </a:bodyPr>
          <a:lstStyle/>
          <a:p>
            <a:pPr marL="25168">
              <a:spcBef>
                <a:spcPts val="188"/>
              </a:spcBef>
            </a:pPr>
            <a:r>
              <a:rPr b="1" spc="454" dirty="0"/>
              <a:t>KEYS </a:t>
            </a:r>
            <a:r>
              <a:rPr b="1" spc="495" dirty="0"/>
              <a:t>TO </a:t>
            </a:r>
            <a:r>
              <a:rPr b="1" spc="268" dirty="0"/>
              <a:t>VISUALIZING</a:t>
            </a:r>
            <a:r>
              <a:rPr b="1" spc="-40" dirty="0"/>
              <a:t> </a:t>
            </a:r>
            <a:r>
              <a:rPr b="1" spc="287" dirty="0"/>
              <a:t>DATA</a:t>
            </a:r>
          </a:p>
        </p:txBody>
      </p:sp>
      <p:sp>
        <p:nvSpPr>
          <p:cNvPr id="3" name="object 3"/>
          <p:cNvSpPr/>
          <p:nvPr/>
        </p:nvSpPr>
        <p:spPr>
          <a:xfrm>
            <a:off x="2452878" y="1332742"/>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24391" y="1148191"/>
            <a:ext cx="5392024" cy="1344954"/>
          </a:xfrm>
          <a:prstGeom prst="rect">
            <a:avLst/>
          </a:prstGeom>
        </p:spPr>
        <p:txBody>
          <a:bodyPr vert="horz" wrap="square" lIns="0" tIns="71726" rIns="0" bIns="0" rtlCol="0">
            <a:spAutoFit/>
          </a:bodyPr>
          <a:lstStyle/>
          <a:p>
            <a:pPr marL="75503" defTabSz="1812066">
              <a:spcBef>
                <a:spcPts val="565"/>
              </a:spcBef>
            </a:pPr>
            <a:r>
              <a:rPr sz="1585" spc="30" dirty="0">
                <a:solidFill>
                  <a:srgbClr val="FFFFFF"/>
                </a:solidFill>
                <a:latin typeface="Calibri"/>
                <a:cs typeface="Calibri"/>
              </a:rPr>
              <a:t>1 </a:t>
            </a:r>
            <a:r>
              <a:rPr sz="2180" spc="-119" dirty="0">
                <a:solidFill>
                  <a:prstClr val="black"/>
                </a:solidFill>
                <a:latin typeface="Trebuchet MS"/>
                <a:cs typeface="Trebuchet MS"/>
              </a:rPr>
              <a:t>Integrate </a:t>
            </a:r>
            <a:r>
              <a:rPr sz="2180" spc="-139" dirty="0">
                <a:solidFill>
                  <a:prstClr val="black"/>
                </a:solidFill>
                <a:latin typeface="Trebuchet MS"/>
                <a:cs typeface="Trebuchet MS"/>
              </a:rPr>
              <a:t>text </a:t>
            </a:r>
            <a:r>
              <a:rPr sz="2180" spc="-109" dirty="0">
                <a:solidFill>
                  <a:prstClr val="black"/>
                </a:solidFill>
                <a:latin typeface="Trebuchet MS"/>
                <a:cs typeface="Trebuchet MS"/>
              </a:rPr>
              <a:t>into </a:t>
            </a:r>
            <a:r>
              <a:rPr sz="2180" spc="-149" dirty="0">
                <a:solidFill>
                  <a:prstClr val="black"/>
                </a:solidFill>
                <a:latin typeface="Trebuchet MS"/>
                <a:cs typeface="Trebuchet MS"/>
              </a:rPr>
              <a:t>the</a:t>
            </a:r>
            <a:r>
              <a:rPr sz="2180" spc="-50" dirty="0">
                <a:solidFill>
                  <a:prstClr val="black"/>
                </a:solidFill>
                <a:latin typeface="Trebuchet MS"/>
                <a:cs typeface="Trebuchet MS"/>
              </a:rPr>
              <a:t> </a:t>
            </a:r>
            <a:r>
              <a:rPr sz="2180" spc="-129" dirty="0">
                <a:solidFill>
                  <a:prstClr val="black"/>
                </a:solidFill>
                <a:latin typeface="Trebuchet MS"/>
                <a:cs typeface="Trebuchet MS"/>
              </a:rPr>
              <a:t>figure</a:t>
            </a:r>
            <a:endParaRPr sz="2180">
              <a:solidFill>
                <a:prstClr val="black"/>
              </a:solidFill>
              <a:latin typeface="Trebuchet MS"/>
              <a:cs typeface="Trebuchet MS"/>
            </a:endParaRPr>
          </a:p>
          <a:p>
            <a:pPr marL="914842" indent="-273068" defTabSz="1812066">
              <a:lnSpc>
                <a:spcPts val="2378"/>
              </a:lnSpc>
              <a:spcBef>
                <a:spcPts val="347"/>
              </a:spcBef>
              <a:buClr>
                <a:srgbClr val="1FA49A"/>
              </a:buClr>
              <a:buSzPct val="60000"/>
              <a:buFont typeface="Arial"/>
              <a:buChar char="►"/>
              <a:tabLst>
                <a:tab pos="916100" algn="l"/>
              </a:tabLst>
            </a:pPr>
            <a:r>
              <a:rPr sz="1982" dirty="0">
                <a:solidFill>
                  <a:prstClr val="black"/>
                </a:solidFill>
                <a:latin typeface="Tahoma"/>
                <a:cs typeface="Tahoma"/>
              </a:rPr>
              <a:t>Title, </a:t>
            </a:r>
            <a:r>
              <a:rPr sz="1982" spc="-99" dirty="0">
                <a:solidFill>
                  <a:prstClr val="black"/>
                </a:solidFill>
                <a:latin typeface="Tahoma"/>
                <a:cs typeface="Tahoma"/>
              </a:rPr>
              <a:t>headings, </a:t>
            </a:r>
            <a:r>
              <a:rPr sz="1982" spc="-69" dirty="0">
                <a:solidFill>
                  <a:prstClr val="black"/>
                </a:solidFill>
                <a:latin typeface="Tahoma"/>
                <a:cs typeface="Tahoma"/>
              </a:rPr>
              <a:t>axis labels,</a:t>
            </a:r>
            <a:r>
              <a:rPr sz="1982" spc="287" dirty="0">
                <a:solidFill>
                  <a:prstClr val="black"/>
                </a:solidFill>
                <a:latin typeface="Tahoma"/>
                <a:cs typeface="Tahoma"/>
              </a:rPr>
              <a:t> </a:t>
            </a:r>
            <a:r>
              <a:rPr sz="1982" spc="-109" dirty="0">
                <a:solidFill>
                  <a:prstClr val="black"/>
                </a:solidFill>
                <a:latin typeface="Tahoma"/>
                <a:cs typeface="Tahoma"/>
              </a:rPr>
              <a:t>legends</a:t>
            </a:r>
            <a:endParaRPr sz="1982">
              <a:solidFill>
                <a:prstClr val="black"/>
              </a:solidFill>
              <a:latin typeface="Tahoma"/>
              <a:cs typeface="Tahoma"/>
            </a:endParaRPr>
          </a:p>
          <a:p>
            <a:pPr marL="914842" indent="-273068" defTabSz="1812066">
              <a:lnSpc>
                <a:spcPts val="2368"/>
              </a:lnSpc>
              <a:buClr>
                <a:srgbClr val="1FA49A"/>
              </a:buClr>
              <a:buSzPct val="60000"/>
              <a:buFont typeface="Arial"/>
              <a:buChar char="►"/>
              <a:tabLst>
                <a:tab pos="916100" algn="l"/>
              </a:tabLst>
            </a:pPr>
            <a:r>
              <a:rPr sz="1982" spc="-50" dirty="0">
                <a:solidFill>
                  <a:prstClr val="black"/>
                </a:solidFill>
                <a:latin typeface="Tahoma"/>
                <a:cs typeface="Tahoma"/>
              </a:rPr>
              <a:t>Maybe </a:t>
            </a:r>
            <a:r>
              <a:rPr sz="1982" spc="-129" dirty="0">
                <a:solidFill>
                  <a:prstClr val="black"/>
                </a:solidFill>
                <a:latin typeface="Tahoma"/>
                <a:cs typeface="Tahoma"/>
              </a:rPr>
              <a:t>even  </a:t>
            </a:r>
            <a:r>
              <a:rPr sz="1982" spc="-99" dirty="0">
                <a:solidFill>
                  <a:prstClr val="black"/>
                </a:solidFill>
                <a:latin typeface="Tahoma"/>
                <a:cs typeface="Tahoma"/>
              </a:rPr>
              <a:t>a </a:t>
            </a:r>
            <a:r>
              <a:rPr sz="1982" spc="-79" dirty="0">
                <a:solidFill>
                  <a:prstClr val="black"/>
                </a:solidFill>
                <a:latin typeface="Tahoma"/>
                <a:cs typeface="Tahoma"/>
              </a:rPr>
              <a:t>short, </a:t>
            </a:r>
            <a:r>
              <a:rPr sz="1982" spc="-40" dirty="0">
                <a:solidFill>
                  <a:prstClr val="black"/>
                </a:solidFill>
                <a:latin typeface="Tahoma"/>
                <a:cs typeface="Tahoma"/>
              </a:rPr>
              <a:t>“punchy</a:t>
            </a:r>
            <a:r>
              <a:rPr sz="1982" i="1" spc="-40" dirty="0">
                <a:solidFill>
                  <a:prstClr val="black"/>
                </a:solidFill>
                <a:latin typeface="Arial"/>
                <a:cs typeface="Arial"/>
              </a:rPr>
              <a:t>”</a:t>
            </a:r>
            <a:r>
              <a:rPr sz="1982" i="1" spc="79" dirty="0">
                <a:solidFill>
                  <a:prstClr val="black"/>
                </a:solidFill>
                <a:latin typeface="Arial"/>
                <a:cs typeface="Arial"/>
              </a:rPr>
              <a:t> </a:t>
            </a:r>
            <a:r>
              <a:rPr sz="1982" spc="-50" dirty="0">
                <a:solidFill>
                  <a:prstClr val="black"/>
                </a:solidFill>
                <a:latin typeface="Tahoma"/>
                <a:cs typeface="Tahoma"/>
              </a:rPr>
              <a:t>caption</a:t>
            </a:r>
            <a:endParaRPr sz="1982">
              <a:solidFill>
                <a:prstClr val="black"/>
              </a:solidFill>
              <a:latin typeface="Tahoma"/>
              <a:cs typeface="Tahoma"/>
            </a:endParaRPr>
          </a:p>
          <a:p>
            <a:pPr marL="914842" indent="-273068" defTabSz="1812066">
              <a:lnSpc>
                <a:spcPts val="2378"/>
              </a:lnSpc>
              <a:buClr>
                <a:srgbClr val="1FA49A"/>
              </a:buClr>
              <a:buSzPct val="60000"/>
              <a:buFont typeface="Arial"/>
              <a:buChar char="►"/>
              <a:tabLst>
                <a:tab pos="916100" algn="l"/>
              </a:tabLst>
            </a:pPr>
            <a:r>
              <a:rPr sz="1982" spc="-109" dirty="0">
                <a:solidFill>
                  <a:prstClr val="black"/>
                </a:solidFill>
                <a:latin typeface="Tahoma"/>
                <a:cs typeface="Tahoma"/>
              </a:rPr>
              <a:t>Ideally, </a:t>
            </a:r>
            <a:r>
              <a:rPr sz="1982" spc="-69" dirty="0">
                <a:solidFill>
                  <a:prstClr val="black"/>
                </a:solidFill>
                <a:latin typeface="Tahoma"/>
                <a:cs typeface="Tahoma"/>
              </a:rPr>
              <a:t>the </a:t>
            </a:r>
            <a:r>
              <a:rPr sz="1982" spc="-79" dirty="0">
                <a:solidFill>
                  <a:prstClr val="black"/>
                </a:solidFill>
                <a:latin typeface="Tahoma"/>
                <a:cs typeface="Tahoma"/>
              </a:rPr>
              <a:t>figure should </a:t>
            </a:r>
            <a:r>
              <a:rPr sz="1982" spc="-69" dirty="0">
                <a:solidFill>
                  <a:prstClr val="black"/>
                </a:solidFill>
                <a:latin typeface="Tahoma"/>
                <a:cs typeface="Tahoma"/>
              </a:rPr>
              <a:t>stand </a:t>
            </a:r>
            <a:r>
              <a:rPr sz="1982" spc="-99" dirty="0">
                <a:solidFill>
                  <a:prstClr val="black"/>
                </a:solidFill>
                <a:latin typeface="Tahoma"/>
                <a:cs typeface="Tahoma"/>
              </a:rPr>
              <a:t>on </a:t>
            </a:r>
            <a:r>
              <a:rPr sz="1982" spc="109" dirty="0">
                <a:solidFill>
                  <a:prstClr val="black"/>
                </a:solidFill>
                <a:latin typeface="Tahoma"/>
                <a:cs typeface="Tahoma"/>
              </a:rPr>
              <a:t> </a:t>
            </a:r>
            <a:r>
              <a:rPr sz="1982" spc="-30" dirty="0">
                <a:solidFill>
                  <a:prstClr val="black"/>
                </a:solidFill>
                <a:latin typeface="Tahoma"/>
                <a:cs typeface="Tahoma"/>
              </a:rPr>
              <a:t>its </a:t>
            </a:r>
            <a:r>
              <a:rPr sz="1982" spc="-119" dirty="0">
                <a:solidFill>
                  <a:prstClr val="black"/>
                </a:solidFill>
                <a:latin typeface="Tahoma"/>
                <a:cs typeface="Tahoma"/>
              </a:rPr>
              <a:t>own</a:t>
            </a:r>
            <a:endParaRPr sz="1982">
              <a:solidFill>
                <a:prstClr val="black"/>
              </a:solidFill>
              <a:latin typeface="Tahoma"/>
              <a:cs typeface="Tahoma"/>
            </a:endParaRP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878" y="111308"/>
            <a:ext cx="4565289" cy="390077"/>
          </a:xfrm>
          <a:prstGeom prst="rect">
            <a:avLst/>
          </a:prstGeom>
        </p:spPr>
        <p:txBody>
          <a:bodyPr vert="horz" wrap="square" lIns="0" tIns="23909" rIns="0" bIns="0" rtlCol="0">
            <a:spAutoFit/>
          </a:bodyPr>
          <a:lstStyle/>
          <a:p>
            <a:pPr marL="25168">
              <a:spcBef>
                <a:spcPts val="188"/>
              </a:spcBef>
            </a:pPr>
            <a:r>
              <a:rPr b="1" spc="454" dirty="0"/>
              <a:t>KEYS </a:t>
            </a:r>
            <a:r>
              <a:rPr b="1" spc="495" dirty="0"/>
              <a:t>TO </a:t>
            </a:r>
            <a:r>
              <a:rPr b="1" spc="268" dirty="0"/>
              <a:t>VISUALIZING</a:t>
            </a:r>
            <a:r>
              <a:rPr b="1" spc="-40" dirty="0"/>
              <a:t> </a:t>
            </a:r>
            <a:r>
              <a:rPr b="1" spc="287" dirty="0"/>
              <a:t>DATA</a:t>
            </a:r>
          </a:p>
        </p:txBody>
      </p:sp>
      <p:sp>
        <p:nvSpPr>
          <p:cNvPr id="3" name="object 3"/>
          <p:cNvSpPr/>
          <p:nvPr/>
        </p:nvSpPr>
        <p:spPr>
          <a:xfrm>
            <a:off x="2452878" y="1332742"/>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266160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399224" y="1148191"/>
            <a:ext cx="6988868" cy="2693529"/>
          </a:xfrm>
          <a:prstGeom prst="rect">
            <a:avLst/>
          </a:prstGeom>
        </p:spPr>
        <p:txBody>
          <a:bodyPr vert="horz" wrap="square" lIns="0" tIns="71726" rIns="0" bIns="0" rtlCol="0">
            <a:spAutoFit/>
          </a:bodyPr>
          <a:lstStyle/>
          <a:p>
            <a:pPr marL="391356" indent="-291944" defTabSz="1812066">
              <a:spcBef>
                <a:spcPts val="565"/>
              </a:spcBef>
              <a:buClr>
                <a:srgbClr val="FFFFFF"/>
              </a:buClr>
              <a:buSzPct val="72727"/>
              <a:buFont typeface="Calibri"/>
              <a:buAutoNum type="arabicPlain"/>
              <a:tabLst>
                <a:tab pos="392614" algn="l"/>
              </a:tabLst>
            </a:pPr>
            <a:r>
              <a:rPr sz="2180" spc="-119" dirty="0">
                <a:solidFill>
                  <a:prstClr val="black"/>
                </a:solidFill>
                <a:latin typeface="Trebuchet MS"/>
                <a:cs typeface="Trebuchet MS"/>
              </a:rPr>
              <a:t>Integrate </a:t>
            </a:r>
            <a:r>
              <a:rPr sz="2180" spc="-139" dirty="0">
                <a:solidFill>
                  <a:prstClr val="black"/>
                </a:solidFill>
                <a:latin typeface="Trebuchet MS"/>
                <a:cs typeface="Trebuchet MS"/>
              </a:rPr>
              <a:t>text </a:t>
            </a:r>
            <a:r>
              <a:rPr sz="2180" spc="-109" dirty="0">
                <a:solidFill>
                  <a:prstClr val="black"/>
                </a:solidFill>
                <a:latin typeface="Trebuchet MS"/>
                <a:cs typeface="Trebuchet MS"/>
              </a:rPr>
              <a:t>into </a:t>
            </a:r>
            <a:r>
              <a:rPr sz="2180" spc="-149" dirty="0">
                <a:solidFill>
                  <a:prstClr val="black"/>
                </a:solidFill>
                <a:latin typeface="Trebuchet MS"/>
                <a:cs typeface="Trebuchet MS"/>
              </a:rPr>
              <a:t>the</a:t>
            </a:r>
            <a:r>
              <a:rPr sz="2180" spc="69" dirty="0">
                <a:solidFill>
                  <a:prstClr val="black"/>
                </a:solidFill>
                <a:latin typeface="Trebuchet MS"/>
                <a:cs typeface="Trebuchet MS"/>
              </a:rPr>
              <a:t> </a:t>
            </a:r>
            <a:r>
              <a:rPr sz="2180" spc="-129" dirty="0">
                <a:solidFill>
                  <a:prstClr val="black"/>
                </a:solidFill>
                <a:latin typeface="Trebuchet MS"/>
                <a:cs typeface="Trebuchet MS"/>
              </a:rPr>
              <a:t>figure</a:t>
            </a:r>
            <a:endParaRPr sz="2180">
              <a:solidFill>
                <a:prstClr val="black"/>
              </a:solidFill>
              <a:latin typeface="Trebuchet MS"/>
              <a:cs typeface="Trebuchet MS"/>
            </a:endParaRPr>
          </a:p>
          <a:p>
            <a:pPr marL="940009" lvl="1" indent="-273068" defTabSz="1812066">
              <a:lnSpc>
                <a:spcPts val="2378"/>
              </a:lnSpc>
              <a:spcBef>
                <a:spcPts val="347"/>
              </a:spcBef>
              <a:buClr>
                <a:srgbClr val="1FA49A"/>
              </a:buClr>
              <a:buSzPct val="60000"/>
              <a:buFont typeface="Arial"/>
              <a:buChar char="►"/>
              <a:tabLst>
                <a:tab pos="941268" algn="l"/>
              </a:tabLst>
            </a:pPr>
            <a:r>
              <a:rPr sz="1982" dirty="0">
                <a:solidFill>
                  <a:prstClr val="black"/>
                </a:solidFill>
                <a:latin typeface="Tahoma"/>
                <a:cs typeface="Tahoma"/>
              </a:rPr>
              <a:t>Title, </a:t>
            </a:r>
            <a:r>
              <a:rPr sz="1982" spc="-99" dirty="0">
                <a:solidFill>
                  <a:prstClr val="black"/>
                </a:solidFill>
                <a:latin typeface="Tahoma"/>
                <a:cs typeface="Tahoma"/>
              </a:rPr>
              <a:t>headings, </a:t>
            </a:r>
            <a:r>
              <a:rPr sz="1982" spc="-69" dirty="0">
                <a:solidFill>
                  <a:prstClr val="black"/>
                </a:solidFill>
                <a:latin typeface="Tahoma"/>
                <a:cs typeface="Tahoma"/>
              </a:rPr>
              <a:t>axis labels,</a:t>
            </a:r>
            <a:r>
              <a:rPr sz="1982" spc="287" dirty="0">
                <a:solidFill>
                  <a:prstClr val="black"/>
                </a:solidFill>
                <a:latin typeface="Tahoma"/>
                <a:cs typeface="Tahoma"/>
              </a:rPr>
              <a:t> </a:t>
            </a:r>
            <a:r>
              <a:rPr sz="1982" spc="-109" dirty="0">
                <a:solidFill>
                  <a:prstClr val="black"/>
                </a:solidFill>
                <a:latin typeface="Tahoma"/>
                <a:cs typeface="Tahoma"/>
              </a:rPr>
              <a:t>legends</a:t>
            </a:r>
            <a:endParaRPr sz="1982">
              <a:solidFill>
                <a:prstClr val="black"/>
              </a:solidFill>
              <a:latin typeface="Tahoma"/>
              <a:cs typeface="Tahoma"/>
            </a:endParaRPr>
          </a:p>
          <a:p>
            <a:pPr marL="940009" lvl="1" indent="-273068" defTabSz="1812066">
              <a:lnSpc>
                <a:spcPts val="2368"/>
              </a:lnSpc>
              <a:buClr>
                <a:srgbClr val="1FA49A"/>
              </a:buClr>
              <a:buSzPct val="60000"/>
              <a:buFont typeface="Arial"/>
              <a:buChar char="►"/>
              <a:tabLst>
                <a:tab pos="941268" algn="l"/>
              </a:tabLst>
            </a:pPr>
            <a:r>
              <a:rPr sz="1982" spc="-50" dirty="0">
                <a:solidFill>
                  <a:prstClr val="black"/>
                </a:solidFill>
                <a:latin typeface="Tahoma"/>
                <a:cs typeface="Tahoma"/>
              </a:rPr>
              <a:t>Maybe </a:t>
            </a:r>
            <a:r>
              <a:rPr sz="1982" spc="-129" dirty="0">
                <a:solidFill>
                  <a:prstClr val="black"/>
                </a:solidFill>
                <a:latin typeface="Tahoma"/>
                <a:cs typeface="Tahoma"/>
              </a:rPr>
              <a:t>even </a:t>
            </a:r>
            <a:r>
              <a:rPr sz="1982" spc="-99" dirty="0">
                <a:solidFill>
                  <a:prstClr val="black"/>
                </a:solidFill>
                <a:latin typeface="Tahoma"/>
                <a:cs typeface="Tahoma"/>
              </a:rPr>
              <a:t>a </a:t>
            </a:r>
            <a:r>
              <a:rPr sz="1982" spc="-79" dirty="0">
                <a:solidFill>
                  <a:prstClr val="black"/>
                </a:solidFill>
                <a:latin typeface="Tahoma"/>
                <a:cs typeface="Tahoma"/>
              </a:rPr>
              <a:t>short, </a:t>
            </a:r>
            <a:r>
              <a:rPr sz="1982" spc="-40" dirty="0">
                <a:solidFill>
                  <a:prstClr val="black"/>
                </a:solidFill>
                <a:latin typeface="Tahoma"/>
                <a:cs typeface="Tahoma"/>
              </a:rPr>
              <a:t>“punchy</a:t>
            </a:r>
            <a:r>
              <a:rPr sz="1982" i="1" spc="-40" dirty="0">
                <a:solidFill>
                  <a:prstClr val="black"/>
                </a:solidFill>
                <a:latin typeface="Arial"/>
                <a:cs typeface="Arial"/>
              </a:rPr>
              <a:t>”</a:t>
            </a:r>
            <a:r>
              <a:rPr sz="1982" i="1" spc="89" dirty="0">
                <a:solidFill>
                  <a:prstClr val="black"/>
                </a:solidFill>
                <a:latin typeface="Arial"/>
                <a:cs typeface="Arial"/>
              </a:rPr>
              <a:t> </a:t>
            </a:r>
            <a:r>
              <a:rPr sz="1982" spc="-50" dirty="0">
                <a:solidFill>
                  <a:prstClr val="black"/>
                </a:solidFill>
                <a:latin typeface="Tahoma"/>
                <a:cs typeface="Tahoma"/>
              </a:rPr>
              <a:t>caption</a:t>
            </a:r>
            <a:endParaRPr sz="1982">
              <a:solidFill>
                <a:prstClr val="black"/>
              </a:solidFill>
              <a:latin typeface="Tahoma"/>
              <a:cs typeface="Tahoma"/>
            </a:endParaRPr>
          </a:p>
          <a:p>
            <a:pPr marL="940009" lvl="1" indent="-273068" defTabSz="1812066">
              <a:lnSpc>
                <a:spcPts val="2378"/>
              </a:lnSpc>
              <a:buClr>
                <a:srgbClr val="1FA49A"/>
              </a:buClr>
              <a:buSzPct val="60000"/>
              <a:buFont typeface="Arial"/>
              <a:buChar char="►"/>
              <a:tabLst>
                <a:tab pos="941268" algn="l"/>
              </a:tabLst>
            </a:pPr>
            <a:r>
              <a:rPr sz="1982" spc="-109" dirty="0">
                <a:solidFill>
                  <a:prstClr val="black"/>
                </a:solidFill>
                <a:latin typeface="Tahoma"/>
                <a:cs typeface="Tahoma"/>
              </a:rPr>
              <a:t>Ideally, </a:t>
            </a:r>
            <a:r>
              <a:rPr sz="1982" spc="-69" dirty="0">
                <a:solidFill>
                  <a:prstClr val="black"/>
                </a:solidFill>
                <a:latin typeface="Tahoma"/>
                <a:cs typeface="Tahoma"/>
              </a:rPr>
              <a:t>the </a:t>
            </a:r>
            <a:r>
              <a:rPr sz="1982" spc="-79" dirty="0">
                <a:solidFill>
                  <a:prstClr val="black"/>
                </a:solidFill>
                <a:latin typeface="Tahoma"/>
                <a:cs typeface="Tahoma"/>
              </a:rPr>
              <a:t>figure should </a:t>
            </a:r>
            <a:r>
              <a:rPr sz="1982" spc="-69" dirty="0">
                <a:solidFill>
                  <a:prstClr val="black"/>
                </a:solidFill>
                <a:latin typeface="Tahoma"/>
                <a:cs typeface="Tahoma"/>
              </a:rPr>
              <a:t>stand </a:t>
            </a:r>
            <a:r>
              <a:rPr sz="1982" spc="-99" dirty="0">
                <a:solidFill>
                  <a:prstClr val="black"/>
                </a:solidFill>
                <a:latin typeface="Tahoma"/>
                <a:cs typeface="Tahoma"/>
              </a:rPr>
              <a:t>on</a:t>
            </a:r>
            <a:r>
              <a:rPr sz="1982" spc="129" dirty="0">
                <a:solidFill>
                  <a:prstClr val="black"/>
                </a:solidFill>
                <a:latin typeface="Tahoma"/>
                <a:cs typeface="Tahoma"/>
              </a:rPr>
              <a:t> </a:t>
            </a:r>
            <a:r>
              <a:rPr sz="1982" spc="-30" dirty="0">
                <a:solidFill>
                  <a:prstClr val="black"/>
                </a:solidFill>
                <a:latin typeface="Tahoma"/>
                <a:cs typeface="Tahoma"/>
              </a:rPr>
              <a:t>its </a:t>
            </a:r>
            <a:r>
              <a:rPr sz="1982" spc="-119" dirty="0">
                <a:solidFill>
                  <a:prstClr val="black"/>
                </a:solidFill>
                <a:latin typeface="Tahoma"/>
                <a:cs typeface="Tahoma"/>
              </a:rPr>
              <a:t>own</a:t>
            </a:r>
            <a:endParaRPr sz="1982">
              <a:solidFill>
                <a:prstClr val="black"/>
              </a:solidFill>
              <a:latin typeface="Tahoma"/>
              <a:cs typeface="Tahoma"/>
            </a:endParaRPr>
          </a:p>
          <a:p>
            <a:pPr marL="391356" indent="-291944" defTabSz="1812066">
              <a:spcBef>
                <a:spcPts val="386"/>
              </a:spcBef>
              <a:buClr>
                <a:srgbClr val="FFFFFF"/>
              </a:buClr>
              <a:buSzPct val="72727"/>
              <a:buFont typeface="Calibri"/>
              <a:buAutoNum type="arabicPlain"/>
              <a:tabLst>
                <a:tab pos="392614" algn="l"/>
              </a:tabLst>
            </a:pPr>
            <a:r>
              <a:rPr sz="2180" spc="-89" dirty="0">
                <a:solidFill>
                  <a:prstClr val="black"/>
                </a:solidFill>
                <a:latin typeface="Trebuchet MS"/>
                <a:cs typeface="Trebuchet MS"/>
              </a:rPr>
              <a:t>Choose </a:t>
            </a:r>
            <a:r>
              <a:rPr sz="2180" spc="-119" dirty="0">
                <a:solidFill>
                  <a:prstClr val="black"/>
                </a:solidFill>
                <a:latin typeface="Trebuchet MS"/>
                <a:cs typeface="Trebuchet MS"/>
              </a:rPr>
              <a:t>design </a:t>
            </a:r>
            <a:r>
              <a:rPr sz="2180" spc="-159" dirty="0">
                <a:solidFill>
                  <a:prstClr val="black"/>
                </a:solidFill>
                <a:latin typeface="Trebuchet MS"/>
                <a:cs typeface="Trebuchet MS"/>
              </a:rPr>
              <a:t>elements</a:t>
            </a:r>
            <a:r>
              <a:rPr sz="2180" spc="-188" dirty="0">
                <a:solidFill>
                  <a:prstClr val="black"/>
                </a:solidFill>
                <a:latin typeface="Trebuchet MS"/>
                <a:cs typeface="Trebuchet MS"/>
              </a:rPr>
              <a:t> </a:t>
            </a:r>
            <a:r>
              <a:rPr sz="2180" spc="-149" dirty="0">
                <a:solidFill>
                  <a:prstClr val="black"/>
                </a:solidFill>
                <a:latin typeface="Trebuchet MS"/>
                <a:cs typeface="Trebuchet MS"/>
              </a:rPr>
              <a:t>carefully</a:t>
            </a:r>
            <a:endParaRPr sz="2180">
              <a:solidFill>
                <a:prstClr val="black"/>
              </a:solidFill>
              <a:latin typeface="Trebuchet MS"/>
              <a:cs typeface="Trebuchet MS"/>
            </a:endParaRPr>
          </a:p>
          <a:p>
            <a:pPr marL="940009" lvl="1" indent="-273068" defTabSz="1812066">
              <a:lnSpc>
                <a:spcPts val="2378"/>
              </a:lnSpc>
              <a:spcBef>
                <a:spcPts val="347"/>
              </a:spcBef>
              <a:buClr>
                <a:srgbClr val="1FA49A"/>
              </a:buClr>
              <a:buSzPct val="60000"/>
              <a:buFont typeface="Arial"/>
              <a:buChar char="►"/>
              <a:tabLst>
                <a:tab pos="941268" algn="l"/>
              </a:tabLst>
            </a:pPr>
            <a:r>
              <a:rPr sz="1982" spc="-79" dirty="0">
                <a:solidFill>
                  <a:prstClr val="black"/>
                </a:solidFill>
                <a:latin typeface="Tahoma"/>
                <a:cs typeface="Tahoma"/>
              </a:rPr>
              <a:t>Choose </a:t>
            </a:r>
            <a:r>
              <a:rPr sz="1982" spc="-50" dirty="0">
                <a:solidFill>
                  <a:prstClr val="black"/>
                </a:solidFill>
                <a:latin typeface="Tahoma"/>
                <a:cs typeface="Tahoma"/>
              </a:rPr>
              <a:t>visualization </a:t>
            </a:r>
            <a:r>
              <a:rPr sz="1982" spc="-69" dirty="0">
                <a:solidFill>
                  <a:prstClr val="black"/>
                </a:solidFill>
                <a:latin typeface="Tahoma"/>
                <a:cs typeface="Tahoma"/>
              </a:rPr>
              <a:t>strategy </a:t>
            </a:r>
            <a:r>
              <a:rPr sz="1982" spc="-20" dirty="0">
                <a:solidFill>
                  <a:prstClr val="black"/>
                </a:solidFill>
                <a:latin typeface="Tahoma"/>
                <a:cs typeface="Tahoma"/>
              </a:rPr>
              <a:t>to </a:t>
            </a:r>
            <a:r>
              <a:rPr sz="1982" spc="-50" dirty="0">
                <a:solidFill>
                  <a:prstClr val="black"/>
                </a:solidFill>
                <a:latin typeface="Tahoma"/>
                <a:cs typeface="Tahoma"/>
              </a:rPr>
              <a:t>highlight </a:t>
            </a:r>
            <a:r>
              <a:rPr sz="1982" spc="-59" dirty="0">
                <a:solidFill>
                  <a:prstClr val="black"/>
                </a:solidFill>
                <a:latin typeface="Tahoma"/>
                <a:cs typeface="Tahoma"/>
              </a:rPr>
              <a:t>specific</a:t>
            </a:r>
            <a:r>
              <a:rPr sz="1982" spc="-40" dirty="0">
                <a:solidFill>
                  <a:prstClr val="black"/>
                </a:solidFill>
                <a:latin typeface="Tahoma"/>
                <a:cs typeface="Tahoma"/>
              </a:rPr>
              <a:t> </a:t>
            </a:r>
            <a:r>
              <a:rPr sz="1982" spc="-69" dirty="0">
                <a:solidFill>
                  <a:prstClr val="black"/>
                </a:solidFill>
                <a:latin typeface="Tahoma"/>
                <a:cs typeface="Tahoma"/>
              </a:rPr>
              <a:t>details</a:t>
            </a:r>
            <a:endParaRPr sz="1982">
              <a:solidFill>
                <a:prstClr val="black"/>
              </a:solidFill>
              <a:latin typeface="Tahoma"/>
              <a:cs typeface="Tahoma"/>
            </a:endParaRPr>
          </a:p>
          <a:p>
            <a:pPr marL="940009" lvl="1" indent="-273068" defTabSz="1812066">
              <a:lnSpc>
                <a:spcPts val="2368"/>
              </a:lnSpc>
              <a:buClr>
                <a:srgbClr val="1FA49A"/>
              </a:buClr>
              <a:buSzPct val="60000"/>
              <a:buFont typeface="Arial"/>
              <a:buChar char="►"/>
              <a:tabLst>
                <a:tab pos="941268" algn="l"/>
              </a:tabLst>
            </a:pPr>
            <a:r>
              <a:rPr sz="1982" spc="-89" dirty="0">
                <a:solidFill>
                  <a:prstClr val="black"/>
                </a:solidFill>
                <a:latin typeface="Tahoma"/>
                <a:cs typeface="Tahoma"/>
              </a:rPr>
              <a:t>Reduce </a:t>
            </a:r>
            <a:r>
              <a:rPr sz="1982" spc="-10" dirty="0">
                <a:solidFill>
                  <a:prstClr val="black"/>
                </a:solidFill>
                <a:latin typeface="Tahoma"/>
                <a:cs typeface="Tahoma"/>
              </a:rPr>
              <a:t>clutter—don’t </a:t>
            </a:r>
            <a:r>
              <a:rPr sz="1982" spc="-129" dirty="0">
                <a:solidFill>
                  <a:prstClr val="black"/>
                </a:solidFill>
                <a:latin typeface="Tahoma"/>
                <a:cs typeface="Tahoma"/>
              </a:rPr>
              <a:t>show </a:t>
            </a:r>
            <a:r>
              <a:rPr sz="1982" spc="-30" dirty="0">
                <a:solidFill>
                  <a:prstClr val="black"/>
                </a:solidFill>
                <a:latin typeface="Tahoma"/>
                <a:cs typeface="Tahoma"/>
              </a:rPr>
              <a:t>too</a:t>
            </a:r>
            <a:r>
              <a:rPr sz="1982" spc="-168" dirty="0">
                <a:solidFill>
                  <a:prstClr val="black"/>
                </a:solidFill>
                <a:latin typeface="Tahoma"/>
                <a:cs typeface="Tahoma"/>
              </a:rPr>
              <a:t> </a:t>
            </a:r>
            <a:r>
              <a:rPr sz="1982" spc="-69" dirty="0">
                <a:solidFill>
                  <a:prstClr val="black"/>
                </a:solidFill>
                <a:latin typeface="Tahoma"/>
                <a:cs typeface="Tahoma"/>
              </a:rPr>
              <a:t>much!</a:t>
            </a:r>
            <a:endParaRPr sz="1982">
              <a:solidFill>
                <a:prstClr val="black"/>
              </a:solidFill>
              <a:latin typeface="Tahoma"/>
              <a:cs typeface="Tahoma"/>
            </a:endParaRPr>
          </a:p>
          <a:p>
            <a:pPr marL="940009" lvl="1" indent="-273068" defTabSz="1812066">
              <a:lnSpc>
                <a:spcPts val="2378"/>
              </a:lnSpc>
              <a:buClr>
                <a:srgbClr val="1FA49A"/>
              </a:buClr>
              <a:buSzPct val="60000"/>
              <a:buFont typeface="Arial"/>
              <a:buChar char="►"/>
              <a:tabLst>
                <a:tab pos="941268" algn="l"/>
              </a:tabLst>
            </a:pPr>
            <a:r>
              <a:rPr sz="1982" spc="-79" dirty="0">
                <a:solidFill>
                  <a:prstClr val="black"/>
                </a:solidFill>
                <a:latin typeface="Tahoma"/>
                <a:cs typeface="Tahoma"/>
              </a:rPr>
              <a:t>Use </a:t>
            </a:r>
            <a:r>
              <a:rPr sz="1982" spc="-59" dirty="0">
                <a:solidFill>
                  <a:prstClr val="black"/>
                </a:solidFill>
                <a:latin typeface="Tahoma"/>
                <a:cs typeface="Tahoma"/>
              </a:rPr>
              <a:t>color </a:t>
            </a:r>
            <a:r>
              <a:rPr sz="1982" spc="-69" dirty="0">
                <a:solidFill>
                  <a:prstClr val="black"/>
                </a:solidFill>
                <a:latin typeface="Tahoma"/>
                <a:cs typeface="Tahoma"/>
              </a:rPr>
              <a:t>meaningfully (gradients, </a:t>
            </a:r>
            <a:r>
              <a:rPr sz="1982" spc="-50" dirty="0">
                <a:solidFill>
                  <a:prstClr val="black"/>
                </a:solidFill>
                <a:latin typeface="Tahoma"/>
                <a:cs typeface="Tahoma"/>
              </a:rPr>
              <a:t>contrast,</a:t>
            </a:r>
            <a:r>
              <a:rPr sz="1982" spc="396" dirty="0">
                <a:solidFill>
                  <a:prstClr val="black"/>
                </a:solidFill>
                <a:latin typeface="Tahoma"/>
                <a:cs typeface="Tahoma"/>
              </a:rPr>
              <a:t> </a:t>
            </a:r>
            <a:r>
              <a:rPr sz="1982" spc="-40" dirty="0">
                <a:solidFill>
                  <a:prstClr val="black"/>
                </a:solidFill>
                <a:latin typeface="Tahoma"/>
                <a:cs typeface="Tahoma"/>
              </a:rPr>
              <a:t>etc.)</a:t>
            </a:r>
            <a:endParaRPr sz="1982">
              <a:solidFill>
                <a:prstClr val="black"/>
              </a:solidFill>
              <a:latin typeface="Tahoma"/>
              <a:cs typeface="Tahoma"/>
            </a:endParaRP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878" y="111308"/>
            <a:ext cx="4565289" cy="390077"/>
          </a:xfrm>
          <a:prstGeom prst="rect">
            <a:avLst/>
          </a:prstGeom>
        </p:spPr>
        <p:txBody>
          <a:bodyPr vert="horz" wrap="square" lIns="0" tIns="23909" rIns="0" bIns="0" rtlCol="0">
            <a:spAutoFit/>
          </a:bodyPr>
          <a:lstStyle/>
          <a:p>
            <a:pPr marL="25168">
              <a:spcBef>
                <a:spcPts val="188"/>
              </a:spcBef>
            </a:pPr>
            <a:r>
              <a:rPr b="1" spc="454" dirty="0"/>
              <a:t>KEYS </a:t>
            </a:r>
            <a:r>
              <a:rPr b="1" spc="495" dirty="0"/>
              <a:t>TO </a:t>
            </a:r>
            <a:r>
              <a:rPr b="1" spc="268" dirty="0"/>
              <a:t>VISUALIZING</a:t>
            </a:r>
            <a:r>
              <a:rPr b="1" spc="-40" dirty="0"/>
              <a:t> </a:t>
            </a:r>
            <a:r>
              <a:rPr b="1" spc="287" dirty="0"/>
              <a:t>DATA</a:t>
            </a:r>
          </a:p>
        </p:txBody>
      </p:sp>
      <p:sp>
        <p:nvSpPr>
          <p:cNvPr id="3" name="object 3"/>
          <p:cNvSpPr/>
          <p:nvPr/>
        </p:nvSpPr>
        <p:spPr>
          <a:xfrm>
            <a:off x="2452878" y="1332742"/>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266160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3990475"/>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txBox="1"/>
          <p:nvPr/>
        </p:nvSpPr>
        <p:spPr>
          <a:xfrm>
            <a:off x="2374057" y="1148190"/>
            <a:ext cx="7039202" cy="3734326"/>
          </a:xfrm>
          <a:prstGeom prst="rect">
            <a:avLst/>
          </a:prstGeom>
        </p:spPr>
        <p:txBody>
          <a:bodyPr vert="horz" wrap="square" lIns="0" tIns="71726" rIns="0" bIns="0" rtlCol="0">
            <a:spAutoFit/>
          </a:bodyPr>
          <a:lstStyle/>
          <a:p>
            <a:pPr marL="416524" indent="-291944" defTabSz="1812066">
              <a:spcBef>
                <a:spcPts val="565"/>
              </a:spcBef>
              <a:buClr>
                <a:srgbClr val="FFFFFF"/>
              </a:buClr>
              <a:buSzPct val="72727"/>
              <a:buFont typeface="Calibri"/>
              <a:buAutoNum type="arabicPlain"/>
              <a:tabLst>
                <a:tab pos="417782" algn="l"/>
              </a:tabLst>
            </a:pPr>
            <a:r>
              <a:rPr sz="2180" spc="-119" dirty="0">
                <a:solidFill>
                  <a:prstClr val="black"/>
                </a:solidFill>
                <a:latin typeface="Trebuchet MS"/>
                <a:cs typeface="Trebuchet MS"/>
              </a:rPr>
              <a:t>Integrate </a:t>
            </a:r>
            <a:r>
              <a:rPr sz="2180" spc="-139" dirty="0">
                <a:solidFill>
                  <a:prstClr val="black"/>
                </a:solidFill>
                <a:latin typeface="Trebuchet MS"/>
                <a:cs typeface="Trebuchet MS"/>
              </a:rPr>
              <a:t>text </a:t>
            </a:r>
            <a:r>
              <a:rPr sz="2180" spc="-109" dirty="0">
                <a:solidFill>
                  <a:prstClr val="black"/>
                </a:solidFill>
                <a:latin typeface="Trebuchet MS"/>
                <a:cs typeface="Trebuchet MS"/>
              </a:rPr>
              <a:t>into </a:t>
            </a:r>
            <a:r>
              <a:rPr sz="2180" spc="-149" dirty="0">
                <a:solidFill>
                  <a:prstClr val="black"/>
                </a:solidFill>
                <a:latin typeface="Trebuchet MS"/>
                <a:cs typeface="Trebuchet MS"/>
              </a:rPr>
              <a:t>the</a:t>
            </a:r>
            <a:r>
              <a:rPr sz="2180" spc="69" dirty="0">
                <a:solidFill>
                  <a:prstClr val="black"/>
                </a:solidFill>
                <a:latin typeface="Trebuchet MS"/>
                <a:cs typeface="Trebuchet MS"/>
              </a:rPr>
              <a:t> </a:t>
            </a:r>
            <a:r>
              <a:rPr sz="2180" spc="-129" dirty="0">
                <a:solidFill>
                  <a:prstClr val="black"/>
                </a:solidFill>
                <a:latin typeface="Trebuchet MS"/>
                <a:cs typeface="Trebuchet MS"/>
              </a:rPr>
              <a:t>figure</a:t>
            </a:r>
            <a:endParaRPr sz="2180">
              <a:solidFill>
                <a:prstClr val="black"/>
              </a:solidFill>
              <a:latin typeface="Trebuchet MS"/>
              <a:cs typeface="Trebuchet MS"/>
            </a:endParaRPr>
          </a:p>
          <a:p>
            <a:pPr marL="965177" lvl="1" indent="-273068" defTabSz="1812066">
              <a:lnSpc>
                <a:spcPts val="2378"/>
              </a:lnSpc>
              <a:spcBef>
                <a:spcPts val="347"/>
              </a:spcBef>
              <a:buClr>
                <a:srgbClr val="1FA49A"/>
              </a:buClr>
              <a:buSzPct val="60000"/>
              <a:buFont typeface="Arial"/>
              <a:buChar char="►"/>
              <a:tabLst>
                <a:tab pos="966435" algn="l"/>
              </a:tabLst>
            </a:pPr>
            <a:r>
              <a:rPr sz="1982" dirty="0">
                <a:solidFill>
                  <a:prstClr val="black"/>
                </a:solidFill>
                <a:latin typeface="Tahoma"/>
                <a:cs typeface="Tahoma"/>
              </a:rPr>
              <a:t>Title, </a:t>
            </a:r>
            <a:r>
              <a:rPr sz="1982" spc="-99" dirty="0">
                <a:solidFill>
                  <a:prstClr val="black"/>
                </a:solidFill>
                <a:latin typeface="Tahoma"/>
                <a:cs typeface="Tahoma"/>
              </a:rPr>
              <a:t>headings, </a:t>
            </a:r>
            <a:r>
              <a:rPr sz="1982" spc="-69" dirty="0">
                <a:solidFill>
                  <a:prstClr val="black"/>
                </a:solidFill>
                <a:latin typeface="Tahoma"/>
                <a:cs typeface="Tahoma"/>
              </a:rPr>
              <a:t>axis labels,</a:t>
            </a:r>
            <a:r>
              <a:rPr sz="1982" spc="287" dirty="0">
                <a:solidFill>
                  <a:prstClr val="black"/>
                </a:solidFill>
                <a:latin typeface="Tahoma"/>
                <a:cs typeface="Tahoma"/>
              </a:rPr>
              <a:t> </a:t>
            </a:r>
            <a:r>
              <a:rPr sz="1982" spc="-109" dirty="0">
                <a:solidFill>
                  <a:prstClr val="black"/>
                </a:solidFill>
                <a:latin typeface="Tahoma"/>
                <a:cs typeface="Tahoma"/>
              </a:rPr>
              <a:t>legends</a:t>
            </a:r>
            <a:endParaRPr sz="1982">
              <a:solidFill>
                <a:prstClr val="black"/>
              </a:solidFill>
              <a:latin typeface="Tahoma"/>
              <a:cs typeface="Tahoma"/>
            </a:endParaRPr>
          </a:p>
          <a:p>
            <a:pPr marL="965177" lvl="1" indent="-273068" defTabSz="1812066">
              <a:lnSpc>
                <a:spcPts val="2368"/>
              </a:lnSpc>
              <a:buClr>
                <a:srgbClr val="1FA49A"/>
              </a:buClr>
              <a:buSzPct val="60000"/>
              <a:buFont typeface="Arial"/>
              <a:buChar char="►"/>
              <a:tabLst>
                <a:tab pos="966435" algn="l"/>
              </a:tabLst>
            </a:pPr>
            <a:r>
              <a:rPr sz="1982" spc="-50" dirty="0">
                <a:solidFill>
                  <a:prstClr val="black"/>
                </a:solidFill>
                <a:latin typeface="Tahoma"/>
                <a:cs typeface="Tahoma"/>
              </a:rPr>
              <a:t>Maybe </a:t>
            </a:r>
            <a:r>
              <a:rPr sz="1982" spc="-129" dirty="0">
                <a:solidFill>
                  <a:prstClr val="black"/>
                </a:solidFill>
                <a:latin typeface="Tahoma"/>
                <a:cs typeface="Tahoma"/>
              </a:rPr>
              <a:t>even </a:t>
            </a:r>
            <a:r>
              <a:rPr sz="1982" spc="-99" dirty="0">
                <a:solidFill>
                  <a:prstClr val="black"/>
                </a:solidFill>
                <a:latin typeface="Tahoma"/>
                <a:cs typeface="Tahoma"/>
              </a:rPr>
              <a:t>a </a:t>
            </a:r>
            <a:r>
              <a:rPr sz="1982" spc="-79" dirty="0">
                <a:solidFill>
                  <a:prstClr val="black"/>
                </a:solidFill>
                <a:latin typeface="Tahoma"/>
                <a:cs typeface="Tahoma"/>
              </a:rPr>
              <a:t>short, </a:t>
            </a:r>
            <a:r>
              <a:rPr sz="1982" spc="-40" dirty="0">
                <a:solidFill>
                  <a:prstClr val="black"/>
                </a:solidFill>
                <a:latin typeface="Tahoma"/>
                <a:cs typeface="Tahoma"/>
              </a:rPr>
              <a:t>“punchy</a:t>
            </a:r>
            <a:r>
              <a:rPr sz="1982" i="1" spc="-40" dirty="0">
                <a:solidFill>
                  <a:prstClr val="black"/>
                </a:solidFill>
                <a:latin typeface="Arial"/>
                <a:cs typeface="Arial"/>
              </a:rPr>
              <a:t>”</a:t>
            </a:r>
            <a:r>
              <a:rPr sz="1982" i="1" spc="89" dirty="0">
                <a:solidFill>
                  <a:prstClr val="black"/>
                </a:solidFill>
                <a:latin typeface="Arial"/>
                <a:cs typeface="Arial"/>
              </a:rPr>
              <a:t> </a:t>
            </a:r>
            <a:r>
              <a:rPr sz="1982" spc="-50" dirty="0">
                <a:solidFill>
                  <a:prstClr val="black"/>
                </a:solidFill>
                <a:latin typeface="Tahoma"/>
                <a:cs typeface="Tahoma"/>
              </a:rPr>
              <a:t>caption</a:t>
            </a:r>
            <a:endParaRPr sz="1982">
              <a:solidFill>
                <a:prstClr val="black"/>
              </a:solidFill>
              <a:latin typeface="Tahoma"/>
              <a:cs typeface="Tahoma"/>
            </a:endParaRPr>
          </a:p>
          <a:p>
            <a:pPr marL="965177" lvl="1" indent="-273068" defTabSz="1812066">
              <a:lnSpc>
                <a:spcPts val="2378"/>
              </a:lnSpc>
              <a:buClr>
                <a:srgbClr val="1FA49A"/>
              </a:buClr>
              <a:buSzPct val="60000"/>
              <a:buFont typeface="Arial"/>
              <a:buChar char="►"/>
              <a:tabLst>
                <a:tab pos="966435" algn="l"/>
              </a:tabLst>
            </a:pPr>
            <a:r>
              <a:rPr sz="1982" spc="-109" dirty="0">
                <a:solidFill>
                  <a:prstClr val="black"/>
                </a:solidFill>
                <a:latin typeface="Tahoma"/>
                <a:cs typeface="Tahoma"/>
              </a:rPr>
              <a:t>Ideally, </a:t>
            </a:r>
            <a:r>
              <a:rPr sz="1982" spc="-69" dirty="0">
                <a:solidFill>
                  <a:prstClr val="black"/>
                </a:solidFill>
                <a:latin typeface="Tahoma"/>
                <a:cs typeface="Tahoma"/>
              </a:rPr>
              <a:t>the </a:t>
            </a:r>
            <a:r>
              <a:rPr sz="1982" spc="-79" dirty="0">
                <a:solidFill>
                  <a:prstClr val="black"/>
                </a:solidFill>
                <a:latin typeface="Tahoma"/>
                <a:cs typeface="Tahoma"/>
              </a:rPr>
              <a:t>figure should </a:t>
            </a:r>
            <a:r>
              <a:rPr sz="1982" spc="-69" dirty="0">
                <a:solidFill>
                  <a:prstClr val="black"/>
                </a:solidFill>
                <a:latin typeface="Tahoma"/>
                <a:cs typeface="Tahoma"/>
              </a:rPr>
              <a:t>stand </a:t>
            </a:r>
            <a:r>
              <a:rPr sz="1982" spc="-99" dirty="0">
                <a:solidFill>
                  <a:prstClr val="black"/>
                </a:solidFill>
                <a:latin typeface="Tahoma"/>
                <a:cs typeface="Tahoma"/>
              </a:rPr>
              <a:t>on</a:t>
            </a:r>
            <a:r>
              <a:rPr sz="1982" spc="129" dirty="0">
                <a:solidFill>
                  <a:prstClr val="black"/>
                </a:solidFill>
                <a:latin typeface="Tahoma"/>
                <a:cs typeface="Tahoma"/>
              </a:rPr>
              <a:t> </a:t>
            </a:r>
            <a:r>
              <a:rPr sz="1982" spc="-30" dirty="0">
                <a:solidFill>
                  <a:prstClr val="black"/>
                </a:solidFill>
                <a:latin typeface="Tahoma"/>
                <a:cs typeface="Tahoma"/>
              </a:rPr>
              <a:t>its </a:t>
            </a:r>
            <a:r>
              <a:rPr sz="1982" spc="-119" dirty="0">
                <a:solidFill>
                  <a:prstClr val="black"/>
                </a:solidFill>
                <a:latin typeface="Tahoma"/>
                <a:cs typeface="Tahoma"/>
              </a:rPr>
              <a:t>own</a:t>
            </a:r>
            <a:endParaRPr sz="1982">
              <a:solidFill>
                <a:prstClr val="black"/>
              </a:solidFill>
              <a:latin typeface="Tahoma"/>
              <a:cs typeface="Tahoma"/>
            </a:endParaRPr>
          </a:p>
          <a:p>
            <a:pPr marL="416524" indent="-291944" defTabSz="1812066">
              <a:spcBef>
                <a:spcPts val="386"/>
              </a:spcBef>
              <a:buClr>
                <a:srgbClr val="FFFFFF"/>
              </a:buClr>
              <a:buSzPct val="72727"/>
              <a:buFont typeface="Calibri"/>
              <a:buAutoNum type="arabicPlain"/>
              <a:tabLst>
                <a:tab pos="417782" algn="l"/>
              </a:tabLst>
            </a:pPr>
            <a:r>
              <a:rPr sz="2180" spc="-89" dirty="0">
                <a:solidFill>
                  <a:prstClr val="black"/>
                </a:solidFill>
                <a:latin typeface="Trebuchet MS"/>
                <a:cs typeface="Trebuchet MS"/>
              </a:rPr>
              <a:t>Choose </a:t>
            </a:r>
            <a:r>
              <a:rPr sz="2180" spc="-119" dirty="0">
                <a:solidFill>
                  <a:prstClr val="black"/>
                </a:solidFill>
                <a:latin typeface="Trebuchet MS"/>
                <a:cs typeface="Trebuchet MS"/>
              </a:rPr>
              <a:t>design </a:t>
            </a:r>
            <a:r>
              <a:rPr sz="2180" spc="-159" dirty="0">
                <a:solidFill>
                  <a:prstClr val="black"/>
                </a:solidFill>
                <a:latin typeface="Trebuchet MS"/>
                <a:cs typeface="Trebuchet MS"/>
              </a:rPr>
              <a:t>elements</a:t>
            </a:r>
            <a:r>
              <a:rPr sz="2180" spc="-188" dirty="0">
                <a:solidFill>
                  <a:prstClr val="black"/>
                </a:solidFill>
                <a:latin typeface="Trebuchet MS"/>
                <a:cs typeface="Trebuchet MS"/>
              </a:rPr>
              <a:t> </a:t>
            </a:r>
            <a:r>
              <a:rPr sz="2180" spc="-149" dirty="0">
                <a:solidFill>
                  <a:prstClr val="black"/>
                </a:solidFill>
                <a:latin typeface="Trebuchet MS"/>
                <a:cs typeface="Trebuchet MS"/>
              </a:rPr>
              <a:t>carefully</a:t>
            </a:r>
            <a:endParaRPr sz="2180">
              <a:solidFill>
                <a:prstClr val="black"/>
              </a:solidFill>
              <a:latin typeface="Trebuchet MS"/>
              <a:cs typeface="Trebuchet MS"/>
            </a:endParaRPr>
          </a:p>
          <a:p>
            <a:pPr marL="965177" lvl="1" indent="-273068" defTabSz="1812066">
              <a:lnSpc>
                <a:spcPts val="2378"/>
              </a:lnSpc>
              <a:spcBef>
                <a:spcPts val="347"/>
              </a:spcBef>
              <a:buClr>
                <a:srgbClr val="1FA49A"/>
              </a:buClr>
              <a:buSzPct val="60000"/>
              <a:buFont typeface="Arial"/>
              <a:buChar char="►"/>
              <a:tabLst>
                <a:tab pos="966435" algn="l"/>
              </a:tabLst>
            </a:pPr>
            <a:r>
              <a:rPr sz="1982" spc="-79" dirty="0">
                <a:solidFill>
                  <a:prstClr val="black"/>
                </a:solidFill>
                <a:latin typeface="Tahoma"/>
                <a:cs typeface="Tahoma"/>
              </a:rPr>
              <a:t>Choose </a:t>
            </a:r>
            <a:r>
              <a:rPr sz="1982" spc="-50" dirty="0">
                <a:solidFill>
                  <a:prstClr val="black"/>
                </a:solidFill>
                <a:latin typeface="Tahoma"/>
                <a:cs typeface="Tahoma"/>
              </a:rPr>
              <a:t>visualization </a:t>
            </a:r>
            <a:r>
              <a:rPr sz="1982" spc="-69" dirty="0">
                <a:solidFill>
                  <a:prstClr val="black"/>
                </a:solidFill>
                <a:latin typeface="Tahoma"/>
                <a:cs typeface="Tahoma"/>
              </a:rPr>
              <a:t>strategy </a:t>
            </a:r>
            <a:r>
              <a:rPr sz="1982" spc="-20" dirty="0">
                <a:solidFill>
                  <a:prstClr val="black"/>
                </a:solidFill>
                <a:latin typeface="Tahoma"/>
                <a:cs typeface="Tahoma"/>
              </a:rPr>
              <a:t>to </a:t>
            </a:r>
            <a:r>
              <a:rPr sz="1982" spc="-50" dirty="0">
                <a:solidFill>
                  <a:prstClr val="black"/>
                </a:solidFill>
                <a:latin typeface="Tahoma"/>
                <a:cs typeface="Tahoma"/>
              </a:rPr>
              <a:t>highlight </a:t>
            </a:r>
            <a:r>
              <a:rPr sz="1982" spc="-59" dirty="0">
                <a:solidFill>
                  <a:prstClr val="black"/>
                </a:solidFill>
                <a:latin typeface="Tahoma"/>
                <a:cs typeface="Tahoma"/>
              </a:rPr>
              <a:t>specific</a:t>
            </a:r>
            <a:r>
              <a:rPr sz="1982" spc="-50" dirty="0">
                <a:solidFill>
                  <a:prstClr val="black"/>
                </a:solidFill>
                <a:latin typeface="Tahoma"/>
                <a:cs typeface="Tahoma"/>
              </a:rPr>
              <a:t> </a:t>
            </a:r>
            <a:r>
              <a:rPr sz="1982" spc="-69" dirty="0">
                <a:solidFill>
                  <a:prstClr val="black"/>
                </a:solidFill>
                <a:latin typeface="Tahoma"/>
                <a:cs typeface="Tahoma"/>
              </a:rPr>
              <a:t>details</a:t>
            </a:r>
            <a:endParaRPr sz="1982">
              <a:solidFill>
                <a:prstClr val="black"/>
              </a:solidFill>
              <a:latin typeface="Tahoma"/>
              <a:cs typeface="Tahoma"/>
            </a:endParaRPr>
          </a:p>
          <a:p>
            <a:pPr marL="965177" lvl="1" indent="-273068" defTabSz="1812066">
              <a:lnSpc>
                <a:spcPts val="2368"/>
              </a:lnSpc>
              <a:buClr>
                <a:srgbClr val="1FA49A"/>
              </a:buClr>
              <a:buSzPct val="60000"/>
              <a:buFont typeface="Arial"/>
              <a:buChar char="►"/>
              <a:tabLst>
                <a:tab pos="966435" algn="l"/>
              </a:tabLst>
            </a:pPr>
            <a:r>
              <a:rPr sz="1982" spc="-89" dirty="0">
                <a:solidFill>
                  <a:prstClr val="black"/>
                </a:solidFill>
                <a:latin typeface="Tahoma"/>
                <a:cs typeface="Tahoma"/>
              </a:rPr>
              <a:t>Reduce </a:t>
            </a:r>
            <a:r>
              <a:rPr sz="1982" spc="-10" dirty="0">
                <a:solidFill>
                  <a:prstClr val="black"/>
                </a:solidFill>
                <a:latin typeface="Tahoma"/>
                <a:cs typeface="Tahoma"/>
              </a:rPr>
              <a:t>clutter—don’t </a:t>
            </a:r>
            <a:r>
              <a:rPr sz="1982" spc="-129" dirty="0">
                <a:solidFill>
                  <a:prstClr val="black"/>
                </a:solidFill>
                <a:latin typeface="Tahoma"/>
                <a:cs typeface="Tahoma"/>
              </a:rPr>
              <a:t>show </a:t>
            </a:r>
            <a:r>
              <a:rPr sz="1982" spc="-30" dirty="0">
                <a:solidFill>
                  <a:prstClr val="black"/>
                </a:solidFill>
                <a:latin typeface="Tahoma"/>
                <a:cs typeface="Tahoma"/>
              </a:rPr>
              <a:t>too</a:t>
            </a:r>
            <a:r>
              <a:rPr sz="1982" spc="-168" dirty="0">
                <a:solidFill>
                  <a:prstClr val="black"/>
                </a:solidFill>
                <a:latin typeface="Tahoma"/>
                <a:cs typeface="Tahoma"/>
              </a:rPr>
              <a:t> </a:t>
            </a:r>
            <a:r>
              <a:rPr sz="1982" spc="-69" dirty="0">
                <a:solidFill>
                  <a:prstClr val="black"/>
                </a:solidFill>
                <a:latin typeface="Tahoma"/>
                <a:cs typeface="Tahoma"/>
              </a:rPr>
              <a:t>much!</a:t>
            </a:r>
            <a:endParaRPr sz="1982">
              <a:solidFill>
                <a:prstClr val="black"/>
              </a:solidFill>
              <a:latin typeface="Tahoma"/>
              <a:cs typeface="Tahoma"/>
            </a:endParaRPr>
          </a:p>
          <a:p>
            <a:pPr marL="965177" lvl="1" indent="-273068" defTabSz="1812066">
              <a:lnSpc>
                <a:spcPts val="2378"/>
              </a:lnSpc>
              <a:buClr>
                <a:srgbClr val="1FA49A"/>
              </a:buClr>
              <a:buSzPct val="60000"/>
              <a:buFont typeface="Arial"/>
              <a:buChar char="►"/>
              <a:tabLst>
                <a:tab pos="966435" algn="l"/>
              </a:tabLst>
            </a:pPr>
            <a:r>
              <a:rPr sz="1982" spc="-79" dirty="0">
                <a:solidFill>
                  <a:prstClr val="black"/>
                </a:solidFill>
                <a:latin typeface="Tahoma"/>
                <a:cs typeface="Tahoma"/>
              </a:rPr>
              <a:t>Use </a:t>
            </a:r>
            <a:r>
              <a:rPr sz="1982" spc="-59" dirty="0">
                <a:solidFill>
                  <a:prstClr val="black"/>
                </a:solidFill>
                <a:latin typeface="Tahoma"/>
                <a:cs typeface="Tahoma"/>
              </a:rPr>
              <a:t>color </a:t>
            </a:r>
            <a:r>
              <a:rPr sz="1982" spc="-69" dirty="0">
                <a:solidFill>
                  <a:prstClr val="black"/>
                </a:solidFill>
                <a:latin typeface="Tahoma"/>
                <a:cs typeface="Tahoma"/>
              </a:rPr>
              <a:t>meaningfully (gradients, </a:t>
            </a:r>
            <a:r>
              <a:rPr sz="1982" spc="-50" dirty="0">
                <a:solidFill>
                  <a:prstClr val="black"/>
                </a:solidFill>
                <a:latin typeface="Tahoma"/>
                <a:cs typeface="Tahoma"/>
              </a:rPr>
              <a:t>contrast,</a:t>
            </a:r>
            <a:r>
              <a:rPr sz="1982" spc="396" dirty="0">
                <a:solidFill>
                  <a:prstClr val="black"/>
                </a:solidFill>
                <a:latin typeface="Tahoma"/>
                <a:cs typeface="Tahoma"/>
              </a:rPr>
              <a:t> </a:t>
            </a:r>
            <a:r>
              <a:rPr sz="1982" spc="-40" dirty="0">
                <a:solidFill>
                  <a:prstClr val="black"/>
                </a:solidFill>
                <a:latin typeface="Tahoma"/>
                <a:cs typeface="Tahoma"/>
              </a:rPr>
              <a:t>etc.)</a:t>
            </a:r>
            <a:endParaRPr sz="1982">
              <a:solidFill>
                <a:prstClr val="black"/>
              </a:solidFill>
              <a:latin typeface="Tahoma"/>
              <a:cs typeface="Tahoma"/>
            </a:endParaRPr>
          </a:p>
          <a:p>
            <a:pPr marL="416524" indent="-291944" defTabSz="1812066">
              <a:spcBef>
                <a:spcPts val="386"/>
              </a:spcBef>
              <a:buClr>
                <a:srgbClr val="FFFFFF"/>
              </a:buClr>
              <a:buSzPct val="72727"/>
              <a:buFont typeface="Calibri"/>
              <a:buAutoNum type="arabicPlain"/>
              <a:tabLst>
                <a:tab pos="417782" algn="l"/>
              </a:tabLst>
            </a:pPr>
            <a:r>
              <a:rPr sz="2180" spc="-89" dirty="0">
                <a:solidFill>
                  <a:prstClr val="black"/>
                </a:solidFill>
                <a:latin typeface="Trebuchet MS"/>
                <a:cs typeface="Trebuchet MS"/>
              </a:rPr>
              <a:t>Reporting </a:t>
            </a:r>
            <a:r>
              <a:rPr sz="2180" spc="-149" dirty="0">
                <a:solidFill>
                  <a:prstClr val="black"/>
                </a:solidFill>
                <a:latin typeface="Trebuchet MS"/>
                <a:cs typeface="Trebuchet MS"/>
              </a:rPr>
              <a:t>the </a:t>
            </a:r>
            <a:r>
              <a:rPr sz="2180" spc="-119" dirty="0">
                <a:solidFill>
                  <a:prstClr val="black"/>
                </a:solidFill>
                <a:latin typeface="Trebuchet MS"/>
                <a:cs typeface="Trebuchet MS"/>
              </a:rPr>
              <a:t>results </a:t>
            </a:r>
            <a:r>
              <a:rPr sz="2180" spc="-99" dirty="0">
                <a:solidFill>
                  <a:prstClr val="black"/>
                </a:solidFill>
                <a:latin typeface="Trebuchet MS"/>
                <a:cs typeface="Trebuchet MS"/>
              </a:rPr>
              <a:t>(don’t </a:t>
            </a:r>
            <a:r>
              <a:rPr sz="2180" spc="-168" dirty="0">
                <a:solidFill>
                  <a:prstClr val="black"/>
                </a:solidFill>
                <a:latin typeface="Trebuchet MS"/>
                <a:cs typeface="Trebuchet MS"/>
              </a:rPr>
              <a:t>leave </a:t>
            </a:r>
            <a:r>
              <a:rPr sz="2180" spc="-149" dirty="0">
                <a:solidFill>
                  <a:prstClr val="black"/>
                </a:solidFill>
                <a:latin typeface="Trebuchet MS"/>
                <a:cs typeface="Trebuchet MS"/>
              </a:rPr>
              <a:t>the </a:t>
            </a:r>
            <a:r>
              <a:rPr sz="2180" spc="-129" dirty="0">
                <a:solidFill>
                  <a:prstClr val="black"/>
                </a:solidFill>
                <a:latin typeface="Trebuchet MS"/>
                <a:cs typeface="Trebuchet MS"/>
              </a:rPr>
              <a:t>figure</a:t>
            </a:r>
            <a:r>
              <a:rPr sz="2180" spc="-337" dirty="0">
                <a:solidFill>
                  <a:prstClr val="black"/>
                </a:solidFill>
                <a:latin typeface="Trebuchet MS"/>
                <a:cs typeface="Trebuchet MS"/>
              </a:rPr>
              <a:t> </a:t>
            </a:r>
            <a:r>
              <a:rPr sz="2180" spc="-79" dirty="0">
                <a:solidFill>
                  <a:prstClr val="black"/>
                </a:solidFill>
                <a:latin typeface="Trebuchet MS"/>
                <a:cs typeface="Trebuchet MS"/>
              </a:rPr>
              <a:t>hanging!)</a:t>
            </a:r>
            <a:endParaRPr sz="2180">
              <a:solidFill>
                <a:prstClr val="black"/>
              </a:solidFill>
              <a:latin typeface="Trebuchet MS"/>
              <a:cs typeface="Trebuchet MS"/>
            </a:endParaRPr>
          </a:p>
          <a:p>
            <a:pPr marL="965177" lvl="1" indent="-273068" defTabSz="1812066">
              <a:lnSpc>
                <a:spcPts val="2378"/>
              </a:lnSpc>
              <a:spcBef>
                <a:spcPts val="347"/>
              </a:spcBef>
              <a:buClr>
                <a:srgbClr val="1FA49A"/>
              </a:buClr>
              <a:buSzPct val="60000"/>
              <a:buFont typeface="Arial"/>
              <a:buChar char="►"/>
              <a:tabLst>
                <a:tab pos="966435" algn="l"/>
              </a:tabLst>
            </a:pPr>
            <a:r>
              <a:rPr sz="1982" spc="-69" dirty="0">
                <a:solidFill>
                  <a:prstClr val="black"/>
                </a:solidFill>
                <a:latin typeface="Tahoma"/>
                <a:cs typeface="Tahoma"/>
              </a:rPr>
              <a:t>Give</a:t>
            </a:r>
            <a:r>
              <a:rPr sz="1982" spc="30" dirty="0">
                <a:solidFill>
                  <a:prstClr val="black"/>
                </a:solidFill>
                <a:latin typeface="Tahoma"/>
                <a:cs typeface="Tahoma"/>
              </a:rPr>
              <a:t> </a:t>
            </a:r>
            <a:r>
              <a:rPr sz="1982" spc="-99" dirty="0">
                <a:solidFill>
                  <a:prstClr val="black"/>
                </a:solidFill>
                <a:latin typeface="Tahoma"/>
                <a:cs typeface="Tahoma"/>
              </a:rPr>
              <a:t>a</a:t>
            </a:r>
            <a:r>
              <a:rPr sz="1982" spc="40" dirty="0">
                <a:solidFill>
                  <a:prstClr val="black"/>
                </a:solidFill>
                <a:latin typeface="Tahoma"/>
                <a:cs typeface="Tahoma"/>
              </a:rPr>
              <a:t> </a:t>
            </a:r>
            <a:r>
              <a:rPr sz="1982" spc="-99" dirty="0">
                <a:solidFill>
                  <a:prstClr val="black"/>
                </a:solidFill>
                <a:latin typeface="Tahoma"/>
                <a:cs typeface="Tahoma"/>
              </a:rPr>
              <a:t>paragraph</a:t>
            </a:r>
            <a:r>
              <a:rPr sz="1982" spc="40" dirty="0">
                <a:solidFill>
                  <a:prstClr val="black"/>
                </a:solidFill>
                <a:latin typeface="Tahoma"/>
                <a:cs typeface="Tahoma"/>
              </a:rPr>
              <a:t> </a:t>
            </a:r>
            <a:r>
              <a:rPr sz="1982" spc="-79" dirty="0">
                <a:solidFill>
                  <a:prstClr val="black"/>
                </a:solidFill>
                <a:latin typeface="Tahoma"/>
                <a:cs typeface="Tahoma"/>
              </a:rPr>
              <a:t>describing</a:t>
            </a:r>
            <a:r>
              <a:rPr sz="1982" spc="30" dirty="0">
                <a:solidFill>
                  <a:prstClr val="black"/>
                </a:solidFill>
                <a:latin typeface="Tahoma"/>
                <a:cs typeface="Tahoma"/>
              </a:rPr>
              <a:t> </a:t>
            </a:r>
            <a:r>
              <a:rPr sz="1982" spc="-89" dirty="0">
                <a:solidFill>
                  <a:prstClr val="black"/>
                </a:solidFill>
                <a:latin typeface="Tahoma"/>
                <a:cs typeface="Tahoma"/>
              </a:rPr>
              <a:t>and</a:t>
            </a:r>
            <a:r>
              <a:rPr sz="1982" spc="40" dirty="0">
                <a:solidFill>
                  <a:prstClr val="black"/>
                </a:solidFill>
                <a:latin typeface="Tahoma"/>
                <a:cs typeface="Tahoma"/>
              </a:rPr>
              <a:t> </a:t>
            </a:r>
            <a:r>
              <a:rPr sz="1982" spc="-69" dirty="0">
                <a:solidFill>
                  <a:prstClr val="black"/>
                </a:solidFill>
                <a:latin typeface="Tahoma"/>
                <a:cs typeface="Tahoma"/>
              </a:rPr>
              <a:t>interpreting</a:t>
            </a:r>
            <a:r>
              <a:rPr sz="1982" spc="30" dirty="0">
                <a:solidFill>
                  <a:prstClr val="black"/>
                </a:solidFill>
                <a:latin typeface="Tahoma"/>
                <a:cs typeface="Tahoma"/>
              </a:rPr>
              <a:t> </a:t>
            </a:r>
            <a:r>
              <a:rPr sz="1982" spc="-69" dirty="0">
                <a:solidFill>
                  <a:prstClr val="black"/>
                </a:solidFill>
                <a:latin typeface="Tahoma"/>
                <a:cs typeface="Tahoma"/>
              </a:rPr>
              <a:t>the</a:t>
            </a:r>
            <a:r>
              <a:rPr sz="1982" spc="40" dirty="0">
                <a:solidFill>
                  <a:prstClr val="black"/>
                </a:solidFill>
                <a:latin typeface="Tahoma"/>
                <a:cs typeface="Tahoma"/>
              </a:rPr>
              <a:t> </a:t>
            </a:r>
            <a:r>
              <a:rPr sz="1982" spc="-79" dirty="0">
                <a:solidFill>
                  <a:prstClr val="black"/>
                </a:solidFill>
                <a:latin typeface="Tahoma"/>
                <a:cs typeface="Tahoma"/>
              </a:rPr>
              <a:t>figure</a:t>
            </a:r>
            <a:endParaRPr sz="1982">
              <a:solidFill>
                <a:prstClr val="black"/>
              </a:solidFill>
              <a:latin typeface="Tahoma"/>
              <a:cs typeface="Tahoma"/>
            </a:endParaRPr>
          </a:p>
          <a:p>
            <a:pPr marL="965177" lvl="1" indent="-273068" defTabSz="1812066">
              <a:lnSpc>
                <a:spcPts val="2378"/>
              </a:lnSpc>
              <a:buClr>
                <a:srgbClr val="1FA49A"/>
              </a:buClr>
              <a:buSzPct val="60000"/>
              <a:buFont typeface="Arial"/>
              <a:buChar char="►"/>
              <a:tabLst>
                <a:tab pos="966435" algn="l"/>
              </a:tabLst>
            </a:pPr>
            <a:r>
              <a:rPr sz="1982" spc="-20" dirty="0">
                <a:solidFill>
                  <a:prstClr val="black"/>
                </a:solidFill>
                <a:latin typeface="Tahoma"/>
                <a:cs typeface="Tahoma"/>
              </a:rPr>
              <a:t>Walk </a:t>
            </a:r>
            <a:r>
              <a:rPr sz="1982" spc="-99" dirty="0">
                <a:solidFill>
                  <a:prstClr val="black"/>
                </a:solidFill>
                <a:latin typeface="Tahoma"/>
                <a:cs typeface="Tahoma"/>
              </a:rPr>
              <a:t>your </a:t>
            </a:r>
            <a:r>
              <a:rPr sz="1982" spc="-89" dirty="0">
                <a:solidFill>
                  <a:prstClr val="black"/>
                </a:solidFill>
                <a:latin typeface="Tahoma"/>
                <a:cs typeface="Tahoma"/>
              </a:rPr>
              <a:t>audience </a:t>
            </a:r>
            <a:r>
              <a:rPr sz="1982" spc="-69" dirty="0">
                <a:solidFill>
                  <a:prstClr val="black"/>
                </a:solidFill>
                <a:latin typeface="Tahoma"/>
                <a:cs typeface="Tahoma"/>
              </a:rPr>
              <a:t>through </a:t>
            </a:r>
            <a:r>
              <a:rPr sz="1982" spc="-30" dirty="0">
                <a:solidFill>
                  <a:prstClr val="black"/>
                </a:solidFill>
                <a:latin typeface="Tahoma"/>
                <a:cs typeface="Tahoma"/>
              </a:rPr>
              <a:t>its</a:t>
            </a:r>
            <a:r>
              <a:rPr sz="1982" spc="454" dirty="0">
                <a:solidFill>
                  <a:prstClr val="black"/>
                </a:solidFill>
                <a:latin typeface="Tahoma"/>
                <a:cs typeface="Tahoma"/>
              </a:rPr>
              <a:t> </a:t>
            </a:r>
            <a:r>
              <a:rPr sz="1982" spc="-69" dirty="0">
                <a:solidFill>
                  <a:prstClr val="black"/>
                </a:solidFill>
                <a:latin typeface="Tahoma"/>
                <a:cs typeface="Tahoma"/>
              </a:rPr>
              <a:t>interpretation</a:t>
            </a:r>
            <a:endParaRPr sz="1982">
              <a:solidFill>
                <a:prstClr val="black"/>
              </a:solidFill>
              <a:latin typeface="Tahoma"/>
              <a:cs typeface="Tahoma"/>
            </a:endParaRP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878" y="111308"/>
            <a:ext cx="4565289" cy="390077"/>
          </a:xfrm>
          <a:prstGeom prst="rect">
            <a:avLst/>
          </a:prstGeom>
        </p:spPr>
        <p:txBody>
          <a:bodyPr vert="horz" wrap="square" lIns="0" tIns="23909" rIns="0" bIns="0" rtlCol="0">
            <a:spAutoFit/>
          </a:bodyPr>
          <a:lstStyle/>
          <a:p>
            <a:pPr marL="25168">
              <a:spcBef>
                <a:spcPts val="188"/>
              </a:spcBef>
            </a:pPr>
            <a:r>
              <a:rPr b="1" spc="454" dirty="0"/>
              <a:t>KEYS </a:t>
            </a:r>
            <a:r>
              <a:rPr b="1" spc="495" dirty="0"/>
              <a:t>TO </a:t>
            </a:r>
            <a:r>
              <a:rPr b="1" spc="268" dirty="0"/>
              <a:t>VISUALIZING</a:t>
            </a:r>
            <a:r>
              <a:rPr b="1" spc="-40" dirty="0"/>
              <a:t> </a:t>
            </a:r>
            <a:r>
              <a:rPr b="1" spc="287" dirty="0"/>
              <a:t>DATA</a:t>
            </a:r>
          </a:p>
        </p:txBody>
      </p:sp>
      <p:sp>
        <p:nvSpPr>
          <p:cNvPr id="3" name="object 3"/>
          <p:cNvSpPr/>
          <p:nvPr/>
        </p:nvSpPr>
        <p:spPr>
          <a:xfrm>
            <a:off x="2452878" y="1332742"/>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266160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3990475"/>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p:nvPr/>
        </p:nvSpPr>
        <p:spPr>
          <a:xfrm>
            <a:off x="2452878" y="501847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7" name="object 7"/>
          <p:cNvSpPr txBox="1"/>
          <p:nvPr/>
        </p:nvSpPr>
        <p:spPr>
          <a:xfrm>
            <a:off x="2348890" y="1148192"/>
            <a:ext cx="7543800" cy="5082901"/>
          </a:xfrm>
          <a:prstGeom prst="rect">
            <a:avLst/>
          </a:prstGeom>
        </p:spPr>
        <p:txBody>
          <a:bodyPr vert="horz" wrap="square" lIns="0" tIns="71726" rIns="0" bIns="0" rtlCol="0">
            <a:spAutoFit/>
          </a:bodyPr>
          <a:lstStyle/>
          <a:p>
            <a:pPr marL="441691" indent="-291944" defTabSz="1812066">
              <a:spcBef>
                <a:spcPts val="565"/>
              </a:spcBef>
              <a:buClr>
                <a:srgbClr val="FFFFFF"/>
              </a:buClr>
              <a:buSzPct val="72727"/>
              <a:buFont typeface="Calibri"/>
              <a:buAutoNum type="arabicPlain"/>
              <a:tabLst>
                <a:tab pos="442950" algn="l"/>
              </a:tabLst>
            </a:pPr>
            <a:r>
              <a:rPr sz="2180" spc="-119" dirty="0">
                <a:solidFill>
                  <a:prstClr val="black"/>
                </a:solidFill>
                <a:latin typeface="Trebuchet MS"/>
                <a:cs typeface="Trebuchet MS"/>
              </a:rPr>
              <a:t>Integrate </a:t>
            </a:r>
            <a:r>
              <a:rPr sz="2180" spc="-139" dirty="0">
                <a:solidFill>
                  <a:prstClr val="black"/>
                </a:solidFill>
                <a:latin typeface="Trebuchet MS"/>
                <a:cs typeface="Trebuchet MS"/>
              </a:rPr>
              <a:t>text </a:t>
            </a:r>
            <a:r>
              <a:rPr sz="2180" spc="-109" dirty="0">
                <a:solidFill>
                  <a:prstClr val="black"/>
                </a:solidFill>
                <a:latin typeface="Trebuchet MS"/>
                <a:cs typeface="Trebuchet MS"/>
              </a:rPr>
              <a:t>into </a:t>
            </a:r>
            <a:r>
              <a:rPr sz="2180" spc="-149" dirty="0">
                <a:solidFill>
                  <a:prstClr val="black"/>
                </a:solidFill>
                <a:latin typeface="Trebuchet MS"/>
                <a:cs typeface="Trebuchet MS"/>
              </a:rPr>
              <a:t>the</a:t>
            </a:r>
            <a:r>
              <a:rPr sz="2180" spc="69" dirty="0">
                <a:solidFill>
                  <a:prstClr val="black"/>
                </a:solidFill>
                <a:latin typeface="Trebuchet MS"/>
                <a:cs typeface="Trebuchet MS"/>
              </a:rPr>
              <a:t> </a:t>
            </a:r>
            <a:r>
              <a:rPr sz="2180" spc="-129" dirty="0">
                <a:solidFill>
                  <a:prstClr val="black"/>
                </a:solidFill>
                <a:latin typeface="Trebuchet MS"/>
                <a:cs typeface="Trebuchet MS"/>
              </a:rPr>
              <a:t>figure</a:t>
            </a:r>
            <a:endParaRPr sz="2180">
              <a:solidFill>
                <a:prstClr val="black"/>
              </a:solidFill>
              <a:latin typeface="Trebuchet MS"/>
              <a:cs typeface="Trebuchet MS"/>
            </a:endParaRPr>
          </a:p>
          <a:p>
            <a:pPr marL="990345" lvl="1" indent="-273068" defTabSz="1812066">
              <a:lnSpc>
                <a:spcPts val="2378"/>
              </a:lnSpc>
              <a:spcBef>
                <a:spcPts val="347"/>
              </a:spcBef>
              <a:buClr>
                <a:srgbClr val="1FA49A"/>
              </a:buClr>
              <a:buSzPct val="60000"/>
              <a:buFont typeface="Arial"/>
              <a:buChar char="►"/>
              <a:tabLst>
                <a:tab pos="991603" algn="l"/>
              </a:tabLst>
            </a:pPr>
            <a:r>
              <a:rPr sz="1982" dirty="0">
                <a:solidFill>
                  <a:prstClr val="black"/>
                </a:solidFill>
                <a:latin typeface="Tahoma"/>
                <a:cs typeface="Tahoma"/>
              </a:rPr>
              <a:t>Title, </a:t>
            </a:r>
            <a:r>
              <a:rPr sz="1982" spc="-99" dirty="0">
                <a:solidFill>
                  <a:prstClr val="black"/>
                </a:solidFill>
                <a:latin typeface="Tahoma"/>
                <a:cs typeface="Tahoma"/>
              </a:rPr>
              <a:t>headings, </a:t>
            </a:r>
            <a:r>
              <a:rPr sz="1982" spc="-69" dirty="0">
                <a:solidFill>
                  <a:prstClr val="black"/>
                </a:solidFill>
                <a:latin typeface="Tahoma"/>
                <a:cs typeface="Tahoma"/>
              </a:rPr>
              <a:t>axis labels,</a:t>
            </a:r>
            <a:r>
              <a:rPr sz="1982" spc="287" dirty="0">
                <a:solidFill>
                  <a:prstClr val="black"/>
                </a:solidFill>
                <a:latin typeface="Tahoma"/>
                <a:cs typeface="Tahoma"/>
              </a:rPr>
              <a:t> </a:t>
            </a:r>
            <a:r>
              <a:rPr sz="1982" spc="-109" dirty="0">
                <a:solidFill>
                  <a:prstClr val="black"/>
                </a:solidFill>
                <a:latin typeface="Tahoma"/>
                <a:cs typeface="Tahoma"/>
              </a:rPr>
              <a:t>legends</a:t>
            </a:r>
            <a:endParaRPr sz="1982">
              <a:solidFill>
                <a:prstClr val="black"/>
              </a:solidFill>
              <a:latin typeface="Tahoma"/>
              <a:cs typeface="Tahoma"/>
            </a:endParaRPr>
          </a:p>
          <a:p>
            <a:pPr marL="990345" lvl="1" indent="-273068" defTabSz="1812066">
              <a:lnSpc>
                <a:spcPts val="2368"/>
              </a:lnSpc>
              <a:buClr>
                <a:srgbClr val="1FA49A"/>
              </a:buClr>
              <a:buSzPct val="60000"/>
              <a:buFont typeface="Arial"/>
              <a:buChar char="►"/>
              <a:tabLst>
                <a:tab pos="991603" algn="l"/>
              </a:tabLst>
            </a:pPr>
            <a:r>
              <a:rPr sz="1982" spc="-50" dirty="0">
                <a:solidFill>
                  <a:prstClr val="black"/>
                </a:solidFill>
                <a:latin typeface="Tahoma"/>
                <a:cs typeface="Tahoma"/>
              </a:rPr>
              <a:t>Maybe </a:t>
            </a:r>
            <a:r>
              <a:rPr sz="1982" spc="-129" dirty="0">
                <a:solidFill>
                  <a:prstClr val="black"/>
                </a:solidFill>
                <a:latin typeface="Tahoma"/>
                <a:cs typeface="Tahoma"/>
              </a:rPr>
              <a:t>even </a:t>
            </a:r>
            <a:r>
              <a:rPr sz="1982" spc="-99" dirty="0">
                <a:solidFill>
                  <a:prstClr val="black"/>
                </a:solidFill>
                <a:latin typeface="Tahoma"/>
                <a:cs typeface="Tahoma"/>
              </a:rPr>
              <a:t>a </a:t>
            </a:r>
            <a:r>
              <a:rPr sz="1982" spc="-79" dirty="0">
                <a:solidFill>
                  <a:prstClr val="black"/>
                </a:solidFill>
                <a:latin typeface="Tahoma"/>
                <a:cs typeface="Tahoma"/>
              </a:rPr>
              <a:t>short, </a:t>
            </a:r>
            <a:r>
              <a:rPr sz="1982" spc="-40" dirty="0">
                <a:solidFill>
                  <a:prstClr val="black"/>
                </a:solidFill>
                <a:latin typeface="Tahoma"/>
                <a:cs typeface="Tahoma"/>
              </a:rPr>
              <a:t>“punchy</a:t>
            </a:r>
            <a:r>
              <a:rPr sz="1982" i="1" spc="-40" dirty="0">
                <a:solidFill>
                  <a:prstClr val="black"/>
                </a:solidFill>
                <a:latin typeface="Arial"/>
                <a:cs typeface="Arial"/>
              </a:rPr>
              <a:t>”</a:t>
            </a:r>
            <a:r>
              <a:rPr sz="1982" i="1" spc="89" dirty="0">
                <a:solidFill>
                  <a:prstClr val="black"/>
                </a:solidFill>
                <a:latin typeface="Arial"/>
                <a:cs typeface="Arial"/>
              </a:rPr>
              <a:t> </a:t>
            </a:r>
            <a:r>
              <a:rPr sz="1982" spc="-50" dirty="0">
                <a:solidFill>
                  <a:prstClr val="black"/>
                </a:solidFill>
                <a:latin typeface="Tahoma"/>
                <a:cs typeface="Tahoma"/>
              </a:rPr>
              <a:t>caption</a:t>
            </a:r>
            <a:endParaRPr sz="1982">
              <a:solidFill>
                <a:prstClr val="black"/>
              </a:solidFill>
              <a:latin typeface="Tahoma"/>
              <a:cs typeface="Tahoma"/>
            </a:endParaRPr>
          </a:p>
          <a:p>
            <a:pPr marL="990345" lvl="1" indent="-273068" defTabSz="1812066">
              <a:lnSpc>
                <a:spcPts val="2378"/>
              </a:lnSpc>
              <a:buClr>
                <a:srgbClr val="1FA49A"/>
              </a:buClr>
              <a:buSzPct val="60000"/>
              <a:buFont typeface="Arial"/>
              <a:buChar char="►"/>
              <a:tabLst>
                <a:tab pos="991603" algn="l"/>
              </a:tabLst>
            </a:pPr>
            <a:r>
              <a:rPr sz="1982" spc="-109" dirty="0">
                <a:solidFill>
                  <a:prstClr val="black"/>
                </a:solidFill>
                <a:latin typeface="Tahoma"/>
                <a:cs typeface="Tahoma"/>
              </a:rPr>
              <a:t>Ideally, </a:t>
            </a:r>
            <a:r>
              <a:rPr sz="1982" spc="-69" dirty="0">
                <a:solidFill>
                  <a:prstClr val="black"/>
                </a:solidFill>
                <a:latin typeface="Tahoma"/>
                <a:cs typeface="Tahoma"/>
              </a:rPr>
              <a:t>the </a:t>
            </a:r>
            <a:r>
              <a:rPr sz="1982" spc="-79" dirty="0">
                <a:solidFill>
                  <a:prstClr val="black"/>
                </a:solidFill>
                <a:latin typeface="Tahoma"/>
                <a:cs typeface="Tahoma"/>
              </a:rPr>
              <a:t>figure should </a:t>
            </a:r>
            <a:r>
              <a:rPr sz="1982" spc="-69" dirty="0">
                <a:solidFill>
                  <a:prstClr val="black"/>
                </a:solidFill>
                <a:latin typeface="Tahoma"/>
                <a:cs typeface="Tahoma"/>
              </a:rPr>
              <a:t>stand </a:t>
            </a:r>
            <a:r>
              <a:rPr sz="1982" spc="-99" dirty="0">
                <a:solidFill>
                  <a:prstClr val="black"/>
                </a:solidFill>
                <a:latin typeface="Tahoma"/>
                <a:cs typeface="Tahoma"/>
              </a:rPr>
              <a:t>on</a:t>
            </a:r>
            <a:r>
              <a:rPr sz="1982" spc="129" dirty="0">
                <a:solidFill>
                  <a:prstClr val="black"/>
                </a:solidFill>
                <a:latin typeface="Tahoma"/>
                <a:cs typeface="Tahoma"/>
              </a:rPr>
              <a:t> </a:t>
            </a:r>
            <a:r>
              <a:rPr sz="1982" spc="-30" dirty="0">
                <a:solidFill>
                  <a:prstClr val="black"/>
                </a:solidFill>
                <a:latin typeface="Tahoma"/>
                <a:cs typeface="Tahoma"/>
              </a:rPr>
              <a:t>its </a:t>
            </a:r>
            <a:r>
              <a:rPr sz="1982" spc="-119" dirty="0">
                <a:solidFill>
                  <a:prstClr val="black"/>
                </a:solidFill>
                <a:latin typeface="Tahoma"/>
                <a:cs typeface="Tahoma"/>
              </a:rPr>
              <a:t>own</a:t>
            </a:r>
            <a:endParaRPr sz="1982">
              <a:solidFill>
                <a:prstClr val="black"/>
              </a:solidFill>
              <a:latin typeface="Tahoma"/>
              <a:cs typeface="Tahoma"/>
            </a:endParaRPr>
          </a:p>
          <a:p>
            <a:pPr marL="441691" indent="-291944" defTabSz="1812066">
              <a:spcBef>
                <a:spcPts val="386"/>
              </a:spcBef>
              <a:buClr>
                <a:srgbClr val="FFFFFF"/>
              </a:buClr>
              <a:buSzPct val="72727"/>
              <a:buFont typeface="Calibri"/>
              <a:buAutoNum type="arabicPlain"/>
              <a:tabLst>
                <a:tab pos="442950" algn="l"/>
              </a:tabLst>
            </a:pPr>
            <a:r>
              <a:rPr sz="2180" spc="-89" dirty="0">
                <a:solidFill>
                  <a:prstClr val="black"/>
                </a:solidFill>
                <a:latin typeface="Trebuchet MS"/>
                <a:cs typeface="Trebuchet MS"/>
              </a:rPr>
              <a:t>Choose </a:t>
            </a:r>
            <a:r>
              <a:rPr sz="2180" spc="-119" dirty="0">
                <a:solidFill>
                  <a:prstClr val="black"/>
                </a:solidFill>
                <a:latin typeface="Trebuchet MS"/>
                <a:cs typeface="Trebuchet MS"/>
              </a:rPr>
              <a:t>design </a:t>
            </a:r>
            <a:r>
              <a:rPr sz="2180" spc="-159" dirty="0">
                <a:solidFill>
                  <a:prstClr val="black"/>
                </a:solidFill>
                <a:latin typeface="Trebuchet MS"/>
                <a:cs typeface="Trebuchet MS"/>
              </a:rPr>
              <a:t>elements</a:t>
            </a:r>
            <a:r>
              <a:rPr sz="2180" spc="-188" dirty="0">
                <a:solidFill>
                  <a:prstClr val="black"/>
                </a:solidFill>
                <a:latin typeface="Trebuchet MS"/>
                <a:cs typeface="Trebuchet MS"/>
              </a:rPr>
              <a:t> </a:t>
            </a:r>
            <a:r>
              <a:rPr sz="2180" spc="-149" dirty="0">
                <a:solidFill>
                  <a:prstClr val="black"/>
                </a:solidFill>
                <a:latin typeface="Trebuchet MS"/>
                <a:cs typeface="Trebuchet MS"/>
              </a:rPr>
              <a:t>carefully</a:t>
            </a:r>
            <a:endParaRPr sz="2180">
              <a:solidFill>
                <a:prstClr val="black"/>
              </a:solidFill>
              <a:latin typeface="Trebuchet MS"/>
              <a:cs typeface="Trebuchet MS"/>
            </a:endParaRPr>
          </a:p>
          <a:p>
            <a:pPr marL="990345" lvl="1" indent="-273068" defTabSz="1812066">
              <a:lnSpc>
                <a:spcPts val="2378"/>
              </a:lnSpc>
              <a:spcBef>
                <a:spcPts val="347"/>
              </a:spcBef>
              <a:buClr>
                <a:srgbClr val="1FA49A"/>
              </a:buClr>
              <a:buSzPct val="60000"/>
              <a:buFont typeface="Arial"/>
              <a:buChar char="►"/>
              <a:tabLst>
                <a:tab pos="991603" algn="l"/>
              </a:tabLst>
            </a:pPr>
            <a:r>
              <a:rPr sz="1982" spc="-79" dirty="0">
                <a:solidFill>
                  <a:prstClr val="black"/>
                </a:solidFill>
                <a:latin typeface="Tahoma"/>
                <a:cs typeface="Tahoma"/>
              </a:rPr>
              <a:t>Choose </a:t>
            </a:r>
            <a:r>
              <a:rPr sz="1982" spc="-50" dirty="0">
                <a:solidFill>
                  <a:prstClr val="black"/>
                </a:solidFill>
                <a:latin typeface="Tahoma"/>
                <a:cs typeface="Tahoma"/>
              </a:rPr>
              <a:t>visualization </a:t>
            </a:r>
            <a:r>
              <a:rPr sz="1982" spc="-69" dirty="0">
                <a:solidFill>
                  <a:prstClr val="black"/>
                </a:solidFill>
                <a:latin typeface="Tahoma"/>
                <a:cs typeface="Tahoma"/>
              </a:rPr>
              <a:t>strategy </a:t>
            </a:r>
            <a:r>
              <a:rPr sz="1982" spc="-20" dirty="0">
                <a:solidFill>
                  <a:prstClr val="black"/>
                </a:solidFill>
                <a:latin typeface="Tahoma"/>
                <a:cs typeface="Tahoma"/>
              </a:rPr>
              <a:t>to </a:t>
            </a:r>
            <a:r>
              <a:rPr sz="1982" spc="-50" dirty="0">
                <a:solidFill>
                  <a:prstClr val="black"/>
                </a:solidFill>
                <a:latin typeface="Tahoma"/>
                <a:cs typeface="Tahoma"/>
              </a:rPr>
              <a:t>highlight </a:t>
            </a:r>
            <a:r>
              <a:rPr sz="1982" spc="-59" dirty="0">
                <a:solidFill>
                  <a:prstClr val="black"/>
                </a:solidFill>
                <a:latin typeface="Tahoma"/>
                <a:cs typeface="Tahoma"/>
              </a:rPr>
              <a:t>specific</a:t>
            </a:r>
            <a:r>
              <a:rPr sz="1982" spc="486" dirty="0">
                <a:solidFill>
                  <a:prstClr val="black"/>
                </a:solidFill>
                <a:latin typeface="Tahoma"/>
                <a:cs typeface="Tahoma"/>
              </a:rPr>
              <a:t> </a:t>
            </a:r>
            <a:r>
              <a:rPr sz="1982" spc="-69" dirty="0">
                <a:solidFill>
                  <a:prstClr val="black"/>
                </a:solidFill>
                <a:latin typeface="Tahoma"/>
                <a:cs typeface="Tahoma"/>
              </a:rPr>
              <a:t>details</a:t>
            </a:r>
            <a:endParaRPr sz="1982">
              <a:solidFill>
                <a:prstClr val="black"/>
              </a:solidFill>
              <a:latin typeface="Tahoma"/>
              <a:cs typeface="Tahoma"/>
            </a:endParaRPr>
          </a:p>
          <a:p>
            <a:pPr marL="990345" lvl="1" indent="-273068" defTabSz="1812066">
              <a:lnSpc>
                <a:spcPts val="2368"/>
              </a:lnSpc>
              <a:buClr>
                <a:srgbClr val="1FA49A"/>
              </a:buClr>
              <a:buSzPct val="60000"/>
              <a:buFont typeface="Arial"/>
              <a:buChar char="►"/>
              <a:tabLst>
                <a:tab pos="991603" algn="l"/>
              </a:tabLst>
            </a:pPr>
            <a:r>
              <a:rPr sz="1982" spc="-89" dirty="0">
                <a:solidFill>
                  <a:prstClr val="black"/>
                </a:solidFill>
                <a:latin typeface="Tahoma"/>
                <a:cs typeface="Tahoma"/>
              </a:rPr>
              <a:t>Reduce </a:t>
            </a:r>
            <a:r>
              <a:rPr sz="1982" spc="-10" dirty="0">
                <a:solidFill>
                  <a:prstClr val="black"/>
                </a:solidFill>
                <a:latin typeface="Tahoma"/>
                <a:cs typeface="Tahoma"/>
              </a:rPr>
              <a:t>clutter—don’t </a:t>
            </a:r>
            <a:r>
              <a:rPr sz="1982" spc="-129" dirty="0">
                <a:solidFill>
                  <a:prstClr val="black"/>
                </a:solidFill>
                <a:latin typeface="Tahoma"/>
                <a:cs typeface="Tahoma"/>
              </a:rPr>
              <a:t>show </a:t>
            </a:r>
            <a:r>
              <a:rPr sz="1982" spc="-30" dirty="0">
                <a:solidFill>
                  <a:prstClr val="black"/>
                </a:solidFill>
                <a:latin typeface="Tahoma"/>
                <a:cs typeface="Tahoma"/>
              </a:rPr>
              <a:t>too</a:t>
            </a:r>
            <a:r>
              <a:rPr sz="1982" spc="-159" dirty="0">
                <a:solidFill>
                  <a:prstClr val="black"/>
                </a:solidFill>
                <a:latin typeface="Tahoma"/>
                <a:cs typeface="Tahoma"/>
              </a:rPr>
              <a:t> </a:t>
            </a:r>
            <a:r>
              <a:rPr sz="1982" spc="-69" dirty="0">
                <a:solidFill>
                  <a:prstClr val="black"/>
                </a:solidFill>
                <a:latin typeface="Tahoma"/>
                <a:cs typeface="Tahoma"/>
              </a:rPr>
              <a:t>much!</a:t>
            </a:r>
            <a:endParaRPr sz="1982">
              <a:solidFill>
                <a:prstClr val="black"/>
              </a:solidFill>
              <a:latin typeface="Tahoma"/>
              <a:cs typeface="Tahoma"/>
            </a:endParaRPr>
          </a:p>
          <a:p>
            <a:pPr marL="990345" lvl="1" indent="-273068" defTabSz="1812066">
              <a:lnSpc>
                <a:spcPts val="2378"/>
              </a:lnSpc>
              <a:buClr>
                <a:srgbClr val="1FA49A"/>
              </a:buClr>
              <a:buSzPct val="60000"/>
              <a:buFont typeface="Arial"/>
              <a:buChar char="►"/>
              <a:tabLst>
                <a:tab pos="991603" algn="l"/>
              </a:tabLst>
            </a:pPr>
            <a:r>
              <a:rPr sz="1982" spc="-79" dirty="0">
                <a:solidFill>
                  <a:prstClr val="black"/>
                </a:solidFill>
                <a:latin typeface="Tahoma"/>
                <a:cs typeface="Tahoma"/>
              </a:rPr>
              <a:t>Use </a:t>
            </a:r>
            <a:r>
              <a:rPr sz="1982" spc="-59" dirty="0">
                <a:solidFill>
                  <a:prstClr val="black"/>
                </a:solidFill>
                <a:latin typeface="Tahoma"/>
                <a:cs typeface="Tahoma"/>
              </a:rPr>
              <a:t>color </a:t>
            </a:r>
            <a:r>
              <a:rPr sz="1982" spc="-69" dirty="0">
                <a:solidFill>
                  <a:prstClr val="black"/>
                </a:solidFill>
                <a:latin typeface="Tahoma"/>
                <a:cs typeface="Tahoma"/>
              </a:rPr>
              <a:t>meaningfully (gradients, </a:t>
            </a:r>
            <a:r>
              <a:rPr sz="1982" spc="-50" dirty="0">
                <a:solidFill>
                  <a:prstClr val="black"/>
                </a:solidFill>
                <a:latin typeface="Tahoma"/>
                <a:cs typeface="Tahoma"/>
              </a:rPr>
              <a:t>contrast,</a:t>
            </a:r>
            <a:r>
              <a:rPr sz="1982" spc="396" dirty="0">
                <a:solidFill>
                  <a:prstClr val="black"/>
                </a:solidFill>
                <a:latin typeface="Tahoma"/>
                <a:cs typeface="Tahoma"/>
              </a:rPr>
              <a:t> </a:t>
            </a:r>
            <a:r>
              <a:rPr sz="1982" spc="-40" dirty="0">
                <a:solidFill>
                  <a:prstClr val="black"/>
                </a:solidFill>
                <a:latin typeface="Tahoma"/>
                <a:cs typeface="Tahoma"/>
              </a:rPr>
              <a:t>etc.)</a:t>
            </a:r>
            <a:endParaRPr sz="1982">
              <a:solidFill>
                <a:prstClr val="black"/>
              </a:solidFill>
              <a:latin typeface="Tahoma"/>
              <a:cs typeface="Tahoma"/>
            </a:endParaRPr>
          </a:p>
          <a:p>
            <a:pPr marL="441691" indent="-291944" defTabSz="1812066">
              <a:spcBef>
                <a:spcPts val="386"/>
              </a:spcBef>
              <a:buClr>
                <a:srgbClr val="FFFFFF"/>
              </a:buClr>
              <a:buSzPct val="72727"/>
              <a:buFont typeface="Calibri"/>
              <a:buAutoNum type="arabicPlain"/>
              <a:tabLst>
                <a:tab pos="442950" algn="l"/>
              </a:tabLst>
            </a:pPr>
            <a:r>
              <a:rPr sz="2180" spc="-89" dirty="0">
                <a:solidFill>
                  <a:prstClr val="black"/>
                </a:solidFill>
                <a:latin typeface="Trebuchet MS"/>
                <a:cs typeface="Trebuchet MS"/>
              </a:rPr>
              <a:t>Reporting </a:t>
            </a:r>
            <a:r>
              <a:rPr sz="2180" spc="-149" dirty="0">
                <a:solidFill>
                  <a:prstClr val="black"/>
                </a:solidFill>
                <a:latin typeface="Trebuchet MS"/>
                <a:cs typeface="Trebuchet MS"/>
              </a:rPr>
              <a:t>the </a:t>
            </a:r>
            <a:r>
              <a:rPr sz="2180" spc="-119" dirty="0">
                <a:solidFill>
                  <a:prstClr val="black"/>
                </a:solidFill>
                <a:latin typeface="Trebuchet MS"/>
                <a:cs typeface="Trebuchet MS"/>
              </a:rPr>
              <a:t>results </a:t>
            </a:r>
            <a:r>
              <a:rPr sz="2180" spc="-99" dirty="0">
                <a:solidFill>
                  <a:prstClr val="black"/>
                </a:solidFill>
                <a:latin typeface="Trebuchet MS"/>
                <a:cs typeface="Trebuchet MS"/>
              </a:rPr>
              <a:t>(don’t </a:t>
            </a:r>
            <a:r>
              <a:rPr sz="2180" spc="-168" dirty="0">
                <a:solidFill>
                  <a:prstClr val="black"/>
                </a:solidFill>
                <a:latin typeface="Trebuchet MS"/>
                <a:cs typeface="Trebuchet MS"/>
              </a:rPr>
              <a:t>leave </a:t>
            </a:r>
            <a:r>
              <a:rPr sz="2180" spc="-149" dirty="0">
                <a:solidFill>
                  <a:prstClr val="black"/>
                </a:solidFill>
                <a:latin typeface="Trebuchet MS"/>
                <a:cs typeface="Trebuchet MS"/>
              </a:rPr>
              <a:t>the </a:t>
            </a:r>
            <a:r>
              <a:rPr sz="2180" spc="-129" dirty="0">
                <a:solidFill>
                  <a:prstClr val="black"/>
                </a:solidFill>
                <a:latin typeface="Trebuchet MS"/>
                <a:cs typeface="Trebuchet MS"/>
              </a:rPr>
              <a:t>figure</a:t>
            </a:r>
            <a:r>
              <a:rPr sz="2180" spc="-347" dirty="0">
                <a:solidFill>
                  <a:prstClr val="black"/>
                </a:solidFill>
                <a:latin typeface="Trebuchet MS"/>
                <a:cs typeface="Trebuchet MS"/>
              </a:rPr>
              <a:t> </a:t>
            </a:r>
            <a:r>
              <a:rPr sz="2180" spc="-79" dirty="0">
                <a:solidFill>
                  <a:prstClr val="black"/>
                </a:solidFill>
                <a:latin typeface="Trebuchet MS"/>
                <a:cs typeface="Trebuchet MS"/>
              </a:rPr>
              <a:t>hanging!)</a:t>
            </a:r>
            <a:endParaRPr sz="2180">
              <a:solidFill>
                <a:prstClr val="black"/>
              </a:solidFill>
              <a:latin typeface="Trebuchet MS"/>
              <a:cs typeface="Trebuchet MS"/>
            </a:endParaRPr>
          </a:p>
          <a:p>
            <a:pPr marL="990345" lvl="1" indent="-273068" defTabSz="1812066">
              <a:lnSpc>
                <a:spcPts val="2378"/>
              </a:lnSpc>
              <a:spcBef>
                <a:spcPts val="347"/>
              </a:spcBef>
              <a:buClr>
                <a:srgbClr val="1FA49A"/>
              </a:buClr>
              <a:buSzPct val="60000"/>
              <a:buFont typeface="Arial"/>
              <a:buChar char="►"/>
              <a:tabLst>
                <a:tab pos="991603" algn="l"/>
              </a:tabLst>
            </a:pPr>
            <a:r>
              <a:rPr sz="1982" spc="-69" dirty="0">
                <a:solidFill>
                  <a:prstClr val="black"/>
                </a:solidFill>
                <a:latin typeface="Tahoma"/>
                <a:cs typeface="Tahoma"/>
              </a:rPr>
              <a:t>Give</a:t>
            </a:r>
            <a:r>
              <a:rPr sz="1982" spc="30" dirty="0">
                <a:solidFill>
                  <a:prstClr val="black"/>
                </a:solidFill>
                <a:latin typeface="Tahoma"/>
                <a:cs typeface="Tahoma"/>
              </a:rPr>
              <a:t> </a:t>
            </a:r>
            <a:r>
              <a:rPr sz="1982" spc="-99" dirty="0">
                <a:solidFill>
                  <a:prstClr val="black"/>
                </a:solidFill>
                <a:latin typeface="Tahoma"/>
                <a:cs typeface="Tahoma"/>
              </a:rPr>
              <a:t>a</a:t>
            </a:r>
            <a:r>
              <a:rPr sz="1982" spc="40" dirty="0">
                <a:solidFill>
                  <a:prstClr val="black"/>
                </a:solidFill>
                <a:latin typeface="Tahoma"/>
                <a:cs typeface="Tahoma"/>
              </a:rPr>
              <a:t> </a:t>
            </a:r>
            <a:r>
              <a:rPr sz="1982" spc="-99" dirty="0">
                <a:solidFill>
                  <a:prstClr val="black"/>
                </a:solidFill>
                <a:latin typeface="Tahoma"/>
                <a:cs typeface="Tahoma"/>
              </a:rPr>
              <a:t>paragraph</a:t>
            </a:r>
            <a:r>
              <a:rPr sz="1982" spc="30" dirty="0">
                <a:solidFill>
                  <a:prstClr val="black"/>
                </a:solidFill>
                <a:latin typeface="Tahoma"/>
                <a:cs typeface="Tahoma"/>
              </a:rPr>
              <a:t> </a:t>
            </a:r>
            <a:r>
              <a:rPr sz="1982" spc="-79" dirty="0">
                <a:solidFill>
                  <a:prstClr val="black"/>
                </a:solidFill>
                <a:latin typeface="Tahoma"/>
                <a:cs typeface="Tahoma"/>
              </a:rPr>
              <a:t>describing</a:t>
            </a:r>
            <a:r>
              <a:rPr sz="1982" spc="40" dirty="0">
                <a:solidFill>
                  <a:prstClr val="black"/>
                </a:solidFill>
                <a:latin typeface="Tahoma"/>
                <a:cs typeface="Tahoma"/>
              </a:rPr>
              <a:t> </a:t>
            </a:r>
            <a:r>
              <a:rPr sz="1982" spc="-89" dirty="0">
                <a:solidFill>
                  <a:prstClr val="black"/>
                </a:solidFill>
                <a:latin typeface="Tahoma"/>
                <a:cs typeface="Tahoma"/>
              </a:rPr>
              <a:t>and</a:t>
            </a:r>
            <a:r>
              <a:rPr sz="1982" spc="30" dirty="0">
                <a:solidFill>
                  <a:prstClr val="black"/>
                </a:solidFill>
                <a:latin typeface="Tahoma"/>
                <a:cs typeface="Tahoma"/>
              </a:rPr>
              <a:t> </a:t>
            </a:r>
            <a:r>
              <a:rPr sz="1982" spc="-69" dirty="0">
                <a:solidFill>
                  <a:prstClr val="black"/>
                </a:solidFill>
                <a:latin typeface="Tahoma"/>
                <a:cs typeface="Tahoma"/>
              </a:rPr>
              <a:t>interpreting</a:t>
            </a:r>
            <a:r>
              <a:rPr sz="1982" spc="30" dirty="0">
                <a:solidFill>
                  <a:prstClr val="black"/>
                </a:solidFill>
                <a:latin typeface="Tahoma"/>
                <a:cs typeface="Tahoma"/>
              </a:rPr>
              <a:t> </a:t>
            </a:r>
            <a:r>
              <a:rPr sz="1982" spc="-69" dirty="0">
                <a:solidFill>
                  <a:prstClr val="black"/>
                </a:solidFill>
                <a:latin typeface="Tahoma"/>
                <a:cs typeface="Tahoma"/>
              </a:rPr>
              <a:t>the</a:t>
            </a:r>
            <a:r>
              <a:rPr sz="1982" spc="40" dirty="0">
                <a:solidFill>
                  <a:prstClr val="black"/>
                </a:solidFill>
                <a:latin typeface="Tahoma"/>
                <a:cs typeface="Tahoma"/>
              </a:rPr>
              <a:t> </a:t>
            </a:r>
            <a:r>
              <a:rPr sz="1982" spc="-79" dirty="0">
                <a:solidFill>
                  <a:prstClr val="black"/>
                </a:solidFill>
                <a:latin typeface="Tahoma"/>
                <a:cs typeface="Tahoma"/>
              </a:rPr>
              <a:t>figure</a:t>
            </a:r>
            <a:endParaRPr sz="1982">
              <a:solidFill>
                <a:prstClr val="black"/>
              </a:solidFill>
              <a:latin typeface="Tahoma"/>
              <a:cs typeface="Tahoma"/>
            </a:endParaRPr>
          </a:p>
          <a:p>
            <a:pPr marL="990345" lvl="1" indent="-273068" defTabSz="1812066">
              <a:lnSpc>
                <a:spcPts val="2378"/>
              </a:lnSpc>
              <a:buClr>
                <a:srgbClr val="1FA49A"/>
              </a:buClr>
              <a:buSzPct val="60000"/>
              <a:buFont typeface="Arial"/>
              <a:buChar char="►"/>
              <a:tabLst>
                <a:tab pos="991603" algn="l"/>
              </a:tabLst>
            </a:pPr>
            <a:r>
              <a:rPr sz="1982" spc="-20" dirty="0">
                <a:solidFill>
                  <a:prstClr val="black"/>
                </a:solidFill>
                <a:latin typeface="Tahoma"/>
                <a:cs typeface="Tahoma"/>
              </a:rPr>
              <a:t>Walk </a:t>
            </a:r>
            <a:r>
              <a:rPr sz="1982" spc="-99" dirty="0">
                <a:solidFill>
                  <a:prstClr val="black"/>
                </a:solidFill>
                <a:latin typeface="Tahoma"/>
                <a:cs typeface="Tahoma"/>
              </a:rPr>
              <a:t>your </a:t>
            </a:r>
            <a:r>
              <a:rPr sz="1982" spc="-89" dirty="0">
                <a:solidFill>
                  <a:prstClr val="black"/>
                </a:solidFill>
                <a:latin typeface="Tahoma"/>
                <a:cs typeface="Tahoma"/>
              </a:rPr>
              <a:t>audience </a:t>
            </a:r>
            <a:r>
              <a:rPr sz="1982" spc="-69" dirty="0">
                <a:solidFill>
                  <a:prstClr val="black"/>
                </a:solidFill>
                <a:latin typeface="Tahoma"/>
                <a:cs typeface="Tahoma"/>
              </a:rPr>
              <a:t>through </a:t>
            </a:r>
            <a:r>
              <a:rPr sz="1982" spc="-30" dirty="0">
                <a:solidFill>
                  <a:prstClr val="black"/>
                </a:solidFill>
                <a:latin typeface="Tahoma"/>
                <a:cs typeface="Tahoma"/>
              </a:rPr>
              <a:t>its</a:t>
            </a:r>
            <a:r>
              <a:rPr sz="1982" spc="446" dirty="0">
                <a:solidFill>
                  <a:prstClr val="black"/>
                </a:solidFill>
                <a:latin typeface="Tahoma"/>
                <a:cs typeface="Tahoma"/>
              </a:rPr>
              <a:t> </a:t>
            </a:r>
            <a:r>
              <a:rPr sz="1982" spc="-69" dirty="0">
                <a:solidFill>
                  <a:prstClr val="black"/>
                </a:solidFill>
                <a:latin typeface="Tahoma"/>
                <a:cs typeface="Tahoma"/>
              </a:rPr>
              <a:t>interpretation</a:t>
            </a:r>
            <a:endParaRPr sz="1982">
              <a:solidFill>
                <a:prstClr val="black"/>
              </a:solidFill>
              <a:latin typeface="Tahoma"/>
              <a:cs typeface="Tahoma"/>
            </a:endParaRPr>
          </a:p>
          <a:p>
            <a:pPr marL="441691" indent="-291944" defTabSz="1812066">
              <a:spcBef>
                <a:spcPts val="386"/>
              </a:spcBef>
              <a:buClr>
                <a:srgbClr val="FFFFFF"/>
              </a:buClr>
              <a:buSzPct val="72727"/>
              <a:buFont typeface="Calibri"/>
              <a:buAutoNum type="arabicPlain"/>
              <a:tabLst>
                <a:tab pos="442950" algn="l"/>
              </a:tabLst>
            </a:pPr>
            <a:r>
              <a:rPr sz="2180" spc="-30" dirty="0">
                <a:solidFill>
                  <a:prstClr val="black"/>
                </a:solidFill>
                <a:latin typeface="Trebuchet MS"/>
                <a:cs typeface="Trebuchet MS"/>
              </a:rPr>
              <a:t>Be</a:t>
            </a:r>
            <a:r>
              <a:rPr sz="2180" spc="40" dirty="0">
                <a:solidFill>
                  <a:prstClr val="black"/>
                </a:solidFill>
                <a:latin typeface="Trebuchet MS"/>
                <a:cs typeface="Trebuchet MS"/>
              </a:rPr>
              <a:t> </a:t>
            </a:r>
            <a:r>
              <a:rPr sz="2180" spc="-129" dirty="0">
                <a:solidFill>
                  <a:prstClr val="black"/>
                </a:solidFill>
                <a:latin typeface="Trebuchet MS"/>
                <a:cs typeface="Trebuchet MS"/>
              </a:rPr>
              <a:t>transparent</a:t>
            </a:r>
            <a:endParaRPr sz="2180">
              <a:solidFill>
                <a:prstClr val="black"/>
              </a:solidFill>
              <a:latin typeface="Trebuchet MS"/>
              <a:cs typeface="Trebuchet MS"/>
            </a:endParaRPr>
          </a:p>
          <a:p>
            <a:pPr marL="990345" lvl="1" indent="-273068" defTabSz="1812066">
              <a:lnSpc>
                <a:spcPts val="2378"/>
              </a:lnSpc>
              <a:spcBef>
                <a:spcPts val="347"/>
              </a:spcBef>
              <a:buClr>
                <a:srgbClr val="1FA49A"/>
              </a:buClr>
              <a:buSzPct val="60000"/>
              <a:buFont typeface="Arial"/>
              <a:buChar char="►"/>
              <a:tabLst>
                <a:tab pos="991603" algn="l"/>
              </a:tabLst>
            </a:pPr>
            <a:r>
              <a:rPr sz="1982" spc="-10" dirty="0">
                <a:solidFill>
                  <a:prstClr val="black"/>
                </a:solidFill>
                <a:latin typeface="Tahoma"/>
                <a:cs typeface="Tahoma"/>
              </a:rPr>
              <a:t>Point </a:t>
            </a:r>
            <a:r>
              <a:rPr sz="1982" spc="-50" dirty="0">
                <a:solidFill>
                  <a:prstClr val="black"/>
                </a:solidFill>
                <a:latin typeface="Tahoma"/>
                <a:cs typeface="Tahoma"/>
              </a:rPr>
              <a:t>out </a:t>
            </a:r>
            <a:r>
              <a:rPr sz="1982" spc="-59" dirty="0">
                <a:solidFill>
                  <a:prstClr val="black"/>
                </a:solidFill>
                <a:latin typeface="Tahoma"/>
                <a:cs typeface="Tahoma"/>
              </a:rPr>
              <a:t>alternative</a:t>
            </a:r>
            <a:r>
              <a:rPr sz="1982" spc="159" dirty="0">
                <a:solidFill>
                  <a:prstClr val="black"/>
                </a:solidFill>
                <a:latin typeface="Tahoma"/>
                <a:cs typeface="Tahoma"/>
              </a:rPr>
              <a:t> </a:t>
            </a:r>
            <a:r>
              <a:rPr sz="1982" spc="-69" dirty="0">
                <a:solidFill>
                  <a:prstClr val="black"/>
                </a:solidFill>
                <a:latin typeface="Tahoma"/>
                <a:cs typeface="Tahoma"/>
              </a:rPr>
              <a:t>interpretations</a:t>
            </a:r>
            <a:endParaRPr sz="1982">
              <a:solidFill>
                <a:prstClr val="black"/>
              </a:solidFill>
              <a:latin typeface="Tahoma"/>
              <a:cs typeface="Tahoma"/>
            </a:endParaRPr>
          </a:p>
          <a:p>
            <a:pPr marL="990345" lvl="1" indent="-273068" defTabSz="1812066">
              <a:lnSpc>
                <a:spcPts val="2368"/>
              </a:lnSpc>
              <a:buSzPct val="60000"/>
              <a:buFont typeface="Arial"/>
              <a:buChar char="►"/>
              <a:tabLst>
                <a:tab pos="991603" algn="l"/>
              </a:tabLst>
            </a:pPr>
            <a:r>
              <a:rPr sz="1982" b="1" spc="10" dirty="0">
                <a:solidFill>
                  <a:srgbClr val="1FA49A"/>
                </a:solidFill>
                <a:latin typeface="Arial"/>
                <a:cs typeface="Arial"/>
              </a:rPr>
              <a:t>Don’t </a:t>
            </a:r>
            <a:r>
              <a:rPr sz="1982" b="1" spc="-109" dirty="0">
                <a:solidFill>
                  <a:srgbClr val="1FA49A"/>
                </a:solidFill>
                <a:latin typeface="Arial"/>
                <a:cs typeface="Arial"/>
              </a:rPr>
              <a:t>crop </a:t>
            </a:r>
            <a:r>
              <a:rPr sz="1982" b="1" spc="-119" dirty="0">
                <a:solidFill>
                  <a:srgbClr val="1FA49A"/>
                </a:solidFill>
                <a:latin typeface="Arial"/>
                <a:cs typeface="Arial"/>
              </a:rPr>
              <a:t>your</a:t>
            </a:r>
            <a:r>
              <a:rPr sz="1982" b="1" spc="149" dirty="0">
                <a:solidFill>
                  <a:srgbClr val="1FA49A"/>
                </a:solidFill>
                <a:latin typeface="Arial"/>
                <a:cs typeface="Arial"/>
              </a:rPr>
              <a:t> </a:t>
            </a:r>
            <a:r>
              <a:rPr sz="1982" b="1" spc="-30" dirty="0">
                <a:solidFill>
                  <a:srgbClr val="1FA49A"/>
                </a:solidFill>
                <a:latin typeface="Arial"/>
                <a:cs typeface="Arial"/>
              </a:rPr>
              <a:t>data</a:t>
            </a:r>
            <a:endParaRPr sz="1982">
              <a:solidFill>
                <a:prstClr val="black"/>
              </a:solidFill>
              <a:latin typeface="Arial"/>
              <a:cs typeface="Arial"/>
            </a:endParaRPr>
          </a:p>
          <a:p>
            <a:pPr marL="990345" lvl="1" indent="-273068" defTabSz="1812066">
              <a:lnSpc>
                <a:spcPts val="2378"/>
              </a:lnSpc>
              <a:buClr>
                <a:srgbClr val="1FA49A"/>
              </a:buClr>
              <a:buSzPct val="60000"/>
              <a:buFont typeface="Arial"/>
              <a:buChar char="►"/>
              <a:tabLst>
                <a:tab pos="991603" algn="l"/>
              </a:tabLst>
            </a:pPr>
            <a:r>
              <a:rPr sz="1982" spc="-30" dirty="0">
                <a:solidFill>
                  <a:prstClr val="black"/>
                </a:solidFill>
                <a:latin typeface="Tahoma"/>
                <a:cs typeface="Tahoma"/>
              </a:rPr>
              <a:t>Justify </a:t>
            </a:r>
            <a:r>
              <a:rPr sz="1982" spc="-89" dirty="0">
                <a:solidFill>
                  <a:prstClr val="black"/>
                </a:solidFill>
                <a:latin typeface="Tahoma"/>
                <a:cs typeface="Tahoma"/>
              </a:rPr>
              <a:t>any weird </a:t>
            </a:r>
            <a:r>
              <a:rPr sz="1982" spc="-50" dirty="0">
                <a:solidFill>
                  <a:prstClr val="black"/>
                </a:solidFill>
                <a:latin typeface="Tahoma"/>
                <a:cs typeface="Tahoma"/>
              </a:rPr>
              <a:t>visualization </a:t>
            </a:r>
            <a:r>
              <a:rPr sz="1982" spc="-119" dirty="0">
                <a:solidFill>
                  <a:prstClr val="black"/>
                </a:solidFill>
                <a:latin typeface="Tahoma"/>
                <a:cs typeface="Tahoma"/>
              </a:rPr>
              <a:t>moves </a:t>
            </a:r>
            <a:r>
              <a:rPr sz="1982" spc="-79" dirty="0">
                <a:solidFill>
                  <a:prstClr val="black"/>
                </a:solidFill>
                <a:latin typeface="Tahoma"/>
                <a:cs typeface="Tahoma"/>
              </a:rPr>
              <a:t>(e.g., </a:t>
            </a:r>
            <a:r>
              <a:rPr sz="1982" spc="-69" dirty="0">
                <a:solidFill>
                  <a:prstClr val="black"/>
                </a:solidFill>
                <a:latin typeface="Tahoma"/>
                <a:cs typeface="Tahoma"/>
              </a:rPr>
              <a:t>cropping </a:t>
            </a:r>
            <a:r>
              <a:rPr sz="1982" spc="-89" dirty="0">
                <a:solidFill>
                  <a:prstClr val="black"/>
                </a:solidFill>
                <a:latin typeface="Tahoma"/>
                <a:cs typeface="Tahoma"/>
              </a:rPr>
              <a:t>an</a:t>
            </a:r>
            <a:r>
              <a:rPr sz="1982" spc="357" dirty="0">
                <a:solidFill>
                  <a:prstClr val="black"/>
                </a:solidFill>
                <a:latin typeface="Tahoma"/>
                <a:cs typeface="Tahoma"/>
              </a:rPr>
              <a:t> </a:t>
            </a:r>
            <a:r>
              <a:rPr sz="1982" spc="-59" dirty="0">
                <a:solidFill>
                  <a:prstClr val="black"/>
                </a:solidFill>
                <a:latin typeface="Tahoma"/>
                <a:cs typeface="Tahoma"/>
              </a:rPr>
              <a:t>axis)</a:t>
            </a:r>
            <a:endParaRPr sz="1982">
              <a:solidFill>
                <a:prstClr val="black"/>
              </a:solidFill>
              <a:latin typeface="Tahoma"/>
              <a:cs typeface="Tahoma"/>
            </a:endParaRP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5635"/>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70788"/>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4717629" y="1482636"/>
            <a:ext cx="3217282" cy="1829952"/>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7" name="object 7"/>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4630979" y="1616059"/>
            <a:ext cx="3217282" cy="1796920"/>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7" name="object 7"/>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2133600" y="1411288"/>
            <a:ext cx="6702302" cy="4608512"/>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7" name="object 7"/>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2209800" y="1457532"/>
            <a:ext cx="6546827" cy="4432775"/>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7" name="object 7"/>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Project Management: Folder Organizations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39"/>
            <a:ext cx="7134837" cy="3415471"/>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6" y="2035254"/>
            <a:ext cx="6784701" cy="3805244"/>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53"/>
            <a:ext cx="7689766" cy="4756558"/>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39"/>
            <a:ext cx="7868955" cy="3957191"/>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215056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txBox="1"/>
          <p:nvPr/>
        </p:nvSpPr>
        <p:spPr>
          <a:xfrm>
            <a:off x="2474724" y="967693"/>
            <a:ext cx="4577872" cy="14361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78"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1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69" dirty="0">
                <a:solidFill>
                  <a:prstClr val="black"/>
                </a:solidFill>
                <a:latin typeface="Trebuchet MS"/>
                <a:cs typeface="Trebuchet MS"/>
              </a:rPr>
              <a:t>Don’t </a:t>
            </a:r>
            <a:r>
              <a:rPr sz="2180" spc="-168" dirty="0">
                <a:solidFill>
                  <a:prstClr val="black"/>
                </a:solidFill>
                <a:latin typeface="Trebuchet MS"/>
                <a:cs typeface="Trebuchet MS"/>
              </a:rPr>
              <a:t>even </a:t>
            </a:r>
            <a:r>
              <a:rPr sz="2180" b="1" spc="59" dirty="0">
                <a:solidFill>
                  <a:srgbClr val="2E5F66"/>
                </a:solidFill>
                <a:latin typeface="Calibri"/>
                <a:cs typeface="Calibri"/>
              </a:rPr>
              <a:t>think </a:t>
            </a:r>
            <a:r>
              <a:rPr sz="2180" spc="-99" dirty="0">
                <a:solidFill>
                  <a:prstClr val="black"/>
                </a:solidFill>
                <a:latin typeface="Trebuchet MS"/>
                <a:cs typeface="Trebuchet MS"/>
              </a:rPr>
              <a:t>about </a:t>
            </a:r>
            <a:r>
              <a:rPr sz="2180" spc="-109" dirty="0">
                <a:solidFill>
                  <a:prstClr val="black"/>
                </a:solidFill>
                <a:latin typeface="Trebuchet MS"/>
                <a:cs typeface="Trebuchet MS"/>
              </a:rPr>
              <a:t>donut</a:t>
            </a:r>
            <a:r>
              <a:rPr sz="2180" spc="188" dirty="0">
                <a:solidFill>
                  <a:prstClr val="black"/>
                </a:solidFill>
                <a:latin typeface="Trebuchet MS"/>
                <a:cs typeface="Trebuchet MS"/>
              </a:rPr>
              <a:t> </a:t>
            </a:r>
            <a:r>
              <a:rPr sz="2180" spc="-119" dirty="0">
                <a:solidFill>
                  <a:prstClr val="black"/>
                </a:solidFill>
                <a:latin typeface="Trebuchet MS"/>
                <a:cs typeface="Trebuchet MS"/>
              </a:rPr>
              <a:t>charts</a:t>
            </a:r>
            <a:endParaRPr sz="2180">
              <a:solidFill>
                <a:prstClr val="black"/>
              </a:solidFill>
              <a:latin typeface="Trebuchet MS"/>
              <a:cs typeface="Trebuchet MS"/>
            </a:endParaRPr>
          </a:p>
        </p:txBody>
      </p:sp>
      <p:sp>
        <p:nvSpPr>
          <p:cNvPr id="7" name="object 7"/>
          <p:cNvSpPr/>
          <p:nvPr/>
        </p:nvSpPr>
        <p:spPr>
          <a:xfrm>
            <a:off x="2790695" y="2376228"/>
            <a:ext cx="3851490" cy="3851490"/>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8" name="object 8"/>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9" name="object 9"/>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8195" y="224815"/>
            <a:ext cx="1570419"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3" name="object 3"/>
          <p:cNvSpPr txBox="1">
            <a:spLocks noGrp="1"/>
          </p:cNvSpPr>
          <p:nvPr>
            <p:ph type="title"/>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a:spcBef>
                <a:spcPts val="733"/>
              </a:spcBef>
            </a:pPr>
            <a:r>
              <a:rPr spc="-20" dirty="0"/>
              <a:t>Other </a:t>
            </a:r>
            <a:r>
              <a:rPr spc="-40" dirty="0"/>
              <a:t>Notes </a:t>
            </a:r>
            <a:r>
              <a:rPr spc="-89" dirty="0"/>
              <a:t>on </a:t>
            </a:r>
            <a:r>
              <a:rPr spc="40" dirty="0"/>
              <a:t>Data</a:t>
            </a:r>
            <a:r>
              <a:rPr spc="109" dirty="0"/>
              <a:t> </a:t>
            </a:r>
            <a:r>
              <a:rPr spc="-20" dirty="0"/>
              <a:t>Visualization</a:t>
            </a:r>
          </a:p>
        </p:txBody>
      </p:sp>
      <p:sp>
        <p:nvSpPr>
          <p:cNvPr id="4" name="object 4"/>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p:nvPr/>
        </p:nvSpPr>
        <p:spPr>
          <a:xfrm>
            <a:off x="2452878" y="215056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7" name="object 7"/>
          <p:cNvSpPr/>
          <p:nvPr/>
        </p:nvSpPr>
        <p:spPr>
          <a:xfrm>
            <a:off x="2452878" y="2491580"/>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8" name="object 8"/>
          <p:cNvSpPr txBox="1"/>
          <p:nvPr/>
        </p:nvSpPr>
        <p:spPr>
          <a:xfrm>
            <a:off x="2474724" y="967693"/>
            <a:ext cx="4577872" cy="1784444"/>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78"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1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69" dirty="0">
                <a:solidFill>
                  <a:prstClr val="black"/>
                </a:solidFill>
                <a:latin typeface="Trebuchet MS"/>
                <a:cs typeface="Trebuchet MS"/>
              </a:rPr>
              <a:t>Don’t </a:t>
            </a:r>
            <a:r>
              <a:rPr sz="2180" spc="-168" dirty="0">
                <a:solidFill>
                  <a:prstClr val="black"/>
                </a:solidFill>
                <a:latin typeface="Trebuchet MS"/>
                <a:cs typeface="Trebuchet MS"/>
              </a:rPr>
              <a:t>even </a:t>
            </a:r>
            <a:r>
              <a:rPr sz="2180" b="1" spc="59" dirty="0">
                <a:solidFill>
                  <a:srgbClr val="2E5F66"/>
                </a:solidFill>
                <a:latin typeface="Calibri"/>
                <a:cs typeface="Calibri"/>
              </a:rPr>
              <a:t>think </a:t>
            </a:r>
            <a:r>
              <a:rPr sz="2180" spc="-99" dirty="0">
                <a:solidFill>
                  <a:prstClr val="black"/>
                </a:solidFill>
                <a:latin typeface="Trebuchet MS"/>
                <a:cs typeface="Trebuchet MS"/>
              </a:rPr>
              <a:t>about </a:t>
            </a:r>
            <a:r>
              <a:rPr sz="2180" spc="-109" dirty="0">
                <a:solidFill>
                  <a:prstClr val="black"/>
                </a:solidFill>
                <a:latin typeface="Trebuchet MS"/>
                <a:cs typeface="Trebuchet MS"/>
              </a:rPr>
              <a:t>donut</a:t>
            </a:r>
            <a:r>
              <a:rPr sz="2180" spc="188" dirty="0">
                <a:solidFill>
                  <a:prstClr val="black"/>
                </a:solidFill>
                <a:latin typeface="Trebuchet MS"/>
                <a:cs typeface="Trebuchet MS"/>
              </a:rPr>
              <a:t> </a:t>
            </a:r>
            <a:r>
              <a:rPr sz="2180" spc="-119" dirty="0">
                <a:solidFill>
                  <a:prstClr val="black"/>
                </a:solidFill>
                <a:latin typeface="Trebuchet MS"/>
                <a:cs typeface="Trebuchet MS"/>
              </a:rPr>
              <a:t>charts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20" dirty="0">
                <a:solidFill>
                  <a:prstClr val="black"/>
                </a:solidFill>
                <a:latin typeface="Trebuchet MS"/>
                <a:cs typeface="Trebuchet MS"/>
              </a:rPr>
              <a:t>So </a:t>
            </a:r>
            <a:r>
              <a:rPr sz="2180" spc="-178" dirty="0">
                <a:solidFill>
                  <a:prstClr val="black"/>
                </a:solidFill>
                <a:latin typeface="Trebuchet MS"/>
                <a:cs typeface="Trebuchet MS"/>
              </a:rPr>
              <a:t>are </a:t>
            </a:r>
            <a:r>
              <a:rPr sz="2180" spc="59" dirty="0">
                <a:solidFill>
                  <a:prstClr val="black"/>
                </a:solidFill>
                <a:latin typeface="Trebuchet MS"/>
                <a:cs typeface="Trebuchet MS"/>
              </a:rPr>
              <a:t>3D</a:t>
            </a:r>
            <a:r>
              <a:rPr sz="2180" spc="-188" dirty="0">
                <a:solidFill>
                  <a:prstClr val="black"/>
                </a:solidFill>
                <a:latin typeface="Trebuchet MS"/>
                <a:cs typeface="Trebuchet MS"/>
              </a:rPr>
              <a:t> </a:t>
            </a:r>
            <a:r>
              <a:rPr sz="2180" spc="-109" dirty="0">
                <a:solidFill>
                  <a:prstClr val="black"/>
                </a:solidFill>
                <a:latin typeface="Trebuchet MS"/>
                <a:cs typeface="Trebuchet MS"/>
              </a:rPr>
              <a:t>plots</a:t>
            </a:r>
            <a:endParaRPr sz="2180">
              <a:solidFill>
                <a:prstClr val="black"/>
              </a:solidFill>
              <a:latin typeface="Trebuchet MS"/>
              <a:cs typeface="Trebuchet MS"/>
            </a:endParaRPr>
          </a:p>
        </p:txBody>
      </p:sp>
      <p:sp>
        <p:nvSpPr>
          <p:cNvPr id="9" name="object 9"/>
          <p:cNvSpPr/>
          <p:nvPr/>
        </p:nvSpPr>
        <p:spPr>
          <a:xfrm>
            <a:off x="2790695" y="2734945"/>
            <a:ext cx="5476646" cy="3408864"/>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0" name="object 10"/>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11" name="object 11"/>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8195" y="224815"/>
            <a:ext cx="1570419"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3" name="object 3"/>
          <p:cNvSpPr txBox="1">
            <a:spLocks noGrp="1"/>
          </p:cNvSpPr>
          <p:nvPr>
            <p:ph type="title"/>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a:spcBef>
                <a:spcPts val="733"/>
              </a:spcBef>
            </a:pPr>
            <a:r>
              <a:rPr spc="-20" dirty="0"/>
              <a:t>Other </a:t>
            </a:r>
            <a:r>
              <a:rPr spc="-40" dirty="0"/>
              <a:t>Notes </a:t>
            </a:r>
            <a:r>
              <a:rPr spc="-89" dirty="0"/>
              <a:t>on </a:t>
            </a:r>
            <a:r>
              <a:rPr spc="40" dirty="0"/>
              <a:t>Data</a:t>
            </a:r>
            <a:r>
              <a:rPr spc="109" dirty="0"/>
              <a:t> </a:t>
            </a:r>
            <a:r>
              <a:rPr spc="-20" dirty="0"/>
              <a:t>Visualization</a:t>
            </a:r>
          </a:p>
        </p:txBody>
      </p:sp>
      <p:sp>
        <p:nvSpPr>
          <p:cNvPr id="4" name="object 4"/>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p:nvPr/>
        </p:nvSpPr>
        <p:spPr>
          <a:xfrm>
            <a:off x="2452878" y="215056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7" name="object 7"/>
          <p:cNvSpPr/>
          <p:nvPr/>
        </p:nvSpPr>
        <p:spPr>
          <a:xfrm>
            <a:off x="2452878" y="2491580"/>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8" name="object 8"/>
          <p:cNvSpPr txBox="1"/>
          <p:nvPr/>
        </p:nvSpPr>
        <p:spPr>
          <a:xfrm>
            <a:off x="2474724" y="967693"/>
            <a:ext cx="4577872" cy="1784444"/>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78"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1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69" dirty="0">
                <a:solidFill>
                  <a:prstClr val="black"/>
                </a:solidFill>
                <a:latin typeface="Trebuchet MS"/>
                <a:cs typeface="Trebuchet MS"/>
              </a:rPr>
              <a:t>Don’t </a:t>
            </a:r>
            <a:r>
              <a:rPr sz="2180" spc="-168" dirty="0">
                <a:solidFill>
                  <a:prstClr val="black"/>
                </a:solidFill>
                <a:latin typeface="Trebuchet MS"/>
                <a:cs typeface="Trebuchet MS"/>
              </a:rPr>
              <a:t>even </a:t>
            </a:r>
            <a:r>
              <a:rPr sz="2180" b="1" spc="59" dirty="0">
                <a:solidFill>
                  <a:srgbClr val="2E5F66"/>
                </a:solidFill>
                <a:latin typeface="Calibri"/>
                <a:cs typeface="Calibri"/>
              </a:rPr>
              <a:t>think </a:t>
            </a:r>
            <a:r>
              <a:rPr sz="2180" spc="-99" dirty="0">
                <a:solidFill>
                  <a:prstClr val="black"/>
                </a:solidFill>
                <a:latin typeface="Trebuchet MS"/>
                <a:cs typeface="Trebuchet MS"/>
              </a:rPr>
              <a:t>about </a:t>
            </a:r>
            <a:r>
              <a:rPr sz="2180" spc="-109" dirty="0">
                <a:solidFill>
                  <a:prstClr val="black"/>
                </a:solidFill>
                <a:latin typeface="Trebuchet MS"/>
                <a:cs typeface="Trebuchet MS"/>
              </a:rPr>
              <a:t>donut</a:t>
            </a:r>
            <a:r>
              <a:rPr sz="2180" spc="188" dirty="0">
                <a:solidFill>
                  <a:prstClr val="black"/>
                </a:solidFill>
                <a:latin typeface="Trebuchet MS"/>
                <a:cs typeface="Trebuchet MS"/>
              </a:rPr>
              <a:t> </a:t>
            </a:r>
            <a:r>
              <a:rPr sz="2180" spc="-119" dirty="0">
                <a:solidFill>
                  <a:prstClr val="black"/>
                </a:solidFill>
                <a:latin typeface="Trebuchet MS"/>
                <a:cs typeface="Trebuchet MS"/>
              </a:rPr>
              <a:t>charts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20" dirty="0">
                <a:solidFill>
                  <a:prstClr val="black"/>
                </a:solidFill>
                <a:latin typeface="Trebuchet MS"/>
                <a:cs typeface="Trebuchet MS"/>
              </a:rPr>
              <a:t>So </a:t>
            </a:r>
            <a:r>
              <a:rPr sz="2180" spc="-178" dirty="0">
                <a:solidFill>
                  <a:prstClr val="black"/>
                </a:solidFill>
                <a:latin typeface="Trebuchet MS"/>
                <a:cs typeface="Trebuchet MS"/>
              </a:rPr>
              <a:t>are </a:t>
            </a:r>
            <a:r>
              <a:rPr sz="2180" spc="59" dirty="0">
                <a:solidFill>
                  <a:prstClr val="black"/>
                </a:solidFill>
                <a:latin typeface="Trebuchet MS"/>
                <a:cs typeface="Trebuchet MS"/>
              </a:rPr>
              <a:t>3D</a:t>
            </a:r>
            <a:r>
              <a:rPr sz="2180" spc="-188" dirty="0">
                <a:solidFill>
                  <a:prstClr val="black"/>
                </a:solidFill>
                <a:latin typeface="Trebuchet MS"/>
                <a:cs typeface="Trebuchet MS"/>
              </a:rPr>
              <a:t> </a:t>
            </a:r>
            <a:r>
              <a:rPr sz="2180" spc="-109" dirty="0">
                <a:solidFill>
                  <a:prstClr val="black"/>
                </a:solidFill>
                <a:latin typeface="Trebuchet MS"/>
                <a:cs typeface="Trebuchet MS"/>
              </a:rPr>
              <a:t>plots</a:t>
            </a:r>
            <a:endParaRPr sz="2180">
              <a:solidFill>
                <a:prstClr val="black"/>
              </a:solidFill>
              <a:latin typeface="Trebuchet MS"/>
              <a:cs typeface="Trebuchet MS"/>
            </a:endParaRPr>
          </a:p>
        </p:txBody>
      </p:sp>
      <p:sp>
        <p:nvSpPr>
          <p:cNvPr id="9" name="object 9"/>
          <p:cNvSpPr/>
          <p:nvPr/>
        </p:nvSpPr>
        <p:spPr>
          <a:xfrm>
            <a:off x="2790695" y="2734957"/>
            <a:ext cx="5503072" cy="3441897"/>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0" name="object 10"/>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11" name="object 11"/>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8195" y="224815"/>
            <a:ext cx="1570419"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3" name="object 3"/>
          <p:cNvSpPr txBox="1">
            <a:spLocks noGrp="1"/>
          </p:cNvSpPr>
          <p:nvPr>
            <p:ph type="title"/>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a:spcBef>
                <a:spcPts val="733"/>
              </a:spcBef>
            </a:pPr>
            <a:r>
              <a:rPr spc="-20" dirty="0"/>
              <a:t>Other </a:t>
            </a:r>
            <a:r>
              <a:rPr spc="-40" dirty="0"/>
              <a:t>Notes </a:t>
            </a:r>
            <a:r>
              <a:rPr spc="-89" dirty="0"/>
              <a:t>on </a:t>
            </a:r>
            <a:r>
              <a:rPr spc="40" dirty="0"/>
              <a:t>Data</a:t>
            </a:r>
            <a:r>
              <a:rPr spc="109" dirty="0"/>
              <a:t> </a:t>
            </a:r>
            <a:r>
              <a:rPr spc="-20" dirty="0"/>
              <a:t>Visualization</a:t>
            </a:r>
          </a:p>
        </p:txBody>
      </p:sp>
      <p:sp>
        <p:nvSpPr>
          <p:cNvPr id="4" name="object 4"/>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p:nvPr/>
        </p:nvSpPr>
        <p:spPr>
          <a:xfrm>
            <a:off x="2452878" y="215056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7" name="object 7"/>
          <p:cNvSpPr/>
          <p:nvPr/>
        </p:nvSpPr>
        <p:spPr>
          <a:xfrm>
            <a:off x="2452878" y="2491580"/>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8" name="object 8"/>
          <p:cNvSpPr/>
          <p:nvPr/>
        </p:nvSpPr>
        <p:spPr>
          <a:xfrm>
            <a:off x="2452878" y="2832566"/>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9" name="object 9"/>
          <p:cNvSpPr txBox="1"/>
          <p:nvPr/>
        </p:nvSpPr>
        <p:spPr>
          <a:xfrm>
            <a:off x="2474725" y="967692"/>
            <a:ext cx="6499371" cy="2132744"/>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88"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0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69" dirty="0">
                <a:solidFill>
                  <a:prstClr val="black"/>
                </a:solidFill>
                <a:latin typeface="Trebuchet MS"/>
                <a:cs typeface="Trebuchet MS"/>
              </a:rPr>
              <a:t>Don’t </a:t>
            </a:r>
            <a:r>
              <a:rPr sz="2180" spc="-168" dirty="0">
                <a:solidFill>
                  <a:prstClr val="black"/>
                </a:solidFill>
                <a:latin typeface="Trebuchet MS"/>
                <a:cs typeface="Trebuchet MS"/>
              </a:rPr>
              <a:t>even </a:t>
            </a:r>
            <a:r>
              <a:rPr sz="2180" b="1" spc="59" dirty="0">
                <a:solidFill>
                  <a:srgbClr val="2E5F66"/>
                </a:solidFill>
                <a:latin typeface="Calibri"/>
                <a:cs typeface="Calibri"/>
              </a:rPr>
              <a:t>think </a:t>
            </a:r>
            <a:r>
              <a:rPr sz="2180" spc="-99" dirty="0">
                <a:solidFill>
                  <a:prstClr val="black"/>
                </a:solidFill>
                <a:latin typeface="Trebuchet MS"/>
                <a:cs typeface="Trebuchet MS"/>
              </a:rPr>
              <a:t>about </a:t>
            </a:r>
            <a:r>
              <a:rPr sz="2180" spc="-109" dirty="0">
                <a:solidFill>
                  <a:prstClr val="black"/>
                </a:solidFill>
                <a:latin typeface="Trebuchet MS"/>
                <a:cs typeface="Trebuchet MS"/>
              </a:rPr>
              <a:t>donut</a:t>
            </a:r>
            <a:r>
              <a:rPr sz="2180" spc="208" dirty="0">
                <a:solidFill>
                  <a:prstClr val="black"/>
                </a:solidFill>
                <a:latin typeface="Trebuchet MS"/>
                <a:cs typeface="Trebuchet MS"/>
              </a:rPr>
              <a:t> </a:t>
            </a:r>
            <a:r>
              <a:rPr sz="2180" spc="-119" dirty="0">
                <a:solidFill>
                  <a:prstClr val="black"/>
                </a:solidFill>
                <a:latin typeface="Trebuchet MS"/>
                <a:cs typeface="Trebuchet MS"/>
              </a:rPr>
              <a:t>charts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20" dirty="0">
                <a:solidFill>
                  <a:prstClr val="black"/>
                </a:solidFill>
                <a:latin typeface="Trebuchet MS"/>
                <a:cs typeface="Trebuchet MS"/>
              </a:rPr>
              <a:t>So </a:t>
            </a:r>
            <a:r>
              <a:rPr sz="2180" spc="-178" dirty="0">
                <a:solidFill>
                  <a:prstClr val="black"/>
                </a:solidFill>
                <a:latin typeface="Trebuchet MS"/>
                <a:cs typeface="Trebuchet MS"/>
              </a:rPr>
              <a:t>are </a:t>
            </a:r>
            <a:r>
              <a:rPr sz="2180" spc="59" dirty="0">
                <a:solidFill>
                  <a:prstClr val="black"/>
                </a:solidFill>
                <a:latin typeface="Trebuchet MS"/>
                <a:cs typeface="Trebuchet MS"/>
              </a:rPr>
              <a:t>3D</a:t>
            </a:r>
            <a:r>
              <a:rPr sz="2180" spc="-188" dirty="0">
                <a:solidFill>
                  <a:prstClr val="black"/>
                </a:solidFill>
                <a:latin typeface="Trebuchet MS"/>
                <a:cs typeface="Trebuchet MS"/>
              </a:rPr>
              <a:t> </a:t>
            </a:r>
            <a:r>
              <a:rPr sz="2180" spc="-109" dirty="0">
                <a:solidFill>
                  <a:prstClr val="black"/>
                </a:solidFill>
                <a:latin typeface="Trebuchet MS"/>
                <a:cs typeface="Trebuchet MS"/>
              </a:rPr>
              <a:t>plots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40" dirty="0">
                <a:solidFill>
                  <a:prstClr val="black"/>
                </a:solidFill>
                <a:latin typeface="Trebuchet MS"/>
                <a:cs typeface="Trebuchet MS"/>
              </a:rPr>
              <a:t>Too </a:t>
            </a:r>
            <a:r>
              <a:rPr sz="2180" spc="-109" dirty="0">
                <a:solidFill>
                  <a:prstClr val="black"/>
                </a:solidFill>
                <a:latin typeface="Trebuchet MS"/>
                <a:cs typeface="Trebuchet MS"/>
              </a:rPr>
              <a:t>many </a:t>
            </a:r>
            <a:r>
              <a:rPr sz="2180" b="1" spc="30" dirty="0">
                <a:solidFill>
                  <a:srgbClr val="1FA49A"/>
                </a:solidFill>
                <a:latin typeface="Calibri"/>
                <a:cs typeface="Calibri"/>
              </a:rPr>
              <a:t>hues </a:t>
            </a:r>
            <a:r>
              <a:rPr sz="2180" spc="-168" dirty="0">
                <a:solidFill>
                  <a:prstClr val="black"/>
                </a:solidFill>
                <a:latin typeface="Trebuchet MS"/>
                <a:cs typeface="Trebuchet MS"/>
              </a:rPr>
              <a:t>create </a:t>
            </a:r>
            <a:r>
              <a:rPr sz="2180" spc="-149" dirty="0">
                <a:solidFill>
                  <a:prstClr val="black"/>
                </a:solidFill>
                <a:latin typeface="Trebuchet MS"/>
                <a:cs typeface="Trebuchet MS"/>
              </a:rPr>
              <a:t>false </a:t>
            </a:r>
            <a:r>
              <a:rPr sz="2180" spc="-119" dirty="0">
                <a:solidFill>
                  <a:prstClr val="black"/>
                </a:solidFill>
                <a:latin typeface="Trebuchet MS"/>
                <a:cs typeface="Trebuchet MS"/>
              </a:rPr>
              <a:t>divisions/skew</a:t>
            </a:r>
            <a:r>
              <a:rPr sz="2180" spc="-79" dirty="0">
                <a:solidFill>
                  <a:prstClr val="black"/>
                </a:solidFill>
                <a:latin typeface="Trebuchet MS"/>
                <a:cs typeface="Trebuchet MS"/>
              </a:rPr>
              <a:t> </a:t>
            </a:r>
            <a:r>
              <a:rPr sz="2180" spc="-168" dirty="0">
                <a:solidFill>
                  <a:prstClr val="black"/>
                </a:solidFill>
                <a:latin typeface="Trebuchet MS"/>
                <a:cs typeface="Trebuchet MS"/>
              </a:rPr>
              <a:t>differences</a:t>
            </a:r>
            <a:endParaRPr sz="2180">
              <a:solidFill>
                <a:prstClr val="black"/>
              </a:solidFill>
              <a:latin typeface="Trebuchet MS"/>
              <a:cs typeface="Trebuchet MS"/>
            </a:endParaRPr>
          </a:p>
        </p:txBody>
      </p:sp>
      <p:sp>
        <p:nvSpPr>
          <p:cNvPr id="10" name="object 10"/>
          <p:cNvSpPr/>
          <p:nvPr/>
        </p:nvSpPr>
        <p:spPr>
          <a:xfrm>
            <a:off x="2830334" y="3137414"/>
            <a:ext cx="7002708" cy="2668955"/>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1" name="object 11"/>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12" name="object 12"/>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Correlations, Covariances,</a:t>
            </a:r>
            <a:br>
              <a:rPr lang="en-US" dirty="0"/>
            </a:br>
            <a:r>
              <a:rPr lang="en-US" dirty="0"/>
              <a:t>&amp; Causation </a:t>
            </a:r>
            <a:r>
              <a:rPr lang="en-US" sz="4000" dirty="0"/>
              <a:t>(oh my!)</a:t>
            </a:r>
            <a:endParaRPr lang="en-US" dirty="0"/>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4282746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Visualization Across Dimensions</a:t>
            </a:r>
          </a:p>
        </p:txBody>
      </p:sp>
      <p:sp>
        <p:nvSpPr>
          <p:cNvPr id="3" name="Content Placeholder 2"/>
          <p:cNvSpPr>
            <a:spLocks noGrp="1"/>
          </p:cNvSpPr>
          <p:nvPr>
            <p:ph idx="1"/>
          </p:nvPr>
        </p:nvSpPr>
        <p:spPr>
          <a:xfrm>
            <a:off x="609600" y="1066800"/>
            <a:ext cx="10210800" cy="5141388"/>
          </a:xfrm>
        </p:spPr>
        <p:txBody>
          <a:bodyPr>
            <a:noAutofit/>
          </a:bodyPr>
          <a:lstStyle/>
          <a:p>
            <a:r>
              <a:rPr lang="en-US" sz="2400" dirty="0">
                <a:cs typeface="Times New Roman" panose="02020603050405020304" pitchFamily="18" charset="0"/>
              </a:rPr>
              <a:t>Scatterplots</a:t>
            </a:r>
          </a:p>
          <a:p>
            <a:pPr lvl="1"/>
            <a:r>
              <a:rPr lang="en-US" sz="2200" dirty="0">
                <a:cs typeface="Times New Roman" panose="02020603050405020304" pitchFamily="18" charset="0"/>
              </a:rPr>
              <a:t>Bubble chart (weighted scatterplot)</a:t>
            </a:r>
          </a:p>
          <a:p>
            <a:r>
              <a:rPr lang="en-US" sz="2400" dirty="0">
                <a:cs typeface="Times New Roman" panose="02020603050405020304" pitchFamily="18" charset="0"/>
              </a:rPr>
              <a:t>Heatmap</a:t>
            </a: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catter plots and heatmaps are among the chart types that can be used to show distributions in data values.">
            <a:extLst>
              <a:ext uri="{FF2B5EF4-FFF2-40B4-BE49-F238E27FC236}">
                <a16:creationId xmlns:a16="http://schemas.microsoft.com/office/drawing/2014/main" id="{60EC8490-A943-7AFD-F08D-B9F4C5B987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5691594" y="2362200"/>
            <a:ext cx="5005794"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ata Bubble Chart Options. In this guide, learn to put assemble a… | by  Adam Ross Nelson | The Stata Gallery | Medium">
            <a:extLst>
              <a:ext uri="{FF2B5EF4-FFF2-40B4-BE49-F238E27FC236}">
                <a16:creationId xmlns:a16="http://schemas.microsoft.com/office/drawing/2014/main" id="{74B9CBAA-27D4-DD09-F963-33E559C79B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556" y="2420109"/>
            <a:ext cx="5502038" cy="3218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69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Project Management: File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71B61A3-8AF5-3BBA-A3F6-AC2BBC13273B}"/>
              </a:ext>
            </a:extLst>
          </p:cNvPr>
          <p:cNvPicPr>
            <a:picLocks noChangeAspect="1"/>
          </p:cNvPicPr>
          <p:nvPr/>
        </p:nvPicPr>
        <p:blipFill>
          <a:blip r:embed="rId4"/>
          <a:stretch>
            <a:fillRect/>
          </a:stretch>
        </p:blipFill>
        <p:spPr>
          <a:xfrm>
            <a:off x="152400" y="1037645"/>
            <a:ext cx="9188922" cy="5823249"/>
          </a:xfrm>
          <a:prstGeom prst="rect">
            <a:avLst/>
          </a:prstGeom>
        </p:spPr>
      </p:pic>
    </p:spTree>
    <p:extLst>
      <p:ext uri="{BB962C8B-B14F-4D97-AF65-F5344CB8AC3E}">
        <p14:creationId xmlns:p14="http://schemas.microsoft.com/office/powerpoint/2010/main" val="881280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err="1">
                <a:latin typeface="Times New Roman" panose="02020603050405020304" pitchFamily="18" charset="0"/>
                <a:cs typeface="Times New Roman" panose="02020603050405020304" pitchFamily="18" charset="0"/>
              </a:rPr>
              <a:t>Binscatters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3429000" cy="5141388"/>
              </a:xfrm>
            </p:spPr>
            <p:txBody>
              <a:bodyPr>
                <a:noAutofit/>
              </a:bodyPr>
              <a:lstStyle/>
              <a:p>
                <a:pPr marL="457200" indent="-457200">
                  <a:buFont typeface="+mj-lt"/>
                  <a:buAutoNum type="arabicPeriod"/>
                </a:pPr>
                <a:r>
                  <a:rPr lang="en-US" sz="2400" dirty="0">
                    <a:cs typeface="Times New Roman" panose="02020603050405020304" pitchFamily="18" charset="0"/>
                  </a:rPr>
                  <a:t>Bin your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Aggregate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within bins</a:t>
                </a:r>
              </a:p>
              <a:p>
                <a:pPr marL="457200" indent="-457200">
                  <a:buFont typeface="+mj-lt"/>
                  <a:buAutoNum type="arabicPeriod"/>
                </a:pPr>
                <a:r>
                  <a:rPr lang="en-US" sz="2400" dirty="0">
                    <a:cs typeface="Times New Roman" panose="02020603050405020304" pitchFamily="18" charset="0"/>
                  </a:rPr>
                  <a:t>Smooth (drawbacks?)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3429000" cy="5141388"/>
              </a:xfrm>
              <a:blipFill>
                <a:blip r:embed="rId3"/>
                <a:stretch>
                  <a:fillRect l="-142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Scatter Plot in Stata with Reduced Noise">
            <a:extLst>
              <a:ext uri="{FF2B5EF4-FFF2-40B4-BE49-F238E27FC236}">
                <a16:creationId xmlns:a16="http://schemas.microsoft.com/office/drawing/2014/main" id="{359A706A-B0E6-16DD-48A0-59AF647698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967055"/>
            <a:ext cx="7700963" cy="560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725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How do we make sense of the relationships between variables? </a:t>
                </a:r>
              </a:p>
              <a:p>
                <a:pPr marL="0" indent="0">
                  <a:buNone/>
                </a:pPr>
                <a:r>
                  <a:rPr lang="en-US" sz="2400" dirty="0">
                    <a:cs typeface="Times New Roman" panose="02020603050405020304" pitchFamily="18" charset="0"/>
                  </a:rPr>
                  <a:t>Variables can be </a:t>
                </a:r>
                <a:r>
                  <a:rPr lang="en-US" sz="2400" b="1" dirty="0">
                    <a:cs typeface="Times New Roman" panose="02020603050405020304" pitchFamily="18" charset="0"/>
                  </a:rPr>
                  <a:t>independent </a:t>
                </a:r>
                <a:r>
                  <a:rPr lang="en-US" sz="2400" dirty="0">
                    <a:cs typeface="Times New Roman" panose="02020603050405020304" pitchFamily="18" charset="0"/>
                  </a:rPr>
                  <a:t>(uncorrelated) if one contains no information of the other. Formally: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𝑌</m:t>
                              </m:r>
                            </m:e>
                          </m:d>
                        </m:e>
                      </m:func>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func>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Otherwise we measure </a:t>
                </a:r>
                <a:r>
                  <a:rPr lang="en-US" sz="2400" b="1" u="sng" dirty="0">
                    <a:cs typeface="Times New Roman" panose="02020603050405020304" pitchFamily="18" charset="0"/>
                  </a:rPr>
                  <a:t>covariance</a:t>
                </a:r>
                <a:r>
                  <a:rPr lang="en-US" sz="24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52EF462-FB17-A276-ABD8-8BF211380803}"/>
              </a:ext>
            </a:extLst>
          </p:cNvPr>
          <p:cNvPicPr>
            <a:picLocks noChangeAspect="1"/>
          </p:cNvPicPr>
          <p:nvPr/>
        </p:nvPicPr>
        <p:blipFill>
          <a:blip r:embed="rId4"/>
          <a:stretch>
            <a:fillRect/>
          </a:stretch>
        </p:blipFill>
        <p:spPr>
          <a:xfrm>
            <a:off x="914400" y="3594090"/>
            <a:ext cx="8475050" cy="1739910"/>
          </a:xfrm>
          <a:prstGeom prst="rect">
            <a:avLst/>
          </a:prstGeom>
        </p:spPr>
      </p:pic>
    </p:spTree>
    <p:extLst>
      <p:ext uri="{BB962C8B-B14F-4D97-AF65-F5344CB8AC3E}">
        <p14:creationId xmlns:p14="http://schemas.microsoft.com/office/powerpoint/2010/main" val="664943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How do we make sense of the relationships between variables? </a:t>
                </a:r>
              </a:p>
              <a:p>
                <a:pPr marL="0" indent="0">
                  <a:buNone/>
                </a:pPr>
                <a:r>
                  <a:rPr lang="en-US" sz="2400" dirty="0">
                    <a:cs typeface="Times New Roman" panose="02020603050405020304" pitchFamily="18" charset="0"/>
                  </a:rPr>
                  <a:t>Variables can be </a:t>
                </a:r>
                <a:r>
                  <a:rPr lang="en-US" sz="2400" b="1" dirty="0">
                    <a:cs typeface="Times New Roman" panose="02020603050405020304" pitchFamily="18" charset="0"/>
                  </a:rPr>
                  <a:t>independent </a:t>
                </a:r>
                <a:r>
                  <a:rPr lang="en-US" sz="2400" dirty="0">
                    <a:cs typeface="Times New Roman" panose="02020603050405020304" pitchFamily="18" charset="0"/>
                  </a:rPr>
                  <a:t>(uncorrelated) if one contains no information of the other. Formally: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𝑌</m:t>
                              </m:r>
                            </m:e>
                          </m:d>
                        </m:e>
                      </m:func>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func>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Otherwise we measure </a:t>
                </a:r>
                <a:r>
                  <a:rPr lang="en-US" sz="2400" b="1" u="sng" dirty="0">
                    <a:cs typeface="Times New Roman" panose="02020603050405020304" pitchFamily="18" charset="0"/>
                  </a:rPr>
                  <a:t>covariance</a:t>
                </a:r>
                <a:r>
                  <a:rPr lang="en-US" sz="24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88BD88C-A264-35A7-339E-CB35663B265C}"/>
              </a:ext>
            </a:extLst>
          </p:cNvPr>
          <p:cNvPicPr>
            <a:picLocks noChangeAspect="1"/>
          </p:cNvPicPr>
          <p:nvPr/>
        </p:nvPicPr>
        <p:blipFill>
          <a:blip r:embed="rId4"/>
          <a:stretch>
            <a:fillRect/>
          </a:stretch>
        </p:blipFill>
        <p:spPr>
          <a:xfrm>
            <a:off x="457199" y="1038294"/>
            <a:ext cx="10268589" cy="3609905"/>
          </a:xfrm>
          <a:prstGeom prst="rect">
            <a:avLst/>
          </a:prstGeom>
        </p:spPr>
      </p:pic>
    </p:spTree>
    <p:extLst>
      <p:ext uri="{BB962C8B-B14F-4D97-AF65-F5344CB8AC3E}">
        <p14:creationId xmlns:p14="http://schemas.microsoft.com/office/powerpoint/2010/main" val="2369416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Example: </a:t>
            </a:r>
          </a:p>
        </p:txBody>
      </p:sp>
      <p:pic>
        <p:nvPicPr>
          <p:cNvPr id="5" name="Picture 4">
            <a:extLst>
              <a:ext uri="{FF2B5EF4-FFF2-40B4-BE49-F238E27FC236}">
                <a16:creationId xmlns:a16="http://schemas.microsoft.com/office/drawing/2014/main" id="{02223FFB-E040-2B3C-616F-F4CE5FC5F6FB}"/>
              </a:ext>
            </a:extLst>
          </p:cNvPr>
          <p:cNvPicPr>
            <a:picLocks noChangeAspect="1"/>
          </p:cNvPicPr>
          <p:nvPr/>
        </p:nvPicPr>
        <p:blipFill>
          <a:blip r:embed="rId3"/>
          <a:stretch>
            <a:fillRect/>
          </a:stretch>
        </p:blipFill>
        <p:spPr>
          <a:xfrm>
            <a:off x="914400" y="1524000"/>
            <a:ext cx="8749237" cy="3657600"/>
          </a:xfrm>
          <a:prstGeom prst="rect">
            <a:avLst/>
          </a:prstGeom>
        </p:spPr>
      </p:pic>
    </p:spTree>
    <p:extLst>
      <p:ext uri="{BB962C8B-B14F-4D97-AF65-F5344CB8AC3E}">
        <p14:creationId xmlns:p14="http://schemas.microsoft.com/office/powerpoint/2010/main" val="2410499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But this makes covariance </a:t>
            </a:r>
            <a:r>
              <a:rPr lang="en-US" sz="2400" b="1" dirty="0">
                <a:cs typeface="Times New Roman" panose="02020603050405020304" pitchFamily="18" charset="0"/>
              </a:rPr>
              <a:t>unit sensitive! </a:t>
            </a: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FDB6B80C-8B62-C340-95D4-25F70B60A95B}"/>
              </a:ext>
            </a:extLst>
          </p:cNvPr>
          <p:cNvPicPr>
            <a:picLocks noChangeAspect="1"/>
          </p:cNvPicPr>
          <p:nvPr/>
        </p:nvPicPr>
        <p:blipFill>
          <a:blip r:embed="rId3"/>
          <a:stretch>
            <a:fillRect/>
          </a:stretch>
        </p:blipFill>
        <p:spPr>
          <a:xfrm>
            <a:off x="381000" y="962232"/>
            <a:ext cx="10238907" cy="4524168"/>
          </a:xfrm>
          <a:prstGeom prst="rect">
            <a:avLst/>
          </a:prstGeom>
        </p:spPr>
      </p:pic>
    </p:spTree>
    <p:extLst>
      <p:ext uri="{BB962C8B-B14F-4D97-AF65-F5344CB8AC3E}">
        <p14:creationId xmlns:p14="http://schemas.microsoft.com/office/powerpoint/2010/main" val="777849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We use </a:t>
            </a:r>
            <a:r>
              <a:rPr lang="en-US" sz="2400" b="1" dirty="0">
                <a:cs typeface="Times New Roman" panose="02020603050405020304" pitchFamily="18" charset="0"/>
              </a:rPr>
              <a:t>correlations </a:t>
            </a:r>
            <a:r>
              <a:rPr lang="en-US" sz="2400" dirty="0">
                <a:cs typeface="Times New Roman" panose="02020603050405020304" pitchFamily="18" charset="0"/>
              </a:rPr>
              <a:t>as a unitless measure of covariance!</a:t>
            </a:r>
          </a:p>
        </p:txBody>
      </p:sp>
      <p:pic>
        <p:nvPicPr>
          <p:cNvPr id="6" name="Picture 5">
            <a:extLst>
              <a:ext uri="{FF2B5EF4-FFF2-40B4-BE49-F238E27FC236}">
                <a16:creationId xmlns:a16="http://schemas.microsoft.com/office/drawing/2014/main" id="{5EFFEFEB-E7AB-F68E-7A32-61725E9A9812}"/>
              </a:ext>
            </a:extLst>
          </p:cNvPr>
          <p:cNvPicPr>
            <a:picLocks noChangeAspect="1"/>
          </p:cNvPicPr>
          <p:nvPr/>
        </p:nvPicPr>
        <p:blipFill>
          <a:blip r:embed="rId3"/>
          <a:stretch>
            <a:fillRect/>
          </a:stretch>
        </p:blipFill>
        <p:spPr>
          <a:xfrm>
            <a:off x="838200" y="1676399"/>
            <a:ext cx="9144000" cy="4127801"/>
          </a:xfrm>
          <a:prstGeom prst="rect">
            <a:avLst/>
          </a:prstGeom>
        </p:spPr>
      </p:pic>
    </p:spTree>
    <p:extLst>
      <p:ext uri="{BB962C8B-B14F-4D97-AF65-F5344CB8AC3E}">
        <p14:creationId xmlns:p14="http://schemas.microsoft.com/office/powerpoint/2010/main" val="4085837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We use </a:t>
            </a:r>
            <a:r>
              <a:rPr lang="en-US" sz="2400" b="1" dirty="0">
                <a:cs typeface="Times New Roman" panose="02020603050405020304" pitchFamily="18" charset="0"/>
              </a:rPr>
              <a:t>correlations </a:t>
            </a:r>
            <a:r>
              <a:rPr lang="en-US" sz="2400" dirty="0">
                <a:cs typeface="Times New Roman" panose="02020603050405020304" pitchFamily="18" charset="0"/>
              </a:rPr>
              <a:t>as a unitless measure of covariance!</a:t>
            </a:r>
          </a:p>
        </p:txBody>
      </p:sp>
      <p:pic>
        <p:nvPicPr>
          <p:cNvPr id="5" name="Picture 4">
            <a:extLst>
              <a:ext uri="{FF2B5EF4-FFF2-40B4-BE49-F238E27FC236}">
                <a16:creationId xmlns:a16="http://schemas.microsoft.com/office/drawing/2014/main" id="{960CAF61-A113-E3CB-06D9-2E5337FFBFE2}"/>
              </a:ext>
            </a:extLst>
          </p:cNvPr>
          <p:cNvPicPr>
            <a:picLocks noChangeAspect="1"/>
          </p:cNvPicPr>
          <p:nvPr/>
        </p:nvPicPr>
        <p:blipFill>
          <a:blip r:embed="rId3"/>
          <a:stretch>
            <a:fillRect/>
          </a:stretch>
        </p:blipFill>
        <p:spPr>
          <a:xfrm>
            <a:off x="597061" y="1523999"/>
            <a:ext cx="6337139" cy="4975683"/>
          </a:xfrm>
          <a:prstGeom prst="rect">
            <a:avLst/>
          </a:prstGeom>
        </p:spPr>
      </p:pic>
      <p:pic>
        <p:nvPicPr>
          <p:cNvPr id="7" name="Picture 2" descr="RStudio - RStudio">
            <a:extLst>
              <a:ext uri="{FF2B5EF4-FFF2-40B4-BE49-F238E27FC236}">
                <a16:creationId xmlns:a16="http://schemas.microsoft.com/office/drawing/2014/main" id="{A5118A5F-14DE-5C30-EC79-08C2E8E24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51054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2286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Correlation and Causation 	</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The adage is true – need careful </a:t>
            </a:r>
            <a:r>
              <a:rPr lang="en-US" sz="2400" b="1" dirty="0">
                <a:cs typeface="Times New Roman" panose="02020603050405020304" pitchFamily="18" charset="0"/>
              </a:rPr>
              <a:t>causal inference </a:t>
            </a:r>
            <a:r>
              <a:rPr lang="en-US" sz="2400" dirty="0">
                <a:cs typeface="Times New Roman" panose="02020603050405020304" pitchFamily="18" charset="0"/>
              </a:rPr>
              <a:t>and </a:t>
            </a:r>
            <a:r>
              <a:rPr lang="en-US" sz="2400" b="1" dirty="0">
                <a:cs typeface="Times New Roman" panose="02020603050405020304" pitchFamily="18" charset="0"/>
              </a:rPr>
              <a:t>econometrics </a:t>
            </a:r>
            <a:r>
              <a:rPr lang="en-US" sz="2400" dirty="0">
                <a:cs typeface="Times New Roman" panose="02020603050405020304" pitchFamily="18" charset="0"/>
              </a:rPr>
              <a:t>to land on causal answers to questions</a:t>
            </a:r>
          </a:p>
        </p:txBody>
      </p:sp>
      <p:pic>
        <p:nvPicPr>
          <p:cNvPr id="4098" name="Picture 2" descr="Spurious Correlations">
            <a:extLst>
              <a:ext uri="{FF2B5EF4-FFF2-40B4-BE49-F238E27FC236}">
                <a16:creationId xmlns:a16="http://schemas.microsoft.com/office/drawing/2014/main" id="{9A21630A-690D-A000-0B4A-9C5E91E6F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2133600"/>
            <a:ext cx="948014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2588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Goal of Econometric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8520684" cy="5141388"/>
              </a:xfrm>
            </p:spPr>
            <p:txBody>
              <a:bodyPr>
                <a:normAutofit/>
              </a:body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Causal Inference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Identification of causal relationships</a:t>
                </a:r>
              </a:p>
              <a:p>
                <a:r>
                  <a:rPr lang="en-US" sz="2400" dirty="0">
                    <a:latin typeface="Times New Roman" panose="02020603050405020304" pitchFamily="18" charset="0"/>
                    <a:cs typeface="Times New Roman" panose="02020603050405020304" pitchFamily="18" charset="0"/>
                  </a:rPr>
                  <a:t>Build understanding of: </a:t>
                </a:r>
              </a:p>
              <a:p>
                <a:pPr lvl="1"/>
                <a:r>
                  <a:rPr lang="en-US" sz="2400" dirty="0">
                    <a:latin typeface="Times New Roman" panose="02020603050405020304" pitchFamily="18" charset="0"/>
                    <a:cs typeface="Times New Roman" panose="02020603050405020304" pitchFamily="18" charset="0"/>
                  </a:rPr>
                  <a:t>Causal pathways (X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Y)</a:t>
                </a:r>
              </a:p>
              <a:p>
                <a:pPr lvl="1"/>
                <a:r>
                  <a:rPr lang="en-US" sz="2400" dirty="0">
                    <a:latin typeface="Times New Roman" panose="02020603050405020304" pitchFamily="18" charset="0"/>
                    <a:cs typeface="Times New Roman" panose="02020603050405020304" pitchFamily="18" charset="0"/>
                  </a:rPr>
                  <a:t>Directionality (</a:t>
                </a:r>
                <a:r>
                  <a:rPr lang="en-US" sz="2400" i="1" dirty="0">
                    <a:latin typeface="Times New Roman" panose="02020603050405020304" pitchFamily="18" charset="0"/>
                    <a:cs typeface="Times New Roman" panose="02020603050405020304" pitchFamily="18" charset="0"/>
                  </a:rPr>
                  <a:t>not </a:t>
                </a:r>
                <a:r>
                  <a:rPr lang="en-US" sz="2400" dirty="0">
                    <a:latin typeface="Times New Roman" panose="02020603050405020304" pitchFamily="18" charset="0"/>
                    <a:cs typeface="Times New Roman" panose="02020603050405020304" pitchFamily="18" charset="0"/>
                  </a:rPr>
                  <a:t>Y </a:t>
                </a:r>
                <a14:m>
                  <m:oMath xmlns:m="http://schemas.openxmlformats.org/officeDocument/2006/math">
                    <m:r>
                      <a:rPr lang="en-US" sz="2400" i="1">
                        <a:latin typeface="Cambria Math" panose="02040503050406030204" pitchFamily="18" charset="0"/>
                      </a:rPr>
                      <m:t>→</m:t>
                    </m:r>
                    <m:r>
                      <m:rPr>
                        <m:sty m:val="p"/>
                      </m:rPr>
                      <a:rPr lang="en-US" sz="2400">
                        <a:latin typeface="Cambria Math" panose="02040503050406030204" pitchFamily="18" charset="0"/>
                      </a:rPr>
                      <m:t>X</m:t>
                    </m:r>
                    <m:r>
                      <a:rPr lang="en-US" sz="240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Mechanisms (X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Y)</a:t>
                </a:r>
              </a:p>
              <a:p>
                <a:r>
                  <a:rPr lang="en-US" sz="2400" dirty="0">
                    <a:latin typeface="Times New Roman" panose="02020603050405020304" pitchFamily="18" charset="0"/>
                    <a:cs typeface="Times New Roman" panose="02020603050405020304" pitchFamily="18" charset="0"/>
                  </a:rPr>
                  <a:t>Key question: </a:t>
                </a:r>
                <a:r>
                  <a:rPr lang="en-US" sz="2400" b="1" dirty="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can we say a relationship is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causal</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8520684" cy="5141388"/>
              </a:xfrm>
              <a:blipFill>
                <a:blip r:embed="rId3"/>
                <a:stretch>
                  <a:fillRect l="-501" t="-1305"/>
                </a:stretch>
              </a:blipFill>
            </p:spPr>
            <p:txBody>
              <a:bodyPr/>
              <a:lstStyle/>
              <a:p>
                <a:r>
                  <a:rPr lang="en-US">
                    <a:noFill/>
                  </a:rPr>
                  <a:t> </a:t>
                </a:r>
              </a:p>
            </p:txBody>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9982200" cy="5065188"/>
          </a:xfrm>
        </p:spPr>
        <p:txBody>
          <a:bodyPr>
            <a:normAutofit/>
          </a:bodyPr>
          <a:lstStyle/>
          <a:p>
            <a:r>
              <a:rPr lang="en-US" sz="2400" dirty="0"/>
              <a:t>Can we only believe </a:t>
            </a:r>
            <a:r>
              <a:rPr lang="en-US" sz="2400" b="1" dirty="0">
                <a:solidFill>
                  <a:schemeClr val="accent2">
                    <a:lumMod val="75000"/>
                  </a:schemeClr>
                </a:solidFill>
              </a:rPr>
              <a:t>randomized control trials</a:t>
            </a:r>
            <a:r>
              <a:rPr lang="en-US" sz="2400" b="1" dirty="0"/>
              <a:t>?</a:t>
            </a:r>
          </a:p>
        </p:txBody>
      </p:sp>
      <p:pic>
        <p:nvPicPr>
          <p:cNvPr id="4" name="Picture 3">
            <a:extLst>
              <a:ext uri="{FF2B5EF4-FFF2-40B4-BE49-F238E27FC236}">
                <a16:creationId xmlns:a16="http://schemas.microsoft.com/office/drawing/2014/main" id="{286EB8AA-4FF7-5C1B-3F9D-FE39AC4BFB66}"/>
              </a:ext>
            </a:extLst>
          </p:cNvPr>
          <p:cNvPicPr>
            <a:picLocks noChangeAspect="1"/>
          </p:cNvPicPr>
          <p:nvPr/>
        </p:nvPicPr>
        <p:blipFill>
          <a:blip r:embed="rId3"/>
          <a:stretch>
            <a:fillRect/>
          </a:stretch>
        </p:blipFill>
        <p:spPr>
          <a:xfrm>
            <a:off x="990600" y="1523999"/>
            <a:ext cx="6685313" cy="5181971"/>
          </a:xfrm>
          <a:prstGeom prst="rect">
            <a:avLst/>
          </a:prstGeom>
        </p:spPr>
      </p:pic>
    </p:spTree>
    <p:extLst>
      <p:ext uri="{BB962C8B-B14F-4D97-AF65-F5344CB8AC3E}">
        <p14:creationId xmlns:p14="http://schemas.microsoft.com/office/powerpoint/2010/main" val="1929361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Project Management: Commenting code</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Comments are your friend!</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D6841CF-441B-821C-6EFE-7A798E0AF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07" y="1524000"/>
            <a:ext cx="4680000" cy="3987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420987-4E4C-E816-724E-440FD352A971}"/>
              </a:ext>
            </a:extLst>
          </p:cNvPr>
          <p:cNvPicPr>
            <a:picLocks noChangeAspect="1"/>
          </p:cNvPicPr>
          <p:nvPr/>
        </p:nvPicPr>
        <p:blipFill>
          <a:blip r:embed="rId4"/>
          <a:stretch>
            <a:fillRect/>
          </a:stretch>
        </p:blipFill>
        <p:spPr>
          <a:xfrm>
            <a:off x="4953000" y="1905000"/>
            <a:ext cx="5753903" cy="1981477"/>
          </a:xfrm>
          <a:prstGeom prst="rect">
            <a:avLst/>
          </a:prstGeom>
        </p:spPr>
      </p:pic>
    </p:spTree>
    <p:extLst>
      <p:ext uri="{BB962C8B-B14F-4D97-AF65-F5344CB8AC3E}">
        <p14:creationId xmlns:p14="http://schemas.microsoft.com/office/powerpoint/2010/main" val="2747779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9982200" cy="5065188"/>
          </a:xfrm>
        </p:spPr>
        <p:txBody>
          <a:bodyPr>
            <a:normAutofit/>
          </a:bodyPr>
          <a:lstStyle/>
          <a:p>
            <a:r>
              <a:rPr lang="en-US" sz="2400" dirty="0"/>
              <a:t>Can we only believe </a:t>
            </a:r>
            <a:r>
              <a:rPr lang="en-US" sz="2400" b="1" dirty="0"/>
              <a:t>randomized control trials?</a:t>
            </a:r>
          </a:p>
          <a:p>
            <a:r>
              <a:rPr lang="en-US" sz="2400" dirty="0"/>
              <a:t>RCTs are useful in some settings, but what are some problems with them? </a:t>
            </a:r>
          </a:p>
        </p:txBody>
      </p:sp>
    </p:spTree>
    <p:extLst>
      <p:ext uri="{BB962C8B-B14F-4D97-AF65-F5344CB8AC3E}">
        <p14:creationId xmlns:p14="http://schemas.microsoft.com/office/powerpoint/2010/main" val="1895222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10210800" cy="5065188"/>
          </a:xfrm>
        </p:spPr>
        <p:txBody>
          <a:bodyPr>
            <a:normAutofit/>
          </a:bodyPr>
          <a:lstStyle/>
          <a:p>
            <a:r>
              <a:rPr lang="en-US" sz="2400" dirty="0"/>
              <a:t>Can we only believe </a:t>
            </a:r>
            <a:r>
              <a:rPr lang="en-US" sz="2400" b="1" dirty="0"/>
              <a:t>randomized control trials?</a:t>
            </a:r>
          </a:p>
          <a:p>
            <a:r>
              <a:rPr lang="en-US" sz="2400" dirty="0"/>
              <a:t>RCTs are useful in some settings, but what are some problems with them? </a:t>
            </a:r>
          </a:p>
          <a:p>
            <a:pPr lvl="1"/>
            <a:r>
              <a:rPr lang="en-US" sz="2400" dirty="0"/>
              <a:t>Not always feasible</a:t>
            </a:r>
          </a:p>
          <a:p>
            <a:pPr lvl="1"/>
            <a:r>
              <a:rPr lang="en-US" sz="2400" dirty="0"/>
              <a:t>Implicit biases</a:t>
            </a:r>
          </a:p>
          <a:p>
            <a:pPr lvl="1"/>
            <a:r>
              <a:rPr lang="en-US" sz="2400" dirty="0"/>
              <a:t>Can’t always detect negative side effects</a:t>
            </a:r>
          </a:p>
          <a:p>
            <a:pPr lvl="1"/>
            <a:r>
              <a:rPr lang="en-US" sz="2400" dirty="0"/>
              <a:t>Problems with external validity, scaling, etc. </a:t>
            </a:r>
          </a:p>
          <a:p>
            <a:r>
              <a:rPr lang="en-US" sz="2400" dirty="0"/>
              <a:t>Econometric analysis helps identify </a:t>
            </a:r>
            <a:r>
              <a:rPr lang="en-US" sz="2400" b="1" dirty="0">
                <a:solidFill>
                  <a:schemeClr val="accent2">
                    <a:lumMod val="75000"/>
                  </a:schemeClr>
                </a:solidFill>
              </a:rPr>
              <a:t>real world patterns </a:t>
            </a:r>
            <a:r>
              <a:rPr lang="en-US" sz="2400" dirty="0"/>
              <a:t>from </a:t>
            </a:r>
            <a:r>
              <a:rPr lang="en-US" sz="2400" b="1" dirty="0">
                <a:solidFill>
                  <a:schemeClr val="accent2">
                    <a:lumMod val="75000"/>
                  </a:schemeClr>
                </a:solidFill>
              </a:rPr>
              <a:t>real world data</a:t>
            </a:r>
            <a:endParaRPr lang="en-US" sz="2400" dirty="0">
              <a:solidFill>
                <a:schemeClr val="accent2">
                  <a:lumMod val="75000"/>
                </a:schemeClr>
              </a:solidFill>
            </a:endParaRPr>
          </a:p>
          <a:p>
            <a:pPr lvl="1"/>
            <a:endParaRPr lang="en-US" sz="2400" dirty="0"/>
          </a:p>
        </p:txBody>
      </p:sp>
    </p:spTree>
    <p:extLst>
      <p:ext uri="{BB962C8B-B14F-4D97-AF65-F5344CB8AC3E}">
        <p14:creationId xmlns:p14="http://schemas.microsoft.com/office/powerpoint/2010/main" val="397007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10210800" cy="5065188"/>
          </a:xfrm>
        </p:spPr>
        <p:txBody>
          <a:bodyPr/>
          <a:lstStyle/>
          <a:p>
            <a:pPr lvl="1"/>
            <a:endParaRPr lang="en-US" dirty="0"/>
          </a:p>
        </p:txBody>
      </p:sp>
      <p:pic>
        <p:nvPicPr>
          <p:cNvPr id="5" name="Picture 4">
            <a:extLst>
              <a:ext uri="{FF2B5EF4-FFF2-40B4-BE49-F238E27FC236}">
                <a16:creationId xmlns:a16="http://schemas.microsoft.com/office/drawing/2014/main" id="{AEE7F24A-24D1-5BDB-258B-4FBC18C82840}"/>
              </a:ext>
            </a:extLst>
          </p:cNvPr>
          <p:cNvPicPr>
            <a:picLocks noChangeAspect="1"/>
          </p:cNvPicPr>
          <p:nvPr/>
        </p:nvPicPr>
        <p:blipFill rotWithShape="1">
          <a:blip r:embed="rId3"/>
          <a:srcRect l="2885" t="189" r="32205" b="33106"/>
          <a:stretch/>
        </p:blipFill>
        <p:spPr>
          <a:xfrm>
            <a:off x="1447800" y="962232"/>
            <a:ext cx="4858536" cy="5438568"/>
          </a:xfrm>
          <a:prstGeom prst="rect">
            <a:avLst/>
          </a:prstGeom>
        </p:spPr>
      </p:pic>
    </p:spTree>
    <p:extLst>
      <p:ext uri="{BB962C8B-B14F-4D97-AF65-F5344CB8AC3E}">
        <p14:creationId xmlns:p14="http://schemas.microsoft.com/office/powerpoint/2010/main" val="36295676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06284" cy="624840"/>
          </a:xfrm>
        </p:spPr>
        <p:txBody>
          <a:bodyPr>
            <a:noAutofit/>
          </a:bodyPr>
          <a:lstStyle/>
          <a:p>
            <a:r>
              <a:rPr lang="en-US" dirty="0"/>
              <a:t>Econometric approach</a:t>
            </a:r>
          </a:p>
        </p:txBody>
      </p:sp>
      <p:sp>
        <p:nvSpPr>
          <p:cNvPr id="3" name="Content Placeholder 2"/>
          <p:cNvSpPr>
            <a:spLocks noGrp="1"/>
          </p:cNvSpPr>
          <p:nvPr>
            <p:ph idx="1"/>
          </p:nvPr>
        </p:nvSpPr>
        <p:spPr>
          <a:xfrm>
            <a:off x="1143000" y="1005840"/>
            <a:ext cx="9982200" cy="5090160"/>
          </a:xfrm>
        </p:spPr>
        <p:txBody>
          <a:bodyPr>
            <a:normAutofit/>
          </a:bodyPr>
          <a:lstStyle/>
          <a:p>
            <a:r>
              <a:rPr lang="en-US" sz="2400" b="1" dirty="0">
                <a:solidFill>
                  <a:schemeClr val="accent2">
                    <a:lumMod val="75000"/>
                  </a:schemeClr>
                </a:solidFill>
              </a:rPr>
              <a:t>Observational data: </a:t>
            </a:r>
            <a:r>
              <a:rPr lang="en-US" sz="2400" dirty="0"/>
              <a:t>retrospective, “real-world” data</a:t>
            </a:r>
          </a:p>
          <a:p>
            <a:pPr lvl="1"/>
            <a:r>
              <a:rPr lang="en-US" sz="2400" dirty="0"/>
              <a:t>Not (typically) collected in a lab setting</a:t>
            </a:r>
          </a:p>
          <a:p>
            <a:pPr lvl="1"/>
            <a:r>
              <a:rPr lang="en-US" sz="2400" dirty="0"/>
              <a:t>Surveys, claims, tax records, etc. </a:t>
            </a:r>
          </a:p>
          <a:p>
            <a:r>
              <a:rPr lang="en-US" sz="2400" dirty="0"/>
              <a:t>What created that data? </a:t>
            </a:r>
          </a:p>
          <a:p>
            <a:pPr lvl="1"/>
            <a:r>
              <a:rPr lang="en-US" sz="2400" b="1" dirty="0">
                <a:solidFill>
                  <a:schemeClr val="accent2">
                    <a:lumMod val="75000"/>
                  </a:schemeClr>
                </a:solidFill>
              </a:rPr>
              <a:t>Data Generating Process: </a:t>
            </a:r>
            <a:r>
              <a:rPr lang="en-US" sz="2400" dirty="0"/>
              <a:t>what unique collection of characteristics, events, and randomness coalesced to form the data we are looking at? </a:t>
            </a:r>
          </a:p>
          <a:p>
            <a:pPr lvl="1"/>
            <a:r>
              <a:rPr lang="en-US" sz="2400" dirty="0"/>
              <a:t>Our objective is to use the data available to try and establish the nature of the true DGP.</a:t>
            </a:r>
          </a:p>
          <a:p>
            <a:pPr lvl="1"/>
            <a:r>
              <a:rPr lang="en-US" sz="2400" dirty="0"/>
              <a:t>But many different DGPs are possible, and many may yield very similar patterns!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8381999" cy="701040"/>
          </a:xfrm>
        </p:spPr>
        <p:txBody>
          <a:bodyPr>
            <a:normAutofit/>
          </a:bodyPr>
          <a:lstStyle/>
          <a:p>
            <a:r>
              <a:rPr lang="en-US" dirty="0"/>
              <a:t>Why do we need causal inference?</a:t>
            </a:r>
          </a:p>
        </p:txBody>
      </p:sp>
      <p:sp>
        <p:nvSpPr>
          <p:cNvPr id="8" name="Content Placeholder 7">
            <a:extLst>
              <a:ext uri="{FF2B5EF4-FFF2-40B4-BE49-F238E27FC236}">
                <a16:creationId xmlns:a16="http://schemas.microsoft.com/office/drawing/2014/main" id="{A22054CD-7BF2-05D0-6CD8-017394822E3B}"/>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A5B50619-98FD-8F47-83E1-B23B8A6647FC}"/>
              </a:ext>
            </a:extLst>
          </p:cNvPr>
          <p:cNvPicPr>
            <a:picLocks noChangeAspect="1"/>
          </p:cNvPicPr>
          <p:nvPr/>
        </p:nvPicPr>
        <p:blipFill>
          <a:blip r:embed="rId3"/>
          <a:stretch>
            <a:fillRect/>
          </a:stretch>
        </p:blipFill>
        <p:spPr>
          <a:xfrm>
            <a:off x="1261872" y="1005839"/>
            <a:ext cx="5443728" cy="5623757"/>
          </a:xfrm>
          <a:prstGeom prst="rect">
            <a:avLst/>
          </a:prstGeom>
        </p:spPr>
      </p:pic>
    </p:spTree>
    <p:extLst>
      <p:ext uri="{BB962C8B-B14F-4D97-AF65-F5344CB8AC3E}">
        <p14:creationId xmlns:p14="http://schemas.microsoft.com/office/powerpoint/2010/main" val="12411464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799" cy="701040"/>
          </a:xfrm>
        </p:spPr>
        <p:txBody>
          <a:bodyPr>
            <a:normAutofit fontScale="90000"/>
          </a:bodyPr>
          <a:lstStyle/>
          <a:p>
            <a:r>
              <a:rPr lang="en-US" dirty="0"/>
              <a:t>Why do we need causal inference?</a:t>
            </a:r>
          </a:p>
        </p:txBody>
      </p:sp>
      <p:sp>
        <p:nvSpPr>
          <p:cNvPr id="8" name="Content Placeholder 7">
            <a:extLst>
              <a:ext uri="{FF2B5EF4-FFF2-40B4-BE49-F238E27FC236}">
                <a16:creationId xmlns:a16="http://schemas.microsoft.com/office/drawing/2014/main" id="{A22054CD-7BF2-05D0-6CD8-017394822E3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F7198CD-0308-9E92-7948-8BC76CF383E6}"/>
              </a:ext>
            </a:extLst>
          </p:cNvPr>
          <p:cNvPicPr>
            <a:picLocks noChangeAspect="1"/>
          </p:cNvPicPr>
          <p:nvPr/>
        </p:nvPicPr>
        <p:blipFill>
          <a:blip r:embed="rId3"/>
          <a:stretch>
            <a:fillRect/>
          </a:stretch>
        </p:blipFill>
        <p:spPr>
          <a:xfrm>
            <a:off x="1240100" y="1005840"/>
            <a:ext cx="6673175" cy="5547360"/>
          </a:xfrm>
          <a:prstGeom prst="rect">
            <a:avLst/>
          </a:prstGeom>
        </p:spPr>
      </p:pic>
    </p:spTree>
    <p:extLst>
      <p:ext uri="{BB962C8B-B14F-4D97-AF65-F5344CB8AC3E}">
        <p14:creationId xmlns:p14="http://schemas.microsoft.com/office/powerpoint/2010/main" val="14463863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Errors and Bias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6479362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Measuring Variability: Variance and SDs</a:t>
            </a:r>
          </a:p>
        </p:txBody>
      </p:sp>
      <p:pic>
        <p:nvPicPr>
          <p:cNvPr id="6" name="Content Placeholder 5">
            <a:extLst>
              <a:ext uri="{FF2B5EF4-FFF2-40B4-BE49-F238E27FC236}">
                <a16:creationId xmlns:a16="http://schemas.microsoft.com/office/drawing/2014/main" id="{E1C3FE23-DC4D-982B-A7A4-9ADB0FCDBFCE}"/>
              </a:ext>
            </a:extLst>
          </p:cNvPr>
          <p:cNvPicPr>
            <a:picLocks noGrp="1" noChangeAspect="1"/>
          </p:cNvPicPr>
          <p:nvPr>
            <p:ph idx="1"/>
          </p:nvPr>
        </p:nvPicPr>
        <p:blipFill>
          <a:blip r:embed="rId3"/>
          <a:stretch>
            <a:fillRect/>
          </a:stretch>
        </p:blipFill>
        <p:spPr>
          <a:xfrm>
            <a:off x="609600" y="977774"/>
            <a:ext cx="8802480" cy="5542834"/>
          </a:xfrm>
        </p:spPr>
      </p:pic>
    </p:spTree>
    <p:extLst>
      <p:ext uri="{BB962C8B-B14F-4D97-AF65-F5344CB8AC3E}">
        <p14:creationId xmlns:p14="http://schemas.microsoft.com/office/powerpoint/2010/main" val="1569561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Rectangle 1045">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Measuring Variability: Variance and SDs</a:t>
            </a:r>
          </a:p>
        </p:txBody>
      </p:sp>
      <p:sp useBgFill="1">
        <p:nvSpPr>
          <p:cNvPr id="1052" name="Rectangle 1051">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Finding and Using Health Statistics">
            <a:extLst>
              <a:ext uri="{FF2B5EF4-FFF2-40B4-BE49-F238E27FC236}">
                <a16:creationId xmlns:a16="http://schemas.microsoft.com/office/drawing/2014/main" id="{AD7D260B-F26F-8D2C-DDEC-5DAEF5611B0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924375" y="522624"/>
            <a:ext cx="6616823" cy="5806263"/>
          </a:xfrm>
          <a:prstGeom prst="rect">
            <a:avLst/>
          </a:prstGeom>
          <a:noFill/>
          <a:extLst>
            <a:ext uri="{909E8E84-426E-40DD-AFC4-6F175D3DCCD1}">
              <a14:hiddenFill xmlns:a14="http://schemas.microsoft.com/office/drawing/2010/main">
                <a:solidFill>
                  <a:srgbClr val="FFFFFF"/>
                </a:solidFill>
              </a14:hiddenFill>
            </a:ext>
          </a:extLst>
        </p:spPr>
      </p:pic>
      <p:sp>
        <p:nvSpPr>
          <p:cNvPr id="1054" name="Rectangle 1053">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RStudio - RStudio">
            <a:extLst>
              <a:ext uri="{FF2B5EF4-FFF2-40B4-BE49-F238E27FC236}">
                <a16:creationId xmlns:a16="http://schemas.microsoft.com/office/drawing/2014/main" id="{D59C23ED-201A-1262-E961-36EDAE101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1825"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968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a:t>
                </a:r>
                <a14:m>
                  <m:oMath xmlns:m="http://schemas.openxmlformats.org/officeDocument/2006/math">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9601200" cy="624840"/>
              </a:xfrm>
              <a:blipFill>
                <a:blip r:embed="rId3"/>
                <a:stretch>
                  <a:fillRect l="-2222" t="-29126" b="-41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3942D53-8D06-2584-51B3-6A2756D110B6}"/>
                  </a:ext>
                </a:extLst>
              </p:cNvPr>
              <p:cNvSpPr>
                <a:spLocks noGrp="1"/>
              </p:cNvSpPr>
              <p:nvPr>
                <p:ph idx="1"/>
              </p:nvPr>
            </p:nvSpPr>
            <p:spPr>
              <a:xfrm>
                <a:off x="838200" y="962232"/>
                <a:ext cx="9019032" cy="5217905"/>
              </a:xfrm>
            </p:spPr>
            <p:txBody>
              <a:bodyPr>
                <a:normAutofit/>
              </a:bodyPr>
              <a:lstStyle/>
              <a:p>
                <a:r>
                  <a:rPr lang="en-US" sz="2200" dirty="0"/>
                  <a:t>We have </a:t>
                </a:r>
                <a14:m>
                  <m:oMath xmlns:m="http://schemas.openxmlformats.org/officeDocument/2006/math">
                    <m:r>
                      <a:rPr lang="en-US" sz="2200" b="0" i="1" smtClean="0">
                        <a:latin typeface="Cambria Math" panose="02040503050406030204" pitchFamily="18" charset="0"/>
                      </a:rPr>
                      <m:t>𝑛</m:t>
                    </m:r>
                  </m:oMath>
                </a14:m>
                <a:r>
                  <a:rPr lang="en-US" sz="2200" dirty="0"/>
                  <a:t> data points, why can’t we use them all?</a:t>
                </a:r>
              </a:p>
              <a:p>
                <a:pPr marL="457200" indent="-457200">
                  <a:buFont typeface="+mj-lt"/>
                  <a:buAutoNum type="arabicPeriod"/>
                </a:pPr>
                <a:r>
                  <a:rPr lang="en-US" sz="2200" dirty="0"/>
                  <a:t>SD is a measure of proximity to the </a:t>
                </a:r>
                <a:r>
                  <a:rPr lang="en-US" sz="2200" b="1" dirty="0"/>
                  <a:t>sample mean </a:t>
                </a:r>
                <a:r>
                  <a:rPr lang="en-US" sz="2200" dirty="0"/>
                  <a:t>rather than a </a:t>
                </a:r>
                <a:r>
                  <a:rPr lang="en-US" sz="2200" b="1" dirty="0"/>
                  <a:t>population mean</a:t>
                </a:r>
              </a:p>
              <a:p>
                <a:pPr marL="457200" indent="-457200">
                  <a:buFont typeface="+mj-lt"/>
                  <a:buAutoNum type="arabicPeriod"/>
                </a:pPr>
                <a:r>
                  <a:rPr lang="en-US" sz="2200" dirty="0"/>
                  <a:t>But a sample mean is </a:t>
                </a:r>
                <a:r>
                  <a:rPr lang="en-US" sz="2200" b="1" dirty="0"/>
                  <a:t>endogenous </a:t>
                </a:r>
                <a:r>
                  <a:rPr lang="en-US" sz="2200" dirty="0"/>
                  <a:t>to data – if I give you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and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−1 </m:t>
                    </m:r>
                  </m:oMath>
                </a14:m>
                <a:r>
                  <a:rPr lang="en-US" sz="2200" dirty="0"/>
                  <a:t>points, you can find the </a:t>
                </a:r>
                <a14:m>
                  <m:oMath xmlns:m="http://schemas.openxmlformats.org/officeDocument/2006/math">
                    <m:r>
                      <a:rPr lang="en-US" sz="2200" b="0" i="1" smtClean="0">
                        <a:latin typeface="Cambria Math" panose="02040503050406030204" pitchFamily="18" charset="0"/>
                      </a:rPr>
                      <m:t>𝑛</m:t>
                    </m:r>
                  </m:oMath>
                </a14:m>
                <a:r>
                  <a:rPr lang="en-US" sz="2200" dirty="0"/>
                  <a:t>th </a:t>
                </a:r>
              </a:p>
              <a:p>
                <a:pPr marL="457200" indent="-457200">
                  <a:buFont typeface="+mj-lt"/>
                  <a:buAutoNum type="arabicPeriod"/>
                </a:pPr>
                <a:r>
                  <a:rPr lang="en-US" sz="2200" dirty="0"/>
                  <a:t>Hence, calculating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“uses up” one data point – can’t be used in SD calculation</a:t>
                </a:r>
              </a:p>
              <a:p>
                <a:pPr marL="457200" indent="-457200">
                  <a:buFont typeface="+mj-lt"/>
                  <a:buAutoNum type="arabicPeriod"/>
                </a:pPr>
                <a:endParaRPr lang="en-US" sz="2200" dirty="0"/>
              </a:p>
              <a:p>
                <a:pPr marL="0" indent="0">
                  <a:buNone/>
                </a:pPr>
                <a:r>
                  <a:rPr lang="en-US" sz="2200" dirty="0"/>
                  <a:t>This is the idea of </a:t>
                </a:r>
                <a:r>
                  <a:rPr lang="en-US" sz="2200" b="1" dirty="0"/>
                  <a:t>degrees of freedom </a:t>
                </a:r>
                <a:endParaRPr lang="en-US" sz="2200" dirty="0"/>
              </a:p>
              <a:p>
                <a:pPr marL="457200" indent="-457200">
                  <a:buFont typeface="+mj-lt"/>
                  <a:buAutoNum type="arabicPeriod"/>
                </a:pPr>
                <a:endParaRPr lang="en-US" sz="2200" dirty="0"/>
              </a:p>
            </p:txBody>
          </p:sp>
        </mc:Choice>
        <mc:Fallback xmlns="">
          <p:sp>
            <p:nvSpPr>
              <p:cNvPr id="4" name="Content Placeholder 3">
                <a:extLst>
                  <a:ext uri="{FF2B5EF4-FFF2-40B4-BE49-F238E27FC236}">
                    <a16:creationId xmlns:a16="http://schemas.microsoft.com/office/drawing/2014/main" id="{C3942D53-8D06-2584-51B3-6A2756D110B6}"/>
                  </a:ext>
                </a:extLst>
              </p:cNvPr>
              <p:cNvSpPr>
                <a:spLocks noGrp="1" noRot="1" noChangeAspect="1" noMove="1" noResize="1" noEditPoints="1" noAdjustHandles="1" noChangeArrowheads="1" noChangeShapeType="1" noTextEdit="1"/>
              </p:cNvSpPr>
              <p:nvPr>
                <p:ph idx="1"/>
              </p:nvPr>
            </p:nvSpPr>
            <p:spPr>
              <a:xfrm>
                <a:off x="838200" y="962232"/>
                <a:ext cx="9019032" cy="5217905"/>
              </a:xfrm>
              <a:blipFill>
                <a:blip r:embed="rId4"/>
                <a:stretch>
                  <a:fillRect l="-879" t="-1051"/>
                </a:stretch>
              </a:blipFill>
            </p:spPr>
            <p:txBody>
              <a:bodyPr/>
              <a:lstStyle/>
              <a:p>
                <a:r>
                  <a:rPr lang="en-US">
                    <a:noFill/>
                  </a:rPr>
                  <a:t> </a:t>
                </a:r>
              </a:p>
            </p:txBody>
          </p:sp>
        </mc:Fallback>
      </mc:AlternateContent>
    </p:spTree>
    <p:extLst>
      <p:ext uri="{BB962C8B-B14F-4D97-AF65-F5344CB8AC3E}">
        <p14:creationId xmlns:p14="http://schemas.microsoft.com/office/powerpoint/2010/main" val="54772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Additional R Resources</a:t>
            </a:r>
          </a:p>
        </p:txBody>
      </p:sp>
      <p:sp>
        <p:nvSpPr>
          <p:cNvPr id="3" name="Content Placeholder 2"/>
          <p:cNvSpPr>
            <a:spLocks noGrp="1"/>
          </p:cNvSpPr>
          <p:nvPr>
            <p:ph idx="1"/>
          </p:nvPr>
        </p:nvSpPr>
        <p:spPr>
          <a:xfrm>
            <a:off x="609600" y="1066801"/>
            <a:ext cx="9130284" cy="5141388"/>
          </a:xfrm>
        </p:spPr>
        <p:txBody>
          <a:bodyPr>
            <a:noAutofit/>
          </a:bodyPr>
          <a:lstStyle/>
          <a:p>
            <a:r>
              <a:rPr lang="en-US" sz="2200" dirty="0">
                <a:latin typeface="Times New Roman" panose="02020603050405020304" pitchFamily="18" charset="0"/>
                <a:cs typeface="Times New Roman" panose="02020603050405020304" pitchFamily="18" charset="0"/>
              </a:rPr>
              <a:t>Appendix C in Motulsky:</a:t>
            </a:r>
          </a:p>
          <a:p>
            <a:r>
              <a:rPr lang="en-US" sz="2200" dirty="0">
                <a:cs typeface="Times New Roman" panose="02020603050405020304" pitchFamily="18" charset="0"/>
              </a:rPr>
              <a:t>R Markdown Cheat Sheet: </a:t>
            </a:r>
            <a:r>
              <a:rPr lang="en-US" sz="2200" dirty="0">
                <a:cs typeface="Times New Roman" panose="02020603050405020304" pitchFamily="18" charset="0"/>
                <a:hlinkClick r:id="rId3"/>
              </a:rPr>
              <a:t>https://www.rstudio.com/wp-content/uploads/2015/02/rmarkdown-cheatsheet.pdf</a:t>
            </a:r>
            <a:endParaRPr lang="en-US" sz="2200" dirty="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Ggplot Cheat Sheet: </a:t>
            </a:r>
            <a:r>
              <a:rPr lang="en-US" sz="2200" dirty="0">
                <a:latin typeface="Times New Roman" panose="02020603050405020304" pitchFamily="18" charset="0"/>
                <a:cs typeface="Times New Roman" panose="02020603050405020304" pitchFamily="18" charset="0"/>
                <a:hlinkClick r:id="rId4"/>
              </a:rPr>
              <a:t>https://www.maths.usyd.edu.au/u/UG/SM/STAT3022/r/current/Misc/data-visualization-2.1.pdf</a:t>
            </a:r>
            <a:endParaRPr lang="en-US" sz="2200" dirty="0">
              <a:latin typeface="Times New Roman" panose="02020603050405020304" pitchFamily="18" charset="0"/>
              <a:cs typeface="Times New Roman" panose="02020603050405020304" pitchFamily="18" charset="0"/>
            </a:endParaRPr>
          </a:p>
          <a:p>
            <a:r>
              <a:rPr lang="en-US" sz="2200" dirty="0">
                <a:cs typeface="Times New Roman" panose="02020603050405020304" pitchFamily="18" charset="0"/>
              </a:rPr>
              <a:t>Great book on data visualization: “</a:t>
            </a:r>
            <a:r>
              <a:rPr lang="en-US" sz="2200" dirty="0">
                <a:cs typeface="Times New Roman" panose="02020603050405020304" pitchFamily="18" charset="0"/>
                <a:hlinkClick r:id="rId5"/>
              </a:rPr>
              <a:t>Data Visualization: A Practical Introduction</a:t>
            </a:r>
            <a:r>
              <a:rPr lang="en-US" sz="2200" dirty="0">
                <a:cs typeface="Times New Roman" panose="02020603050405020304" pitchFamily="18" charset="0"/>
              </a:rPr>
              <a:t>”</a:t>
            </a:r>
          </a:p>
          <a:p>
            <a:r>
              <a:rPr lang="en-US" sz="2200" b="1" dirty="0">
                <a:latin typeface="Times New Roman" panose="02020603050405020304" pitchFamily="18" charset="0"/>
                <a:cs typeface="Times New Roman" panose="02020603050405020304" pitchFamily="18" charset="0"/>
              </a:rPr>
              <a:t>Library of Statistical Techniques </a:t>
            </a:r>
            <a:r>
              <a:rPr 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hlinkClick r:id="rId6"/>
              </a:rPr>
              <a:t>LOST</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r>
              <a:rPr lang="en-US" sz="2200" dirty="0">
                <a:cs typeface="Times New Roman" panose="02020603050405020304" pitchFamily="18" charset="0"/>
              </a:rPr>
              <a:t>Google! Lots and lots of Google! (Stack Overflow)</a:t>
            </a: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793049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Errors and Bias</a:t>
            </a:r>
          </a:p>
        </p:txBody>
      </p:sp>
      <p:sp>
        <p:nvSpPr>
          <p:cNvPr id="4" name="Content Placeholder 3">
            <a:extLst>
              <a:ext uri="{FF2B5EF4-FFF2-40B4-BE49-F238E27FC236}">
                <a16:creationId xmlns:a16="http://schemas.microsoft.com/office/drawing/2014/main" id="{C3942D53-8D06-2584-51B3-6A2756D110B6}"/>
              </a:ext>
            </a:extLst>
          </p:cNvPr>
          <p:cNvSpPr>
            <a:spLocks noGrp="1"/>
          </p:cNvSpPr>
          <p:nvPr>
            <p:ph idx="1"/>
          </p:nvPr>
        </p:nvSpPr>
        <p:spPr>
          <a:xfrm>
            <a:off x="838200" y="962232"/>
            <a:ext cx="9019032" cy="5217905"/>
          </a:xfrm>
        </p:spPr>
        <p:txBody>
          <a:bodyPr>
            <a:normAutofit/>
          </a:bodyPr>
          <a:lstStyle/>
          <a:p>
            <a:pPr marL="0" indent="0">
              <a:buNone/>
            </a:pPr>
            <a:r>
              <a:rPr lang="en-US" sz="2200" dirty="0"/>
              <a:t>There’s a lot of noise in statistics</a:t>
            </a:r>
          </a:p>
          <a:p>
            <a:r>
              <a:rPr lang="en-US" sz="2200" dirty="0"/>
              <a:t>Each data point (person, interview, lab test) is different</a:t>
            </a:r>
          </a:p>
          <a:p>
            <a:r>
              <a:rPr lang="en-US" sz="2200" dirty="0"/>
              <a:t>Idiosyncratic differences (how do we rate our own happiness?)</a:t>
            </a:r>
          </a:p>
          <a:p>
            <a:r>
              <a:rPr lang="en-US" sz="2200" dirty="0"/>
              <a:t>Measurement error (Lab machines differ)</a:t>
            </a:r>
          </a:p>
          <a:p>
            <a:pPr marL="0" indent="0">
              <a:buNone/>
            </a:pPr>
            <a:r>
              <a:rPr lang="en-US" sz="2200" dirty="0"/>
              <a:t>Lots of </a:t>
            </a:r>
            <a:r>
              <a:rPr lang="en-US" sz="2200" b="1" dirty="0"/>
              <a:t>econometric</a:t>
            </a:r>
            <a:r>
              <a:rPr lang="en-US" sz="2200" dirty="0"/>
              <a:t> techniques to handle these </a:t>
            </a:r>
            <a:r>
              <a:rPr lang="en-US" sz="2200" i="1" dirty="0"/>
              <a:t>errors </a:t>
            </a:r>
            <a:endParaRPr lang="en-US" sz="2200" dirty="0"/>
          </a:p>
          <a:p>
            <a:pPr marL="457200" indent="-457200">
              <a:buFont typeface="+mj-lt"/>
              <a:buAutoNum type="arabicPeriod"/>
            </a:pPr>
            <a:endParaRPr lang="en-US" sz="2200" dirty="0"/>
          </a:p>
        </p:txBody>
      </p:sp>
    </p:spTree>
    <p:extLst>
      <p:ext uri="{BB962C8B-B14F-4D97-AF65-F5344CB8AC3E}">
        <p14:creationId xmlns:p14="http://schemas.microsoft.com/office/powerpoint/2010/main" val="32607787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Errors and Bias</a:t>
            </a:r>
          </a:p>
        </p:txBody>
      </p:sp>
      <p:sp>
        <p:nvSpPr>
          <p:cNvPr id="4" name="Content Placeholder 3">
            <a:extLst>
              <a:ext uri="{FF2B5EF4-FFF2-40B4-BE49-F238E27FC236}">
                <a16:creationId xmlns:a16="http://schemas.microsoft.com/office/drawing/2014/main" id="{C3942D53-8D06-2584-51B3-6A2756D110B6}"/>
              </a:ext>
            </a:extLst>
          </p:cNvPr>
          <p:cNvSpPr>
            <a:spLocks noGrp="1"/>
          </p:cNvSpPr>
          <p:nvPr>
            <p:ph idx="1"/>
          </p:nvPr>
        </p:nvSpPr>
        <p:spPr>
          <a:xfrm>
            <a:off x="838200" y="962232"/>
            <a:ext cx="9019032" cy="5217905"/>
          </a:xfrm>
        </p:spPr>
        <p:txBody>
          <a:bodyPr>
            <a:normAutofit/>
          </a:bodyPr>
          <a:lstStyle/>
          <a:p>
            <a:pPr marL="0" indent="0">
              <a:buNone/>
            </a:pPr>
            <a:r>
              <a:rPr lang="en-US" sz="2200" dirty="0"/>
              <a:t>There’s a lot of noise in statistics</a:t>
            </a:r>
          </a:p>
          <a:p>
            <a:r>
              <a:rPr lang="en-US" sz="2200" dirty="0"/>
              <a:t>Each data point (person, interview, lab test) is different</a:t>
            </a:r>
          </a:p>
          <a:p>
            <a:r>
              <a:rPr lang="en-US" sz="2200" dirty="0"/>
              <a:t>Idiosyncratic differences (how do we rate our own happiness?)</a:t>
            </a:r>
          </a:p>
          <a:p>
            <a:r>
              <a:rPr lang="en-US" sz="2200" dirty="0"/>
              <a:t>Measurement error (Lab machines differ)</a:t>
            </a:r>
          </a:p>
          <a:p>
            <a:pPr marL="0" indent="0">
              <a:buNone/>
            </a:pPr>
            <a:r>
              <a:rPr lang="en-US" sz="2200" dirty="0"/>
              <a:t>Lots of </a:t>
            </a:r>
            <a:r>
              <a:rPr lang="en-US" sz="2200" b="1" dirty="0"/>
              <a:t>econometric</a:t>
            </a:r>
            <a:r>
              <a:rPr lang="en-US" sz="2200" dirty="0"/>
              <a:t> techniques to handle these </a:t>
            </a:r>
            <a:r>
              <a:rPr lang="en-US" sz="2200" i="1" dirty="0"/>
              <a:t>errors </a:t>
            </a:r>
            <a:endParaRPr lang="en-US" sz="2200" dirty="0"/>
          </a:p>
          <a:p>
            <a:pPr marL="457200" indent="-457200">
              <a:buFont typeface="+mj-lt"/>
              <a:buAutoNum type="arabicPeriod"/>
            </a:pPr>
            <a:endParaRPr lang="en-US" sz="2200" dirty="0"/>
          </a:p>
          <a:p>
            <a:pPr marL="0" indent="0">
              <a:buNone/>
            </a:pPr>
            <a:r>
              <a:rPr lang="en-US" sz="2200" dirty="0"/>
              <a:t>A more fundamental question: </a:t>
            </a:r>
            <a:r>
              <a:rPr lang="en-US" sz="2200" b="1" dirty="0"/>
              <a:t>bias</a:t>
            </a:r>
          </a:p>
          <a:p>
            <a:r>
              <a:rPr lang="en-US" sz="2200" b="1" dirty="0"/>
              <a:t>If I understand my data perfectly, can it give me the answer I want?</a:t>
            </a:r>
          </a:p>
          <a:p>
            <a:r>
              <a:rPr lang="en-US" sz="2200" dirty="0"/>
              <a:t>Example: measurement error and regressions</a:t>
            </a:r>
          </a:p>
        </p:txBody>
      </p:sp>
    </p:spTree>
    <p:extLst>
      <p:ext uri="{BB962C8B-B14F-4D97-AF65-F5344CB8AC3E}">
        <p14:creationId xmlns:p14="http://schemas.microsoft.com/office/powerpoint/2010/main" val="9472752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Data visualization is a powerful tool: use it well</a:t>
            </a:r>
          </a:p>
          <a:p>
            <a:r>
              <a:rPr lang="en-US" sz="2800" dirty="0"/>
              <a:t>Measuring correlations and covariances (but not causation – yet!)</a:t>
            </a:r>
          </a:p>
          <a:p>
            <a:r>
              <a:rPr lang="en-US" sz="2800" dirty="0"/>
              <a:t>Quantifying (some) uncertainty: standard deviations</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Quantifying (more) uncertainty</a:t>
            </a:r>
          </a:p>
          <a:p>
            <a:r>
              <a:rPr lang="en-US" sz="2800" dirty="0"/>
              <a:t>Standard errors </a:t>
            </a:r>
          </a:p>
          <a:p>
            <a:r>
              <a:rPr lang="en-US" sz="2800" dirty="0"/>
              <a:t>Confidence Intervals</a:t>
            </a:r>
          </a:p>
        </p:txBody>
      </p:sp>
    </p:spTree>
    <p:extLst>
      <p:ext uri="{BB962C8B-B14F-4D97-AF65-F5344CB8AC3E}">
        <p14:creationId xmlns:p14="http://schemas.microsoft.com/office/powerpoint/2010/main" val="351778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Data Visualization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Seeing Data Matters: Anscombe’s Quartet</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881FF3D-0A20-70BE-8B7B-5A853935CFFA}"/>
              </a:ext>
            </a:extLst>
          </p:cNvPr>
          <p:cNvPicPr>
            <a:picLocks noChangeAspect="1"/>
          </p:cNvPicPr>
          <p:nvPr/>
        </p:nvPicPr>
        <p:blipFill>
          <a:blip r:embed="rId3"/>
          <a:stretch>
            <a:fillRect/>
          </a:stretch>
        </p:blipFill>
        <p:spPr>
          <a:xfrm>
            <a:off x="629856" y="933294"/>
            <a:ext cx="10038144" cy="5673255"/>
          </a:xfrm>
          <a:prstGeom prst="rect">
            <a:avLst/>
          </a:prstGeom>
        </p:spPr>
      </p:pic>
    </p:spTree>
    <p:extLst>
      <p:ext uri="{BB962C8B-B14F-4D97-AF65-F5344CB8AC3E}">
        <p14:creationId xmlns:p14="http://schemas.microsoft.com/office/powerpoint/2010/main" val="40567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Seeing Data Matters: Anscombe’s Quartet</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1B06E4-D14A-DD1F-0523-ED18C6D7BA72}"/>
              </a:ext>
            </a:extLst>
          </p:cNvPr>
          <p:cNvPicPr>
            <a:picLocks noChangeAspect="1"/>
          </p:cNvPicPr>
          <p:nvPr/>
        </p:nvPicPr>
        <p:blipFill>
          <a:blip r:embed="rId3"/>
          <a:stretch>
            <a:fillRect/>
          </a:stretch>
        </p:blipFill>
        <p:spPr>
          <a:xfrm>
            <a:off x="152400" y="935223"/>
            <a:ext cx="7848600" cy="5779761"/>
          </a:xfrm>
          <a:prstGeom prst="rect">
            <a:avLst/>
          </a:prstGeom>
        </p:spPr>
      </p:pic>
    </p:spTree>
    <p:extLst>
      <p:ext uri="{BB962C8B-B14F-4D97-AF65-F5344CB8AC3E}">
        <p14:creationId xmlns:p14="http://schemas.microsoft.com/office/powerpoint/2010/main" val="3992931314"/>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7187</TotalTime>
  <Words>3272</Words>
  <Application>Microsoft Office PowerPoint</Application>
  <PresentationFormat>Widescreen</PresentationFormat>
  <Paragraphs>431</Paragraphs>
  <Slides>62</Slides>
  <Notes>46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62</vt:i4>
      </vt:variant>
    </vt:vector>
  </HeadingPairs>
  <TitlesOfParts>
    <vt:vector size="74" baseType="lpstr">
      <vt:lpstr>-apple-system</vt:lpstr>
      <vt:lpstr>Arial</vt:lpstr>
      <vt:lpstr>Calibri</vt:lpstr>
      <vt:lpstr>Cambria Math</vt:lpstr>
      <vt:lpstr>Century Schoolbook</vt:lpstr>
      <vt:lpstr>Google Sans</vt:lpstr>
      <vt:lpstr>Tahoma</vt:lpstr>
      <vt:lpstr>Times New Roman</vt:lpstr>
      <vt:lpstr>Trebuchet MS</vt:lpstr>
      <vt:lpstr>Wingdings 2</vt:lpstr>
      <vt:lpstr>View</vt:lpstr>
      <vt:lpstr>Office Theme</vt:lpstr>
      <vt:lpstr>Intermediate Statistics</vt:lpstr>
      <vt:lpstr>PowerPoint Presentation</vt:lpstr>
      <vt:lpstr>Project Management: Folder Organizations</vt:lpstr>
      <vt:lpstr>Project Management: File Organization</vt:lpstr>
      <vt:lpstr>Project Management: Commenting code</vt:lpstr>
      <vt:lpstr>Additional R Resources</vt:lpstr>
      <vt:lpstr>Data Visualization </vt:lpstr>
      <vt:lpstr>Seeing Data Matters: Anscombe’s Quartet</vt:lpstr>
      <vt:lpstr>Seeing Data Matters: Anscombe’s Quartet</vt:lpstr>
      <vt:lpstr>Data Types</vt:lpstr>
      <vt:lpstr>Data Types</vt:lpstr>
      <vt:lpstr>Data Types</vt:lpstr>
      <vt:lpstr>Summarizing Data: Central Tendency</vt:lpstr>
      <vt:lpstr>Summarizing Data: Central Tendency</vt:lpstr>
      <vt:lpstr>Summarizing Data: Central Tendency</vt:lpstr>
      <vt:lpstr>Choose Visualizations Carefully</vt:lpstr>
      <vt:lpstr>Visualizing Data: Histograms</vt:lpstr>
      <vt:lpstr>Visualizing Data: Histograms</vt:lpstr>
      <vt:lpstr>Visualizing Data: Histograms</vt:lpstr>
      <vt:lpstr>Visualization Across Groups</vt:lpstr>
      <vt:lpstr>Honest Visualization</vt:lpstr>
      <vt:lpstr>KEYS TO VISUALIZING DATA</vt:lpstr>
      <vt:lpstr>KEYS TO VISUALIZING DATA</vt:lpstr>
      <vt:lpstr>KEYS TO VISUALIZING DATA</vt:lpstr>
      <vt:lpstr>KEYS TO VISUALIZING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Notes on Data Visualization</vt:lpstr>
      <vt:lpstr>Other Notes on Data Visualization</vt:lpstr>
      <vt:lpstr>Other Notes on Data Visualization</vt:lpstr>
      <vt:lpstr>Correlations, Covariances, &amp; Causation (oh my!)</vt:lpstr>
      <vt:lpstr>Visualization Across Dimensions</vt:lpstr>
      <vt:lpstr>Binscatters</vt:lpstr>
      <vt:lpstr>Covariances &amp; Correlations</vt:lpstr>
      <vt:lpstr>Covariances &amp; Correlations</vt:lpstr>
      <vt:lpstr>Covariances &amp; Correlations</vt:lpstr>
      <vt:lpstr>Covariances &amp; Correlations</vt:lpstr>
      <vt:lpstr>Covariances &amp; Correlations</vt:lpstr>
      <vt:lpstr>Covariances &amp; Correlations</vt:lpstr>
      <vt:lpstr>Correlation and Causation  </vt:lpstr>
      <vt:lpstr>Goal of Econometric Analysis</vt:lpstr>
      <vt:lpstr>All that glitters is an RCT?</vt:lpstr>
      <vt:lpstr>All that glitters is an RCT?</vt:lpstr>
      <vt:lpstr>All that glitters is an RCT?</vt:lpstr>
      <vt:lpstr>All that glitters is an RCT?</vt:lpstr>
      <vt:lpstr>Econometric approach</vt:lpstr>
      <vt:lpstr>Why do we need causal inference?</vt:lpstr>
      <vt:lpstr>Why do we need causal inference?</vt:lpstr>
      <vt:lpstr>Errors and Bias</vt:lpstr>
      <vt:lpstr>Measuring Variability: Variance and SDs</vt:lpstr>
      <vt:lpstr>Measuring Variability: Variance and SDs</vt:lpstr>
      <vt:lpstr>Why n-1?</vt:lpstr>
      <vt:lpstr>Errors and Bias</vt:lpstr>
      <vt:lpstr>Errors and Bias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634</cp:revision>
  <dcterms:created xsi:type="dcterms:W3CDTF">2011-01-10T00:42:42Z</dcterms:created>
  <dcterms:modified xsi:type="dcterms:W3CDTF">2023-10-11T20:47:49Z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