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3"/>
  </p:notesMasterIdLst>
  <p:sldIdLst>
    <p:sldId id="256" r:id="rId2"/>
    <p:sldId id="458" r:id="rId3"/>
    <p:sldId id="257" r:id="rId4"/>
    <p:sldId id="510" r:id="rId5"/>
    <p:sldId id="513" r:id="rId6"/>
    <p:sldId id="511" r:id="rId7"/>
    <p:sldId id="512" r:id="rId8"/>
    <p:sldId id="514" r:id="rId9"/>
    <p:sldId id="509" r:id="rId10"/>
    <p:sldId id="459" r:id="rId11"/>
    <p:sldId id="327" r:id="rId12"/>
    <p:sldId id="515" r:id="rId13"/>
    <p:sldId id="287" r:id="rId14"/>
    <p:sldId id="349" r:id="rId15"/>
    <p:sldId id="339" r:id="rId16"/>
    <p:sldId id="319" r:id="rId17"/>
    <p:sldId id="336" r:id="rId18"/>
    <p:sldId id="259" r:id="rId19"/>
    <p:sldId id="265" r:id="rId20"/>
    <p:sldId id="261" r:id="rId21"/>
    <p:sldId id="320" r:id="rId22"/>
    <p:sldId id="321" r:id="rId23"/>
    <p:sldId id="290" r:id="rId24"/>
    <p:sldId id="291" r:id="rId25"/>
    <p:sldId id="329" r:id="rId26"/>
    <p:sldId id="330" r:id="rId27"/>
    <p:sldId id="337" r:id="rId28"/>
    <p:sldId id="350" r:id="rId29"/>
    <p:sldId id="351" r:id="rId30"/>
    <p:sldId id="289" r:id="rId31"/>
    <p:sldId id="293" r:id="rId32"/>
    <p:sldId id="294" r:id="rId33"/>
    <p:sldId id="335" r:id="rId34"/>
    <p:sldId id="295" r:id="rId35"/>
    <p:sldId id="340" r:id="rId36"/>
    <p:sldId id="298" r:id="rId37"/>
    <p:sldId id="302" r:id="rId38"/>
    <p:sldId id="301" r:id="rId39"/>
    <p:sldId id="306" r:id="rId40"/>
    <p:sldId id="341" r:id="rId41"/>
    <p:sldId id="305" r:id="rId42"/>
    <p:sldId id="308" r:id="rId43"/>
    <p:sldId id="309" r:id="rId44"/>
    <p:sldId id="324" r:id="rId45"/>
    <p:sldId id="325" r:id="rId46"/>
    <p:sldId id="312" r:id="rId47"/>
    <p:sldId id="342" r:id="rId48"/>
    <p:sldId id="266" r:id="rId49"/>
    <p:sldId id="283" r:id="rId50"/>
    <p:sldId id="343" r:id="rId51"/>
    <p:sldId id="444" r:id="rId5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758" autoAdjust="0"/>
  </p:normalViewPr>
  <p:slideViewPr>
    <p:cSldViewPr>
      <p:cViewPr varScale="1">
        <p:scale>
          <a:sx n="55" d="100"/>
          <a:sy n="55" d="100"/>
        </p:scale>
        <p:origin x="1096" y="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2/12/2024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vciba.springeropen.com/articles/10.1186/s42492-021-00092-y#ref-CR43"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vciba.springeropen.com/articles/10.1186/s42492-021-00092-y#ref-CR45" TargetMode="External"/><Relationship Id="rId5" Type="http://schemas.openxmlformats.org/officeDocument/2006/relationships/hyperlink" Target="https://vciba.springeropen.com/articles/10.1186/s42492-021-00092-y#ref-CR44" TargetMode="External"/><Relationship Id="rId4" Type="http://schemas.openxmlformats.org/officeDocument/2006/relationships/hyperlink" Target="https://vciba.springeropen.com/articles/10.1186/s42492-021-00092-y#ref-CR4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Add slides on how to evaluate an RCT (</a:t>
            </a:r>
            <a:r>
              <a:rPr lang="en-US"/>
              <a:t>simple example?)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also dictates how we measure uncertainty!</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4074141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753678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Our goal is to understand a DGP – what gives rise to the data we see in the world? Example: being sick and going to the doctor.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423487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Gol standard of med research is RCT – is that all we can use? Example: effectiveness of a drug</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117599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But gold standard has been taken over by medical journals in particular.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165768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Gol standard of med research is RCT – is that all we can use?</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806254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Decades of research goes into understanding how real data can give us (some) real answers. There are more assumptions and some limits on the parameters you return, but that’s a </a:t>
            </a:r>
            <a:r>
              <a:rPr lang="en-CA" dirty="0" err="1"/>
              <a:t>tradeoff</a:t>
            </a:r>
            <a:r>
              <a:rPr lang="en-CA" dirty="0"/>
              <a:t> worth taking.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549803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Policies are not all based on RCTs -- many rely on real-world data and causal inference. The questions are: (1) is that causal inference sound? And (2) more philosophically – to what extent should all policy be built on evidence vs. art/craft/intuition? Do we need more evidence about drinking age, for example?</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366972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u="sng" dirty="0">
                <a:solidFill>
                  <a:schemeClr val="accent3">
                    <a:lumMod val="75000"/>
                  </a:schemeClr>
                </a:solidFill>
              </a:rPr>
              <a:t>Example</a:t>
            </a:r>
            <a:r>
              <a:rPr lang="en-US" sz="2400" dirty="0"/>
              <a:t>: Suppose we are making a diagnosis: How helpful is knowing a patient has a fever?  Must consider all symptoms together </a:t>
            </a:r>
            <a:r>
              <a:rPr lang="en-US" sz="2400" dirty="0">
                <a:sym typeface="Wingdings" panose="05000000000000000000" pitchFamily="2" charset="2"/>
              </a:rPr>
              <a:t> this requires us to build a *model*</a:t>
            </a:r>
            <a:endParaRPr lang="en-US" sz="2400"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989394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helpful refrain of econometrics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63421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1448450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there’s no math behind the causal structure – that’s all the hypothesis part of the scientific method. Why acyclic – no simultaneity (no cycles in the graph)</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020629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RCT, in this situation, would eliminate (“close”) effect of X on Y by randomizing (so that there is no “X \</a:t>
            </a:r>
            <a:r>
              <a:rPr lang="en-US" dirty="0" err="1"/>
              <a:t>rightarrow</a:t>
            </a:r>
            <a:r>
              <a:rPr lang="en-US" dirty="0"/>
              <a:t> D”)</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616096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relationships: (1) chain X -&gt; y -&gt; z; (2) fork z &lt;- x -&gt; y; (3) inverted fork / collider z -&gt; x &lt;- y  (x is the collider; controlling for it can cause a spurious relationship between any of the </a:t>
            </a:r>
            <a:r>
              <a:rPr lang="en-US"/>
              <a:t>three variables)</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257302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causal pathway is </a:t>
            </a:r>
            <a:r>
              <a:rPr lang="en-US" b="1" dirty="0"/>
              <a:t>identified </a:t>
            </a:r>
            <a:r>
              <a:rPr lang="en-US" b="0" dirty="0"/>
              <a:t>if </a:t>
            </a:r>
            <a:r>
              <a:rPr lang="en-US" dirty="0"/>
              <a:t>the association between treatment and outcome is </a:t>
            </a:r>
            <a:r>
              <a:rPr lang="en-US" dirty="0" err="1"/>
              <a:t>propertly</a:t>
            </a:r>
            <a:r>
              <a:rPr lang="en-US" dirty="0"/>
              <a:t> stripped and isolated. DAG methods (and do calculus) give insight into exactly what to do to isolate a </a:t>
            </a:r>
            <a:r>
              <a:rPr lang="en-US" dirty="0" err="1"/>
              <a:t>pathyway</a:t>
            </a:r>
            <a:r>
              <a:rPr lang="en-US" dirty="0"/>
              <a:t>.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4279784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we say to this headline? Easy to just say correlation doesn’t imply causation – except that it *can*, so this isn’t enough of a response (and it kills conversation). Instead, we want to know *why* this result isn’t good enough to say it’s causal.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376779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we want to know *why* this result isn’t good enough to say it’s causal.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240492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DAGs give names and structures to types of obstacles to causal inference. Examples: confounding was just done. Can you think of others? (Mediation is like effect of education on salary, by race; collision is like admission rate bias – you might discover spurious correlations between diseases if you have a selected sample of hospitalized patients, such as between respiratory disease and locomotor disease) We’ll talk about these all more in class.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48180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DAGs give names and structures to types of obstacles to causal inference. Examples: confounding was just done. Can you think of others? (Mediation is like effect of education on salary, by race; collision is like admission rate bias – you might discover spurious correlations between diseases if you have a selected sample of hospitalized patients, such as between respiratory disease and locomotor disease) We’ll talk about these all more in class.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338731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DAGs give names and structures to types of obstacles to causal inference. Examples: confounding was just done. Can you think of others? (Mediation is like effect of education on salary, by race; collision is like admission rate bias – you might discover spurious correlations between diseases if you have a selected sample of hospitalized patients, such as between respiratory disease and locomotor disease) We’ll talk about these all more in class.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541825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DAG is a theoretical, hypothesized object.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454848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https://github.com/cxli233/FriendsDontLetFriends</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Superscripts versus subscripts</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8515151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the central problem here? For each individual, we only observe 1 or the other! This is the </a:t>
            </a:r>
            <a:r>
              <a:rPr lang="en-US" b="1" dirty="0"/>
              <a:t>fundamental problem of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7863117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observed both outcomes for an individual, calculating the ATE (parameter of interest) would be easy (like in It’s a Wonderful Life)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0305016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around our problem of only observing one state per individual, we use averages. Expectations will be covered more next lecture – here we’re thinking averages of observed data.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528296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discuss assumptions in more detail in next lecture (and throughout the course). Note that the two pieces of 1 are related (the second part says basically randomization of D).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4902951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averages work? Suppose we have an oracle (not my word) that gives us both states of the world for all individuals.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6473649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each row / observation containing all relevant information. This is the structure you’ll need for regressions. This is a cross-sectional data set (one row per unit – in this case patient). A panel repeats the observation over time (more next semester).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0088862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be the ATE for the population (assuming that there are only 10 people in this population)</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714211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treatment is still based on the oracle, but now it’s oracle, MD. Why are these the same as the ATT and the ATU?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442254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calculate, average delta across treated group and untreated group separately. Notice that the untreated units all would lose out from treatment (because they are perfectly assigned). Why are these the same as the ATT and the ATU? </a:t>
            </a:r>
          </a:p>
          <a:p>
            <a:endParaRPr lang="en-US" dirty="0"/>
          </a:p>
          <a:p>
            <a:r>
              <a:rPr lang="en-US" dirty="0"/>
              <a:t>Now what are the problems with this assignment? Violates independence!</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4264037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https://github.com/cxli233/FriendsDontLetFriends. Another source: https://vciba.springeropen.com/articles/10.1186/s42492-021-00092-y.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5963152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now get to reality: no oracle. Does averaging work? Note – before, we weren’t talking about “estimating” the ATE because we had all data. Now, we are inherently using a sample </a:t>
            </a:r>
            <a:r>
              <a:rPr lang="en-US" b="1" dirty="0"/>
              <a:t>even if we had population data.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7703510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econometrics comes in (more than just the math and stats)</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80816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selection is who got the treatment – sicker patients get surgery, this changes the underlying nature of our data set. Treatment is not independently assigned (in DAG language? This is confounding)</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345389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why simple differences in means don’t capture causality!</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0439221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a:t>What does the independence assumption mean? It means that treatment does </a:t>
            </a:r>
            <a:r>
              <a:rPr lang="en-US" b="1" dirty="0"/>
              <a:t>not </a:t>
            </a:r>
            <a:r>
              <a:rPr lang="en-US" b="0" dirty="0"/>
              <a:t>change potential outcome. Doesn’t mean that treatment has no effect (that’s the first one). Nor does it mean that if your outcomes are the same in a single state of the world (this one is weirder). </a:t>
            </a:r>
            <a:r>
              <a:rPr lang="en-US" dirty="0"/>
              <a:t>Proof for this is on page 137 of SC.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5393686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a:t>Examples abound: selection, truncated samples, etc. Most of our class will deal with this.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489816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notes on model testing. Confirmation and publication biases abound in literature. You can believe in your hypothesis and do a project that tests it (this is part of the scientific method!) but you should just as earnestly try to disprove it (that’s how you know your DAG is wrong, for example). Science should be about </a:t>
            </a:r>
            <a:r>
              <a:rPr lang="en-US" b="1" dirty="0"/>
              <a:t>knowledge </a:t>
            </a:r>
            <a:r>
              <a:rPr lang="en-US" b="0" dirty="0"/>
              <a:t>, not politics or storytelling. Use the data hacking website if you have time.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5769609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great power, great responsibility</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4960704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8489122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06874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https://vciba.springeropen.com/articles/10.1186/s42492-021-00092-y. What’s happening? </a:t>
            </a:r>
            <a:r>
              <a:rPr lang="en-US" b="1" i="0">
                <a:solidFill>
                  <a:srgbClr val="333333"/>
                </a:solidFill>
                <a:effectLst/>
                <a:latin typeface="Georgia" panose="02040502050405020303" pitchFamily="18" charset="0"/>
              </a:rPr>
              <a:t>a</a:t>
            </a:r>
            <a:r>
              <a:rPr lang="en-US" b="0" i="0">
                <a:solidFill>
                  <a:srgbClr val="333333"/>
                </a:solidFill>
                <a:effectLst/>
                <a:latin typeface="Georgia" panose="02040502050405020303" pitchFamily="18" charset="0"/>
              </a:rPr>
              <a:t> using wrong scale [</a:t>
            </a:r>
            <a:r>
              <a:rPr lang="en-US" b="0" i="0">
                <a:solidFill>
                  <a:srgbClr val="004B83"/>
                </a:solidFill>
                <a:effectLst/>
                <a:latin typeface="Georgia" panose="02040502050405020303" pitchFamily="18" charset="0"/>
                <a:hlinkClick r:id="rId3" tooltip="Meyer D (2011) [WCYDWT] obama botches SOTU infographic, stock market reels. &#10;                  https://blog.mrmeyer.com/2011/wcydwt-obama-botches-sotu-infographic-stock-market-reels&#10;                  &#10;                . Accessed 22 July 2021"/>
              </a:rPr>
              <a:t>43</a:t>
            </a:r>
            <a:r>
              <a:rPr lang="en-US" b="0" i="0">
                <a:solidFill>
                  <a:srgbClr val="333333"/>
                </a:solidFill>
                <a:effectLst/>
                <a:latin typeface="Georgia" panose="02040502050405020303" pitchFamily="18" charset="0"/>
              </a:rPr>
              <a:t>], </a:t>
            </a:r>
            <a:r>
              <a:rPr lang="en-US" b="1" i="0">
                <a:solidFill>
                  <a:srgbClr val="333333"/>
                </a:solidFill>
                <a:effectLst/>
                <a:latin typeface="Georgia" panose="02040502050405020303" pitchFamily="18" charset="0"/>
              </a:rPr>
              <a:t>b</a:t>
            </a:r>
            <a:r>
              <a:rPr lang="en-US" b="0" i="0">
                <a:solidFill>
                  <a:srgbClr val="333333"/>
                </a:solidFill>
                <a:effectLst/>
                <a:latin typeface="Georgia" panose="02040502050405020303" pitchFamily="18" charset="0"/>
              </a:rPr>
              <a:t> size is inverted [</a:t>
            </a:r>
            <a:r>
              <a:rPr lang="en-US" b="0" i="0">
                <a:solidFill>
                  <a:srgbClr val="004B83"/>
                </a:solidFill>
                <a:effectLst/>
                <a:latin typeface="Georgia" panose="02040502050405020303" pitchFamily="18" charset="0"/>
                <a:hlinkClick r:id="rId4" tooltip="Data toViz (2019) Calculation errors. &#10;                  https://www.data-to-viz.com/caveat/calculation_error.html&#10;                  &#10;                . Accessed 22 July 2021."/>
              </a:rPr>
              <a:t>40</a:t>
            </a:r>
            <a:r>
              <a:rPr lang="en-US" b="0" i="0">
                <a:solidFill>
                  <a:srgbClr val="333333"/>
                </a:solidFill>
                <a:effectLst/>
                <a:latin typeface="Georgia" panose="02040502050405020303" pitchFamily="18" charset="0"/>
              </a:rPr>
              <a:t>], </a:t>
            </a:r>
            <a:r>
              <a:rPr lang="en-US" b="1" i="0">
                <a:solidFill>
                  <a:srgbClr val="333333"/>
                </a:solidFill>
                <a:effectLst/>
                <a:latin typeface="Georgia" panose="02040502050405020303" pitchFamily="18" charset="0"/>
              </a:rPr>
              <a:t>c</a:t>
            </a:r>
            <a:r>
              <a:rPr lang="en-US" b="0" i="0">
                <a:solidFill>
                  <a:srgbClr val="333333"/>
                </a:solidFill>
                <a:effectLst/>
                <a:latin typeface="Georgia" panose="02040502050405020303" pitchFamily="18" charset="0"/>
              </a:rPr>
              <a:t> all sizes are equal [</a:t>
            </a:r>
            <a:r>
              <a:rPr lang="en-US" b="0" i="0">
                <a:solidFill>
                  <a:srgbClr val="004B83"/>
                </a:solidFill>
                <a:effectLst/>
                <a:latin typeface="Georgia" panose="02040502050405020303" pitchFamily="18" charset="0"/>
                <a:hlinkClick r:id="rId5" tooltip="Hickey W (2013) The 27 worst charts of all time. &#10;                  https://www.businessinsider.com/the-27-worst-charts-of-all-time-2013-6&#10;                  &#10;                . Accessed 22 July 2021"/>
              </a:rPr>
              <a:t>44</a:t>
            </a:r>
            <a:r>
              <a:rPr lang="en-US" b="0" i="0">
                <a:solidFill>
                  <a:srgbClr val="333333"/>
                </a:solidFill>
                <a:effectLst/>
                <a:latin typeface="Georgia" panose="02040502050405020303" pitchFamily="18" charset="0"/>
              </a:rPr>
              <a:t>] and </a:t>
            </a:r>
            <a:r>
              <a:rPr lang="en-US" b="1" i="0">
                <a:solidFill>
                  <a:srgbClr val="333333"/>
                </a:solidFill>
                <a:effectLst/>
                <a:latin typeface="Georgia" panose="02040502050405020303" pitchFamily="18" charset="0"/>
              </a:rPr>
              <a:t>d</a:t>
            </a:r>
            <a:r>
              <a:rPr lang="en-US" b="0" i="0">
                <a:solidFill>
                  <a:srgbClr val="333333"/>
                </a:solidFill>
                <a:effectLst/>
                <a:latin typeface="Georgia" panose="02040502050405020303" pitchFamily="18" charset="0"/>
              </a:rPr>
              <a:t> size with no meaning [</a:t>
            </a:r>
            <a:r>
              <a:rPr lang="en-US" b="0" i="0">
                <a:solidFill>
                  <a:srgbClr val="004B83"/>
                </a:solidFill>
                <a:effectLst/>
                <a:latin typeface="Georgia" panose="02040502050405020303" pitchFamily="18" charset="0"/>
                <a:hlinkClick r:id="rId6" tooltip="Visualizations W (2016) How concerned are you about the Zika virus? &#10;                  https://viz.wtf/&#10;                  &#10;                . Accessed 22 July 2021"/>
              </a:rPr>
              <a:t>45</a:t>
            </a:r>
            <a:r>
              <a:rPr lang="en-US" b="0" i="0">
                <a:solidFill>
                  <a:srgbClr val="333333"/>
                </a:solidFill>
                <a:effectLst/>
                <a:latin typeface="Georgia" panose="02040502050405020303" pitchFamily="18" charset="0"/>
              </a:rPr>
              <a: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166826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https://agsjournals.onlinelibrary.wiley.com/doi/pdfdirect/10.1111/jgs.17726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30383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https://public.tableau.com/app/profile/jawad.chishtie/viz/InteractiveVisualizationApplicationsinPopulationHealthandHealthServicesResearch-Jan2005toMarch2019/DataSource</a:t>
            </a:r>
          </a:p>
          <a:p>
            <a:pPr marL="171450" indent="-171450">
              <a:buFont typeface="Arial" panose="020B0604020202020204" pitchFamily="34" charset="0"/>
              <a:buChar char="•"/>
            </a:pPr>
            <a:r>
              <a:rPr lang="en-US" dirty="0"/>
              <a:t>Shiny publication: https://journals.plos.org/plosone/article?id=10.1371/journal.pone.0266154</a:t>
            </a:r>
          </a:p>
          <a:p>
            <a:pPr marL="171450" indent="-171450">
              <a:buFont typeface="Arial" panose="020B0604020202020204" pitchFamily="34" charset="0"/>
              <a:buChar char="•"/>
            </a:pPr>
            <a:r>
              <a:rPr lang="en-US" dirty="0"/>
              <a:t>Shiny application: https://kelsey209.shinyapps.io/hsrdefbuilder/</a:t>
            </a:r>
          </a:p>
          <a:p>
            <a:pPr marL="171450" indent="-171450">
              <a:buFont typeface="Arial" panose="020B0604020202020204" pitchFamily="34" charset="0"/>
              <a:buChar char="•"/>
            </a:pPr>
            <a:r>
              <a:rPr lang="en-US" dirty="0"/>
              <a:t>Shiny code: https://github.com/kelsey209/hsrdefbuilder</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505202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429200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548568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2/12/2024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2/12/2024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valf22.classes.andrewheiss.com/example/dags.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projects.fivethirtyeight.com/p-hacking/"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Intermediate Statistics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9: Causal Inference</a:t>
            </a:r>
          </a:p>
          <a:p>
            <a:r>
              <a:rPr lang="en-US" sz="2400" dirty="0"/>
              <a:t>March 20, 2024</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Populations and Samples</a:t>
            </a:r>
            <a:endParaRPr lang="en-US" dirty="0">
              <a:latin typeface="Times New Roman" panose="02020603050405020304" pitchFamily="18" charset="0"/>
              <a:cs typeface="Times New Roman" panose="02020603050405020304" pitchFamily="18" charset="0"/>
            </a:endParaRPr>
          </a:p>
        </p:txBody>
      </p:sp>
      <p:pic>
        <p:nvPicPr>
          <p:cNvPr id="4" name="Picture 2" descr="Population vs. Sample | Definitions, Differences &amp; Examples">
            <a:extLst>
              <a:ext uri="{FF2B5EF4-FFF2-40B4-BE49-F238E27FC236}">
                <a16:creationId xmlns:a16="http://schemas.microsoft.com/office/drawing/2014/main" id="{60B2AC6F-693A-E2BE-2A9A-0FFFF5A3CD4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252537"/>
            <a:ext cx="5560402" cy="50720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06885F1-7F9F-94DC-4F59-AF2154DE42C3}"/>
                  </a:ext>
                </a:extLst>
              </p:cNvPr>
              <p:cNvSpPr txBox="1">
                <a:spLocks/>
              </p:cNvSpPr>
              <p:nvPr/>
            </p:nvSpPr>
            <p:spPr>
              <a:xfrm>
                <a:off x="6096000" y="1066801"/>
                <a:ext cx="50292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274320" lvl="1" indent="0">
                  <a:buNone/>
                </a:pPr>
                <a:r>
                  <a:rPr lang="en-US" sz="2400" dirty="0">
                    <a:cs typeface="Times New Roman" panose="02020603050405020304" pitchFamily="18" charset="0"/>
                  </a:rPr>
                  <a:t>What do we assume about a sample? </a:t>
                </a:r>
              </a:p>
              <a:p>
                <a:pPr lvl="1"/>
                <a:r>
                  <a:rPr lang="en-US" sz="2400" b="1" dirty="0">
                    <a:cs typeface="Times New Roman" panose="02020603050405020304" pitchFamily="18" charset="0"/>
                  </a:rPr>
                  <a:t>Random: </a:t>
                </a:r>
                <a:r>
                  <a:rPr lang="en-US" sz="2400" dirty="0">
                    <a:cs typeface="Times New Roman" panose="02020603050405020304" pitchFamily="18" charset="0"/>
                  </a:rPr>
                  <a:t>every subject has an equal likelihood of being in the population</a:t>
                </a:r>
              </a:p>
              <a:p>
                <a:pPr lvl="1"/>
                <a:endParaRPr lang="en-US" sz="2400" b="1" dirty="0">
                  <a:cs typeface="Times New Roman" panose="02020603050405020304" pitchFamily="18" charset="0"/>
                </a:endParaRPr>
              </a:p>
              <a:p>
                <a:pPr marL="274320" lvl="1" indent="0">
                  <a:buNone/>
                </a:pPr>
                <a:r>
                  <a:rPr lang="en-US" sz="2400" b="1" dirty="0">
                    <a:cs typeface="Times New Roman" panose="02020603050405020304" pitchFamily="18" charset="0"/>
                  </a:rPr>
                  <a:t>If we do, we get important things: </a:t>
                </a:r>
              </a:p>
              <a:p>
                <a:pPr lvl="1"/>
                <a:r>
                  <a:rPr lang="en-US" sz="2400" dirty="0">
                    <a:cs typeface="Times New Roman" panose="02020603050405020304" pitchFamily="18" charset="0"/>
                  </a:rPr>
                  <a:t>Law of Large Numbers: </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m:t>
                      </m:r>
                      <m:bar>
                        <m:barPr>
                          <m:pos m:val="top"/>
                          <m:ctrlPr>
                            <a:rPr lang="en-US" sz="2400" b="0" i="1" smtClean="0">
                              <a:latin typeface="Cambria Math" panose="02040503050406030204" pitchFamily="18" charset="0"/>
                              <a:cs typeface="Times New Roman" panose="02020603050405020304" pitchFamily="18" charset="0"/>
                            </a:rPr>
                          </m:ctrlPr>
                        </m:barPr>
                        <m:e>
                          <m:r>
                            <a:rPr lang="en-US" sz="2400" b="0" i="1" smtClean="0">
                              <a:latin typeface="Cambria Math" panose="02040503050406030204" pitchFamily="18" charset="0"/>
                              <a:cs typeface="Times New Roman" panose="02020603050405020304" pitchFamily="18" charset="0"/>
                            </a:rPr>
                            <m:t>𝑥</m:t>
                          </m:r>
                        </m:e>
                      </m:ba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𝜇</m:t>
                      </m:r>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The sampling method dictates the </a:t>
                </a:r>
                <a:r>
                  <a:rPr lang="en-US" sz="2400" b="1" dirty="0">
                    <a:cs typeface="Times New Roman" panose="02020603050405020304" pitchFamily="18" charset="0"/>
                  </a:rPr>
                  <a:t>external validity </a:t>
                </a:r>
                <a:r>
                  <a:rPr lang="en-US" sz="2400" dirty="0">
                    <a:cs typeface="Times New Roman" panose="02020603050405020304" pitchFamily="18" charset="0"/>
                  </a:rPr>
                  <a:t>of our results</a:t>
                </a:r>
              </a:p>
            </p:txBody>
          </p:sp>
        </mc:Choice>
        <mc:Fallback xmlns="">
          <p:sp>
            <p:nvSpPr>
              <p:cNvPr id="7" name="Content Placeholder 2">
                <a:extLst>
                  <a:ext uri="{FF2B5EF4-FFF2-40B4-BE49-F238E27FC236}">
                    <a16:creationId xmlns:a16="http://schemas.microsoft.com/office/drawing/2014/main" id="{706885F1-7F9F-94DC-4F59-AF2154DE42C3}"/>
                  </a:ext>
                </a:extLst>
              </p:cNvPr>
              <p:cNvSpPr txBox="1">
                <a:spLocks noRot="1" noChangeAspect="1" noMove="1" noResize="1" noEditPoints="1" noAdjustHandles="1" noChangeArrowheads="1" noChangeShapeType="1" noTextEdit="1"/>
              </p:cNvSpPr>
              <p:nvPr/>
            </p:nvSpPr>
            <p:spPr>
              <a:xfrm>
                <a:off x="6096000" y="1066801"/>
                <a:ext cx="5029200" cy="5141388"/>
              </a:xfrm>
              <a:prstGeom prst="rect">
                <a:avLst/>
              </a:prstGeom>
              <a:blipFill>
                <a:blip r:embed="rId4"/>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395656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81819"/>
            <a:ext cx="10210800" cy="1894362"/>
          </a:xfrm>
        </p:spPr>
        <p:txBody>
          <a:bodyPr>
            <a:normAutofit fontScale="90000"/>
          </a:bodyPr>
          <a:lstStyle/>
          <a:p>
            <a:r>
              <a:rPr lang="en-US" dirty="0"/>
              <a:t>Causal Inference Frameworks</a:t>
            </a:r>
          </a:p>
        </p:txBody>
      </p:sp>
      <p:sp>
        <p:nvSpPr>
          <p:cNvPr id="3" name="Subtitle 2"/>
          <p:cNvSpPr>
            <a:spLocks noGrp="1"/>
          </p:cNvSpPr>
          <p:nvPr>
            <p:ph type="subTitle" idx="1"/>
          </p:nvPr>
        </p:nvSpPr>
        <p:spPr>
          <a:xfrm>
            <a:off x="2057400" y="4191000"/>
            <a:ext cx="9296400" cy="1981200"/>
          </a:xfrm>
        </p:spPr>
        <p:txBody>
          <a:bodyPr>
            <a:noAutofit/>
          </a:bodyPr>
          <a:lstStyle/>
          <a:p>
            <a:endParaRPr lang="en-US" dirty="0"/>
          </a:p>
        </p:txBody>
      </p:sp>
    </p:spTree>
    <p:extLst>
      <p:ext uri="{BB962C8B-B14F-4D97-AF65-F5344CB8AC3E}">
        <p14:creationId xmlns:p14="http://schemas.microsoft.com/office/powerpoint/2010/main" val="164063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Goal of Econometric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8520684" cy="5141388"/>
              </a:xfrm>
            </p:spPr>
            <p:txBody>
              <a:bodyPr>
                <a:normAutofit/>
              </a:bodyPr>
              <a:lstStyle/>
              <a:p>
                <a:r>
                  <a:rPr lang="en-US" sz="2400" b="1" dirty="0">
                    <a:solidFill>
                      <a:schemeClr val="accent2">
                        <a:lumMod val="75000"/>
                      </a:schemeClr>
                    </a:solidFill>
                    <a:latin typeface="Times New Roman" panose="02020603050405020304" pitchFamily="18" charset="0"/>
                    <a:cs typeface="Times New Roman" panose="02020603050405020304" pitchFamily="18" charset="0"/>
                  </a:rPr>
                  <a:t>Causal Inference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Identification of causal relationships</a:t>
                </a:r>
              </a:p>
              <a:p>
                <a:r>
                  <a:rPr lang="en-US" sz="2400" dirty="0">
                    <a:latin typeface="Times New Roman" panose="02020603050405020304" pitchFamily="18" charset="0"/>
                    <a:cs typeface="Times New Roman" panose="02020603050405020304" pitchFamily="18" charset="0"/>
                  </a:rPr>
                  <a:t>Build understanding of: </a:t>
                </a:r>
              </a:p>
              <a:p>
                <a:pPr lvl="1"/>
                <a:r>
                  <a:rPr lang="en-US" sz="2400" dirty="0">
                    <a:latin typeface="Times New Roman" panose="02020603050405020304" pitchFamily="18" charset="0"/>
                    <a:cs typeface="Times New Roman" panose="02020603050405020304" pitchFamily="18" charset="0"/>
                  </a:rPr>
                  <a:t>Causal pathways (X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Y)</a:t>
                </a:r>
              </a:p>
              <a:p>
                <a:pPr lvl="1"/>
                <a:r>
                  <a:rPr lang="en-US" sz="2400" dirty="0">
                    <a:latin typeface="Times New Roman" panose="02020603050405020304" pitchFamily="18" charset="0"/>
                    <a:cs typeface="Times New Roman" panose="02020603050405020304" pitchFamily="18" charset="0"/>
                  </a:rPr>
                  <a:t>Directionality (</a:t>
                </a:r>
                <a:r>
                  <a:rPr lang="en-US" sz="2400" i="1" dirty="0">
                    <a:latin typeface="Times New Roman" panose="02020603050405020304" pitchFamily="18" charset="0"/>
                    <a:cs typeface="Times New Roman" panose="02020603050405020304" pitchFamily="18" charset="0"/>
                  </a:rPr>
                  <a:t>not </a:t>
                </a:r>
                <a:r>
                  <a:rPr lang="en-US" sz="2400" dirty="0">
                    <a:latin typeface="Times New Roman" panose="02020603050405020304" pitchFamily="18" charset="0"/>
                    <a:cs typeface="Times New Roman" panose="02020603050405020304" pitchFamily="18" charset="0"/>
                  </a:rPr>
                  <a:t>Y </a:t>
                </a:r>
                <a14:m>
                  <m:oMath xmlns:m="http://schemas.openxmlformats.org/officeDocument/2006/math">
                    <m:r>
                      <a:rPr lang="en-US" sz="2400" i="1">
                        <a:latin typeface="Cambria Math" panose="02040503050406030204" pitchFamily="18" charset="0"/>
                      </a:rPr>
                      <m:t>→</m:t>
                    </m:r>
                    <m:r>
                      <m:rPr>
                        <m:sty m:val="p"/>
                      </m:rPr>
                      <a:rPr lang="en-US" sz="2400">
                        <a:latin typeface="Cambria Math" panose="02040503050406030204" pitchFamily="18" charset="0"/>
                      </a:rPr>
                      <m:t>X</m:t>
                    </m:r>
                    <m:r>
                      <a:rPr lang="en-US" sz="2400">
                        <a:latin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Mechanisms (X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Y)</a:t>
                </a:r>
              </a:p>
              <a:p>
                <a:r>
                  <a:rPr lang="en-US" sz="2400" dirty="0">
                    <a:latin typeface="Times New Roman" panose="02020603050405020304" pitchFamily="18" charset="0"/>
                    <a:cs typeface="Times New Roman" panose="02020603050405020304" pitchFamily="18" charset="0"/>
                  </a:rPr>
                  <a:t>Key question: </a:t>
                </a:r>
                <a:r>
                  <a:rPr lang="en-US" sz="2400" b="1" dirty="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can we say a relationship is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causal</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8520684" cy="5141388"/>
              </a:xfrm>
              <a:blipFill>
                <a:blip r:embed="rId3"/>
                <a:stretch>
                  <a:fillRect l="-501" t="-1305"/>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9982200" cy="5065188"/>
          </a:xfrm>
        </p:spPr>
        <p:txBody>
          <a:bodyPr>
            <a:normAutofit/>
          </a:bodyPr>
          <a:lstStyle/>
          <a:p>
            <a:r>
              <a:rPr lang="en-US" sz="2400" dirty="0"/>
              <a:t>Can we only believe </a:t>
            </a:r>
            <a:r>
              <a:rPr lang="en-US" sz="2400" b="1" dirty="0">
                <a:solidFill>
                  <a:schemeClr val="accent2">
                    <a:lumMod val="75000"/>
                  </a:schemeClr>
                </a:solidFill>
              </a:rPr>
              <a:t>randomized control trials</a:t>
            </a:r>
            <a:r>
              <a:rPr lang="en-US" sz="2400" b="1" dirty="0"/>
              <a:t>?</a:t>
            </a:r>
          </a:p>
        </p:txBody>
      </p:sp>
    </p:spTree>
    <p:extLst>
      <p:ext uri="{BB962C8B-B14F-4D97-AF65-F5344CB8AC3E}">
        <p14:creationId xmlns:p14="http://schemas.microsoft.com/office/powerpoint/2010/main" val="419056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9982200" cy="5065188"/>
          </a:xfrm>
        </p:spPr>
        <p:txBody>
          <a:bodyPr>
            <a:normAutofit/>
          </a:bodyPr>
          <a:lstStyle/>
          <a:p>
            <a:r>
              <a:rPr lang="en-US" sz="2400" dirty="0"/>
              <a:t>Can we only believe </a:t>
            </a:r>
            <a:r>
              <a:rPr lang="en-US" sz="2400" b="1" dirty="0">
                <a:solidFill>
                  <a:schemeClr val="accent2">
                    <a:lumMod val="75000"/>
                  </a:schemeClr>
                </a:solidFill>
              </a:rPr>
              <a:t>randomized control trials</a:t>
            </a:r>
            <a:r>
              <a:rPr lang="en-US" sz="2400" b="1" dirty="0"/>
              <a:t>?</a:t>
            </a:r>
          </a:p>
        </p:txBody>
      </p:sp>
      <p:pic>
        <p:nvPicPr>
          <p:cNvPr id="4" name="Picture 3">
            <a:extLst>
              <a:ext uri="{FF2B5EF4-FFF2-40B4-BE49-F238E27FC236}">
                <a16:creationId xmlns:a16="http://schemas.microsoft.com/office/drawing/2014/main" id="{286EB8AA-4FF7-5C1B-3F9D-FE39AC4BFB66}"/>
              </a:ext>
            </a:extLst>
          </p:cNvPr>
          <p:cNvPicPr>
            <a:picLocks noChangeAspect="1"/>
          </p:cNvPicPr>
          <p:nvPr/>
        </p:nvPicPr>
        <p:blipFill>
          <a:blip r:embed="rId3"/>
          <a:stretch>
            <a:fillRect/>
          </a:stretch>
        </p:blipFill>
        <p:spPr>
          <a:xfrm>
            <a:off x="990600" y="1523999"/>
            <a:ext cx="6685313" cy="5181971"/>
          </a:xfrm>
          <a:prstGeom prst="rect">
            <a:avLst/>
          </a:prstGeom>
        </p:spPr>
      </p:pic>
    </p:spTree>
    <p:extLst>
      <p:ext uri="{BB962C8B-B14F-4D97-AF65-F5344CB8AC3E}">
        <p14:creationId xmlns:p14="http://schemas.microsoft.com/office/powerpoint/2010/main" val="192936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9982200" cy="5065188"/>
          </a:xfrm>
        </p:spPr>
        <p:txBody>
          <a:bodyPr>
            <a:normAutofit/>
          </a:bodyPr>
          <a:lstStyle/>
          <a:p>
            <a:r>
              <a:rPr lang="en-US" sz="2400" dirty="0"/>
              <a:t>Can we only believe </a:t>
            </a:r>
            <a:r>
              <a:rPr lang="en-US" sz="2400" b="1" dirty="0"/>
              <a:t>randomized control trials?</a:t>
            </a:r>
          </a:p>
          <a:p>
            <a:r>
              <a:rPr lang="en-US" sz="2400" dirty="0"/>
              <a:t>RCTs are useful in some settings, but what are some problems with them? </a:t>
            </a:r>
          </a:p>
        </p:txBody>
      </p:sp>
    </p:spTree>
    <p:extLst>
      <p:ext uri="{BB962C8B-B14F-4D97-AF65-F5344CB8AC3E}">
        <p14:creationId xmlns:p14="http://schemas.microsoft.com/office/powerpoint/2010/main" val="1895222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10210800" cy="5065188"/>
          </a:xfrm>
        </p:spPr>
        <p:txBody>
          <a:bodyPr>
            <a:normAutofit/>
          </a:bodyPr>
          <a:lstStyle/>
          <a:p>
            <a:r>
              <a:rPr lang="en-US" sz="2400" dirty="0"/>
              <a:t>Can we only believe </a:t>
            </a:r>
            <a:r>
              <a:rPr lang="en-US" sz="2400" b="1" dirty="0"/>
              <a:t>randomized control trials?</a:t>
            </a:r>
          </a:p>
          <a:p>
            <a:r>
              <a:rPr lang="en-US" sz="2400" dirty="0"/>
              <a:t>RCTs are useful in some settings, but what are some problems with them? </a:t>
            </a:r>
          </a:p>
          <a:p>
            <a:pPr lvl="1"/>
            <a:r>
              <a:rPr lang="en-US" sz="2400" dirty="0"/>
              <a:t>Not always feasible</a:t>
            </a:r>
          </a:p>
          <a:p>
            <a:pPr lvl="1"/>
            <a:r>
              <a:rPr lang="en-US" sz="2400" dirty="0"/>
              <a:t>Implicit biases</a:t>
            </a:r>
          </a:p>
          <a:p>
            <a:pPr lvl="1"/>
            <a:r>
              <a:rPr lang="en-US" sz="2400" dirty="0"/>
              <a:t>Can’t always detect negative side effects</a:t>
            </a:r>
          </a:p>
          <a:p>
            <a:pPr lvl="1"/>
            <a:r>
              <a:rPr lang="en-US" sz="2400" dirty="0"/>
              <a:t>Problems with external validity, scaling, etc. </a:t>
            </a:r>
          </a:p>
          <a:p>
            <a:r>
              <a:rPr lang="en-US" sz="2400" dirty="0"/>
              <a:t>Econometric analysis helps identify </a:t>
            </a:r>
            <a:r>
              <a:rPr lang="en-US" sz="2400" b="1" dirty="0">
                <a:solidFill>
                  <a:schemeClr val="accent2">
                    <a:lumMod val="75000"/>
                  </a:schemeClr>
                </a:solidFill>
              </a:rPr>
              <a:t>real world patterns </a:t>
            </a:r>
            <a:r>
              <a:rPr lang="en-US" sz="2400" dirty="0"/>
              <a:t>from </a:t>
            </a:r>
            <a:r>
              <a:rPr lang="en-US" sz="2400" b="1" dirty="0">
                <a:solidFill>
                  <a:schemeClr val="accent2">
                    <a:lumMod val="75000"/>
                  </a:schemeClr>
                </a:solidFill>
              </a:rPr>
              <a:t>real world data</a:t>
            </a:r>
            <a:endParaRPr lang="en-US" sz="2400" dirty="0">
              <a:solidFill>
                <a:schemeClr val="accent2">
                  <a:lumMod val="75000"/>
                </a:schemeClr>
              </a:solidFill>
            </a:endParaRPr>
          </a:p>
          <a:p>
            <a:pPr lvl="1"/>
            <a:endParaRPr lang="en-US" sz="2400" dirty="0"/>
          </a:p>
        </p:txBody>
      </p:sp>
    </p:spTree>
    <p:extLst>
      <p:ext uri="{BB962C8B-B14F-4D97-AF65-F5344CB8AC3E}">
        <p14:creationId xmlns:p14="http://schemas.microsoft.com/office/powerpoint/2010/main" val="397007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10210800" cy="5065188"/>
          </a:xfrm>
        </p:spPr>
        <p:txBody>
          <a:bodyPr/>
          <a:lstStyle/>
          <a:p>
            <a:pPr lvl="1"/>
            <a:endParaRPr lang="en-US" dirty="0"/>
          </a:p>
        </p:txBody>
      </p:sp>
      <p:pic>
        <p:nvPicPr>
          <p:cNvPr id="5" name="Picture 4">
            <a:extLst>
              <a:ext uri="{FF2B5EF4-FFF2-40B4-BE49-F238E27FC236}">
                <a16:creationId xmlns:a16="http://schemas.microsoft.com/office/drawing/2014/main" id="{AEE7F24A-24D1-5BDB-258B-4FBC18C82840}"/>
              </a:ext>
            </a:extLst>
          </p:cNvPr>
          <p:cNvPicPr>
            <a:picLocks noChangeAspect="1"/>
          </p:cNvPicPr>
          <p:nvPr/>
        </p:nvPicPr>
        <p:blipFill rotWithShape="1">
          <a:blip r:embed="rId3"/>
          <a:srcRect l="2885" t="189" r="32205" b="33106"/>
          <a:stretch/>
        </p:blipFill>
        <p:spPr>
          <a:xfrm>
            <a:off x="1447800" y="962232"/>
            <a:ext cx="4858536" cy="5438568"/>
          </a:xfrm>
          <a:prstGeom prst="rect">
            <a:avLst/>
          </a:prstGeom>
        </p:spPr>
      </p:pic>
    </p:spTree>
    <p:extLst>
      <p:ext uri="{BB962C8B-B14F-4D97-AF65-F5344CB8AC3E}">
        <p14:creationId xmlns:p14="http://schemas.microsoft.com/office/powerpoint/2010/main" val="362956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06284" cy="624840"/>
          </a:xfrm>
        </p:spPr>
        <p:txBody>
          <a:bodyPr>
            <a:noAutofit/>
          </a:bodyPr>
          <a:lstStyle/>
          <a:p>
            <a:r>
              <a:rPr lang="en-US" dirty="0"/>
              <a:t>Econometric approach</a:t>
            </a:r>
          </a:p>
        </p:txBody>
      </p:sp>
      <p:sp>
        <p:nvSpPr>
          <p:cNvPr id="3" name="Content Placeholder 2"/>
          <p:cNvSpPr>
            <a:spLocks noGrp="1"/>
          </p:cNvSpPr>
          <p:nvPr>
            <p:ph idx="1"/>
          </p:nvPr>
        </p:nvSpPr>
        <p:spPr>
          <a:xfrm>
            <a:off x="1143000" y="1005840"/>
            <a:ext cx="9982200" cy="5090160"/>
          </a:xfrm>
        </p:spPr>
        <p:txBody>
          <a:bodyPr>
            <a:normAutofit/>
          </a:bodyPr>
          <a:lstStyle/>
          <a:p>
            <a:r>
              <a:rPr lang="en-US" sz="2400" b="1" dirty="0">
                <a:solidFill>
                  <a:schemeClr val="accent2">
                    <a:lumMod val="75000"/>
                  </a:schemeClr>
                </a:solidFill>
              </a:rPr>
              <a:t>Observational data: </a:t>
            </a:r>
            <a:r>
              <a:rPr lang="en-US" sz="2400" dirty="0"/>
              <a:t>retrospective, “real-world” data</a:t>
            </a:r>
          </a:p>
          <a:p>
            <a:pPr lvl="1"/>
            <a:r>
              <a:rPr lang="en-US" sz="2400" dirty="0"/>
              <a:t>Not (typically) collected in a lab setting</a:t>
            </a:r>
          </a:p>
          <a:p>
            <a:pPr lvl="1"/>
            <a:r>
              <a:rPr lang="en-US" sz="2400" dirty="0"/>
              <a:t>Surveys, claims, tax records, etc. </a:t>
            </a:r>
          </a:p>
          <a:p>
            <a:r>
              <a:rPr lang="en-US" sz="2400" dirty="0"/>
              <a:t>What created that data? </a:t>
            </a:r>
          </a:p>
          <a:p>
            <a:pPr lvl="1"/>
            <a:r>
              <a:rPr lang="en-US" sz="2400" b="1" dirty="0">
                <a:solidFill>
                  <a:schemeClr val="accent2">
                    <a:lumMod val="75000"/>
                  </a:schemeClr>
                </a:solidFill>
              </a:rPr>
              <a:t>Data Generating Process: </a:t>
            </a:r>
            <a:r>
              <a:rPr lang="en-US" sz="2400" dirty="0"/>
              <a:t>what unique collection of characteristics, events, and randomness coalesced to form the data we are looking at? </a:t>
            </a:r>
          </a:p>
          <a:p>
            <a:pPr lvl="1"/>
            <a:r>
              <a:rPr lang="en-US" sz="2400" dirty="0"/>
              <a:t>Our objective is to use the data available to try and establish the nature of the true DGP.</a:t>
            </a:r>
          </a:p>
          <a:p>
            <a:pPr lvl="1"/>
            <a:r>
              <a:rPr lang="en-US" sz="2400" dirty="0"/>
              <a:t>But many different DGPs are possible, and many may yield very similar patterns!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1"/>
            <a:ext cx="6563106" cy="652889"/>
          </a:xfrm>
        </p:spPr>
        <p:txBody>
          <a:bodyPr>
            <a:noAutofit/>
          </a:bodyPr>
          <a:lstStyle/>
          <a:p>
            <a:r>
              <a:rPr lang="en-US" dirty="0"/>
              <a:t>What’s a model?</a:t>
            </a:r>
          </a:p>
        </p:txBody>
      </p:sp>
      <p:sp>
        <p:nvSpPr>
          <p:cNvPr id="3" name="Content Placeholder 2"/>
          <p:cNvSpPr>
            <a:spLocks noGrp="1"/>
          </p:cNvSpPr>
          <p:nvPr>
            <p:ph idx="1"/>
          </p:nvPr>
        </p:nvSpPr>
        <p:spPr>
          <a:xfrm>
            <a:off x="1219200" y="990600"/>
            <a:ext cx="9753600" cy="5189539"/>
          </a:xfrm>
        </p:spPr>
        <p:txBody>
          <a:bodyPr>
            <a:normAutofit/>
          </a:bodyPr>
          <a:lstStyle/>
          <a:p>
            <a:r>
              <a:rPr lang="en-US" sz="2400" dirty="0"/>
              <a:t>Goal: understand relation between: </a:t>
            </a:r>
          </a:p>
          <a:p>
            <a:pPr lvl="1"/>
            <a:r>
              <a:rPr lang="en-US" sz="2400" dirty="0"/>
              <a:t>Outcome (Y) </a:t>
            </a:r>
          </a:p>
          <a:p>
            <a:pPr lvl="1"/>
            <a:r>
              <a:rPr lang="en-US" sz="2400" dirty="0"/>
              <a:t>Treatment (D) </a:t>
            </a:r>
          </a:p>
          <a:p>
            <a:pPr lvl="1"/>
            <a:r>
              <a:rPr lang="en-US" sz="2400" dirty="0"/>
              <a:t>Covariate (X), </a:t>
            </a:r>
          </a:p>
          <a:p>
            <a:r>
              <a:rPr lang="en-US" sz="2400" dirty="0"/>
              <a:t>We must specify </a:t>
            </a:r>
            <a:r>
              <a:rPr lang="en-US" sz="2400" u="sng" dirty="0"/>
              <a:t>and test</a:t>
            </a:r>
            <a:r>
              <a:rPr lang="en-US" sz="2400" dirty="0"/>
              <a:t> the mechanisms between these features</a:t>
            </a:r>
          </a:p>
          <a:p>
            <a:r>
              <a:rPr lang="en-US" sz="2400" dirty="0"/>
              <a:t>Why do we have to do this in detail? </a:t>
            </a:r>
          </a:p>
          <a:p>
            <a:pPr lvl="1"/>
            <a:r>
              <a:rPr lang="en-US" sz="2400" u="sng" dirty="0"/>
              <a:t>Correlation is not causation (except when it is!)</a:t>
            </a:r>
          </a:p>
          <a:p>
            <a:pPr lvl="1"/>
            <a:r>
              <a:rPr lang="en-US" sz="2400" dirty="0"/>
              <a:t>Different variables may move in tandem without there being causal relations among them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Last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1058294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Data visualization is a powerful tool: use it well</a:t>
            </a:r>
          </a:p>
          <a:p>
            <a:r>
              <a:rPr lang="en-US" sz="2800" dirty="0"/>
              <a:t>Measuring correlations and covariances (but not causation – yet!)</a:t>
            </a:r>
          </a:p>
          <a:p>
            <a:r>
              <a:rPr lang="en-US" sz="2800" dirty="0"/>
              <a:t>Quantifying (some) uncertainty: standard deviations</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Quantifying (more) uncertainty</a:t>
            </a:r>
          </a:p>
          <a:p>
            <a:r>
              <a:rPr lang="en-US" sz="2800" dirty="0"/>
              <a:t>Standard errors </a:t>
            </a:r>
          </a:p>
          <a:p>
            <a:r>
              <a:rPr lang="en-US" sz="2800" dirty="0"/>
              <a:t>Confidence Intervals</a:t>
            </a:r>
          </a:p>
        </p:txBody>
      </p:sp>
      <p:pic>
        <p:nvPicPr>
          <p:cNvPr id="7" name="Picture 6" descr="RStudio - RStudio">
            <a:extLst>
              <a:ext uri="{FF2B5EF4-FFF2-40B4-BE49-F238E27FC236}">
                <a16:creationId xmlns:a16="http://schemas.microsoft.com/office/drawing/2014/main" id="{1B428262-0DA5-DA6A-3BDD-C855A7147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150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6530721" cy="701040"/>
          </a:xfrm>
        </p:spPr>
        <p:txBody>
          <a:bodyPr>
            <a:normAutofit/>
          </a:bodyPr>
          <a:lstStyle/>
          <a:p>
            <a:r>
              <a:rPr lang="en-US" dirty="0"/>
              <a:t>DGPs as DAGs</a:t>
            </a:r>
          </a:p>
        </p:txBody>
      </p:sp>
      <p:sp>
        <p:nvSpPr>
          <p:cNvPr id="3" name="Content Placeholder 2"/>
          <p:cNvSpPr>
            <a:spLocks noGrp="1"/>
          </p:cNvSpPr>
          <p:nvPr>
            <p:ph idx="1"/>
          </p:nvPr>
        </p:nvSpPr>
        <p:spPr>
          <a:xfrm>
            <a:off x="1143000" y="1005840"/>
            <a:ext cx="9906000" cy="5623560"/>
          </a:xfrm>
        </p:spPr>
        <p:txBody>
          <a:bodyPr>
            <a:noAutofit/>
          </a:bodyPr>
          <a:lstStyle/>
          <a:p>
            <a:r>
              <a:rPr lang="en-US" sz="2400" b="1" dirty="0">
                <a:solidFill>
                  <a:schemeClr val="accent2">
                    <a:lumMod val="75000"/>
                  </a:schemeClr>
                </a:solidFill>
              </a:rPr>
              <a:t>Directed Acyclic Graphs (DAGs):</a:t>
            </a:r>
            <a:endParaRPr lang="en-US" sz="2400" dirty="0">
              <a:solidFill>
                <a:schemeClr val="accent2">
                  <a:lumMod val="75000"/>
                </a:schemeClr>
              </a:solidFill>
            </a:endParaRPr>
          </a:p>
          <a:p>
            <a:pPr lvl="1"/>
            <a:r>
              <a:rPr lang="en-US" sz="2400" dirty="0"/>
              <a:t>Graphical relationship of a chain of causal effects</a:t>
            </a:r>
          </a:p>
          <a:p>
            <a:pPr lvl="1"/>
            <a:r>
              <a:rPr lang="en-US" sz="2400" dirty="0"/>
              <a:t>Represented as random variables (nodes) and influencing events (arrows)</a:t>
            </a:r>
          </a:p>
          <a:p>
            <a:pPr lvl="1"/>
            <a:r>
              <a:rPr lang="en-US" sz="2400" dirty="0"/>
              <a:t>Maps a </a:t>
            </a:r>
            <a:r>
              <a:rPr lang="en-US" sz="2400" b="1" dirty="0">
                <a:solidFill>
                  <a:schemeClr val="accent3">
                    <a:lumMod val="75000"/>
                  </a:schemeClr>
                </a:solidFill>
              </a:rPr>
              <a:t>philosophical model </a:t>
            </a:r>
            <a:endParaRPr lang="en-US" sz="2400" dirty="0">
              <a:solidFill>
                <a:schemeClr val="accent3">
                  <a:lumMod val="75000"/>
                </a:schemeClr>
              </a:solidFill>
            </a:endParaRPr>
          </a:p>
          <a:p>
            <a:pPr lvl="1"/>
            <a:endParaRPr lang="en-US" sz="2400" dirty="0"/>
          </a:p>
          <a:p>
            <a:pPr lvl="1"/>
            <a:endParaRPr lang="en-US" sz="2400" dirty="0"/>
          </a:p>
          <a:p>
            <a:pPr marL="274320" lvl="1" indent="0">
              <a:buNone/>
            </a:pPr>
            <a:endParaRPr lang="en-US" sz="2400" dirty="0"/>
          </a:p>
        </p:txBody>
      </p:sp>
      <p:sp>
        <p:nvSpPr>
          <p:cNvPr id="4" name="Oval 3">
            <a:extLst>
              <a:ext uri="{FF2B5EF4-FFF2-40B4-BE49-F238E27FC236}">
                <a16:creationId xmlns:a16="http://schemas.microsoft.com/office/drawing/2014/main" id="{60A69CE1-AAD1-4E00-A64F-5B9C6E629902}"/>
              </a:ext>
            </a:extLst>
          </p:cNvPr>
          <p:cNvSpPr/>
          <p:nvPr/>
        </p:nvSpPr>
        <p:spPr>
          <a:xfrm>
            <a:off x="5486400" y="327660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X</a:t>
            </a:r>
          </a:p>
        </p:txBody>
      </p:sp>
      <p:sp>
        <p:nvSpPr>
          <p:cNvPr id="5" name="Oval 4">
            <a:extLst>
              <a:ext uri="{FF2B5EF4-FFF2-40B4-BE49-F238E27FC236}">
                <a16:creationId xmlns:a16="http://schemas.microsoft.com/office/drawing/2014/main" id="{9A1155EA-90DA-4651-AF19-F57D2394DFFC}"/>
              </a:ext>
            </a:extLst>
          </p:cNvPr>
          <p:cNvSpPr/>
          <p:nvPr/>
        </p:nvSpPr>
        <p:spPr>
          <a:xfrm>
            <a:off x="6357558" y="257958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Y</a:t>
            </a:r>
          </a:p>
        </p:txBody>
      </p:sp>
      <p:sp>
        <p:nvSpPr>
          <p:cNvPr id="6" name="Oval 5">
            <a:extLst>
              <a:ext uri="{FF2B5EF4-FFF2-40B4-BE49-F238E27FC236}">
                <a16:creationId xmlns:a16="http://schemas.microsoft.com/office/drawing/2014/main" id="{0D3AB419-6089-44DB-B9EB-C9B0F2157E9B}"/>
              </a:ext>
            </a:extLst>
          </p:cNvPr>
          <p:cNvSpPr/>
          <p:nvPr/>
        </p:nvSpPr>
        <p:spPr>
          <a:xfrm>
            <a:off x="4495800" y="257958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D</a:t>
            </a:r>
          </a:p>
        </p:txBody>
      </p:sp>
      <p:cxnSp>
        <p:nvCxnSpPr>
          <p:cNvPr id="9" name="Straight Arrow Connector 8">
            <a:extLst>
              <a:ext uri="{FF2B5EF4-FFF2-40B4-BE49-F238E27FC236}">
                <a16:creationId xmlns:a16="http://schemas.microsoft.com/office/drawing/2014/main" id="{140B4D30-5EE1-4197-8B95-21513B435049}"/>
              </a:ext>
            </a:extLst>
          </p:cNvPr>
          <p:cNvCxnSpPr>
            <a:stCxn id="4" idx="1"/>
          </p:cNvCxnSpPr>
          <p:nvPr/>
        </p:nvCxnSpPr>
        <p:spPr>
          <a:xfrm flipH="1" flipV="1">
            <a:off x="4953001" y="2960581"/>
            <a:ext cx="600355" cy="382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695DEED-D945-4A12-94DC-7A12C3D6AD75}"/>
              </a:ext>
            </a:extLst>
          </p:cNvPr>
          <p:cNvCxnSpPr>
            <a:stCxn id="4" idx="7"/>
            <a:endCxn id="5" idx="3"/>
          </p:cNvCxnSpPr>
          <p:nvPr/>
        </p:nvCxnSpPr>
        <p:spPr>
          <a:xfrm flipV="1">
            <a:off x="5876645" y="2969825"/>
            <a:ext cx="547868" cy="37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2AC8B47-ACD8-450B-AAE9-57660E99656A}"/>
              </a:ext>
            </a:extLst>
          </p:cNvPr>
          <p:cNvCxnSpPr>
            <a:cxnSpLocks/>
          </p:cNvCxnSpPr>
          <p:nvPr/>
        </p:nvCxnSpPr>
        <p:spPr>
          <a:xfrm>
            <a:off x="5005487" y="2808180"/>
            <a:ext cx="1328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6530721" cy="701040"/>
          </a:xfrm>
        </p:spPr>
        <p:txBody>
          <a:bodyPr>
            <a:normAutofit/>
          </a:bodyPr>
          <a:lstStyle/>
          <a:p>
            <a:r>
              <a:rPr lang="en-US" dirty="0"/>
              <a:t>DGPs as DAGs</a:t>
            </a:r>
          </a:p>
        </p:txBody>
      </p:sp>
      <p:sp>
        <p:nvSpPr>
          <p:cNvPr id="3" name="Content Placeholder 2"/>
          <p:cNvSpPr>
            <a:spLocks noGrp="1"/>
          </p:cNvSpPr>
          <p:nvPr>
            <p:ph idx="1"/>
          </p:nvPr>
        </p:nvSpPr>
        <p:spPr>
          <a:xfrm>
            <a:off x="1143000" y="1005840"/>
            <a:ext cx="9906000" cy="5623560"/>
          </a:xfrm>
        </p:spPr>
        <p:txBody>
          <a:bodyPr>
            <a:noAutofit/>
          </a:bodyPr>
          <a:lstStyle/>
          <a:p>
            <a:r>
              <a:rPr lang="en-US" sz="2400" b="1" dirty="0">
                <a:solidFill>
                  <a:schemeClr val="accent2">
                    <a:lumMod val="75000"/>
                  </a:schemeClr>
                </a:solidFill>
              </a:rPr>
              <a:t>Directed Acyclic Graphs (DAGs):</a:t>
            </a:r>
            <a:endParaRPr lang="en-US" sz="2400" dirty="0">
              <a:solidFill>
                <a:schemeClr val="accent2">
                  <a:lumMod val="75000"/>
                </a:schemeClr>
              </a:solidFill>
            </a:endParaRPr>
          </a:p>
          <a:p>
            <a:pPr lvl="1"/>
            <a:r>
              <a:rPr lang="en-US" sz="2400" dirty="0"/>
              <a:t>Graphical relationship of a chain of causal effects</a:t>
            </a:r>
          </a:p>
          <a:p>
            <a:pPr lvl="1"/>
            <a:r>
              <a:rPr lang="en-US" sz="2400" dirty="0"/>
              <a:t>Represented as random variables (nodes) and influencing events (arrows)</a:t>
            </a:r>
          </a:p>
          <a:p>
            <a:pPr lvl="1"/>
            <a:r>
              <a:rPr lang="en-US" sz="2400" dirty="0"/>
              <a:t>Maps a </a:t>
            </a:r>
            <a:r>
              <a:rPr lang="en-US" sz="2400" b="1" dirty="0"/>
              <a:t>philosophical model</a:t>
            </a:r>
            <a:endParaRPr lang="en-US" sz="2400" dirty="0"/>
          </a:p>
          <a:p>
            <a:pPr lvl="1"/>
            <a:endParaRPr lang="en-US" sz="2400" dirty="0"/>
          </a:p>
          <a:p>
            <a:pPr lvl="1"/>
            <a:endParaRPr lang="en-US" sz="2400" dirty="0"/>
          </a:p>
          <a:p>
            <a:pPr lvl="1"/>
            <a:endParaRPr lang="en-US" sz="2400" dirty="0"/>
          </a:p>
          <a:p>
            <a:pPr lvl="1"/>
            <a:endParaRPr lang="en-US" sz="2400" dirty="0"/>
          </a:p>
          <a:p>
            <a:r>
              <a:rPr lang="en-US" sz="2400" b="1" u="sng" dirty="0">
                <a:solidFill>
                  <a:schemeClr val="accent3">
                    <a:lumMod val="75000"/>
                  </a:schemeClr>
                </a:solidFill>
              </a:rPr>
              <a:t>Example: </a:t>
            </a:r>
            <a:r>
              <a:rPr lang="en-US" sz="2400" b="1" dirty="0"/>
              <a:t>Improving Physician Quality </a:t>
            </a:r>
            <a:endParaRPr lang="en-US" sz="2400" dirty="0"/>
          </a:p>
          <a:p>
            <a:pPr lvl="1"/>
            <a:r>
              <a:rPr lang="en-US" sz="2400" dirty="0"/>
              <a:t>Y: Outcome of interest (Level of care)</a:t>
            </a:r>
          </a:p>
          <a:p>
            <a:pPr lvl="1"/>
            <a:r>
              <a:rPr lang="en-US" sz="2400" dirty="0"/>
              <a:t>D: Treatment (Information about cost-effective treatment)</a:t>
            </a:r>
          </a:p>
          <a:p>
            <a:pPr lvl="1"/>
            <a:r>
              <a:rPr lang="en-US" sz="2400" dirty="0"/>
              <a:t>X: Covariates (MD demographics, region, specialty)</a:t>
            </a:r>
          </a:p>
          <a:p>
            <a:pPr lvl="1"/>
            <a:r>
              <a:rPr lang="en-US" sz="2400" dirty="0"/>
              <a:t>Why would X contribute to D? </a:t>
            </a:r>
          </a:p>
          <a:p>
            <a:pPr lvl="1"/>
            <a:endParaRPr lang="en-US" sz="2400" dirty="0"/>
          </a:p>
          <a:p>
            <a:pPr lvl="1"/>
            <a:endParaRPr lang="en-US" sz="2400" dirty="0"/>
          </a:p>
          <a:p>
            <a:pPr lvl="1"/>
            <a:endParaRPr lang="en-US" sz="2400" dirty="0"/>
          </a:p>
          <a:p>
            <a:pPr marL="274320" lvl="1" indent="0">
              <a:buNone/>
            </a:pPr>
            <a:endParaRPr lang="en-US" sz="2400" dirty="0"/>
          </a:p>
        </p:txBody>
      </p:sp>
      <p:sp>
        <p:nvSpPr>
          <p:cNvPr id="4" name="Oval 3">
            <a:extLst>
              <a:ext uri="{FF2B5EF4-FFF2-40B4-BE49-F238E27FC236}">
                <a16:creationId xmlns:a16="http://schemas.microsoft.com/office/drawing/2014/main" id="{60A69CE1-AAD1-4E00-A64F-5B9C6E629902}"/>
              </a:ext>
            </a:extLst>
          </p:cNvPr>
          <p:cNvSpPr/>
          <p:nvPr/>
        </p:nvSpPr>
        <p:spPr>
          <a:xfrm>
            <a:off x="5486400" y="335280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X</a:t>
            </a:r>
          </a:p>
        </p:txBody>
      </p:sp>
      <p:sp>
        <p:nvSpPr>
          <p:cNvPr id="5" name="Oval 4">
            <a:extLst>
              <a:ext uri="{FF2B5EF4-FFF2-40B4-BE49-F238E27FC236}">
                <a16:creationId xmlns:a16="http://schemas.microsoft.com/office/drawing/2014/main" id="{9A1155EA-90DA-4651-AF19-F57D2394DFFC}"/>
              </a:ext>
            </a:extLst>
          </p:cNvPr>
          <p:cNvSpPr/>
          <p:nvPr/>
        </p:nvSpPr>
        <p:spPr>
          <a:xfrm>
            <a:off x="6357558" y="265578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Y</a:t>
            </a:r>
          </a:p>
        </p:txBody>
      </p:sp>
      <p:sp>
        <p:nvSpPr>
          <p:cNvPr id="6" name="Oval 5">
            <a:extLst>
              <a:ext uri="{FF2B5EF4-FFF2-40B4-BE49-F238E27FC236}">
                <a16:creationId xmlns:a16="http://schemas.microsoft.com/office/drawing/2014/main" id="{0D3AB419-6089-44DB-B9EB-C9B0F2157E9B}"/>
              </a:ext>
            </a:extLst>
          </p:cNvPr>
          <p:cNvSpPr/>
          <p:nvPr/>
        </p:nvSpPr>
        <p:spPr>
          <a:xfrm>
            <a:off x="4495800" y="265578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D</a:t>
            </a:r>
          </a:p>
        </p:txBody>
      </p:sp>
      <p:cxnSp>
        <p:nvCxnSpPr>
          <p:cNvPr id="9" name="Straight Arrow Connector 8">
            <a:extLst>
              <a:ext uri="{FF2B5EF4-FFF2-40B4-BE49-F238E27FC236}">
                <a16:creationId xmlns:a16="http://schemas.microsoft.com/office/drawing/2014/main" id="{140B4D30-5EE1-4197-8B95-21513B435049}"/>
              </a:ext>
            </a:extLst>
          </p:cNvPr>
          <p:cNvCxnSpPr>
            <a:stCxn id="4" idx="1"/>
          </p:cNvCxnSpPr>
          <p:nvPr/>
        </p:nvCxnSpPr>
        <p:spPr>
          <a:xfrm flipH="1" flipV="1">
            <a:off x="4953001" y="3036781"/>
            <a:ext cx="600355" cy="382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695DEED-D945-4A12-94DC-7A12C3D6AD75}"/>
              </a:ext>
            </a:extLst>
          </p:cNvPr>
          <p:cNvCxnSpPr>
            <a:stCxn id="4" idx="7"/>
            <a:endCxn id="5" idx="3"/>
          </p:cNvCxnSpPr>
          <p:nvPr/>
        </p:nvCxnSpPr>
        <p:spPr>
          <a:xfrm flipV="1">
            <a:off x="5876645" y="3046025"/>
            <a:ext cx="547868" cy="37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2AC8B47-ACD8-450B-AAE9-57660E99656A}"/>
              </a:ext>
            </a:extLst>
          </p:cNvPr>
          <p:cNvCxnSpPr/>
          <p:nvPr/>
        </p:nvCxnSpPr>
        <p:spPr>
          <a:xfrm>
            <a:off x="5005487" y="2884380"/>
            <a:ext cx="1328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507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6530721" cy="701040"/>
          </a:xfrm>
        </p:spPr>
        <p:txBody>
          <a:bodyPr>
            <a:normAutofit/>
          </a:bodyPr>
          <a:lstStyle/>
          <a:p>
            <a:r>
              <a:rPr lang="en-US" dirty="0"/>
              <a:t>DGPs as DAGs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3000" y="1005840"/>
                <a:ext cx="9906000" cy="5623560"/>
              </a:xfrm>
            </p:spPr>
            <p:txBody>
              <a:bodyPr>
                <a:noAutofit/>
              </a:bodyPr>
              <a:lstStyle/>
              <a:p>
                <a:r>
                  <a:rPr lang="en-US" sz="2400" b="1" dirty="0"/>
                  <a:t>Directed Acyclic Graphs (DAGs):</a:t>
                </a:r>
                <a:endParaRPr lang="en-US" sz="2400" dirty="0"/>
              </a:p>
              <a:p>
                <a:pPr lvl="1"/>
                <a:r>
                  <a:rPr lang="en-US" sz="2400" dirty="0"/>
                  <a:t>Graphical relationship of a chain of causal effects</a:t>
                </a:r>
              </a:p>
              <a:p>
                <a:pPr lvl="1"/>
                <a:r>
                  <a:rPr lang="en-US" sz="2400" dirty="0"/>
                  <a:t>Represented as random variables (nodes) and influencing events (arrows)</a:t>
                </a:r>
              </a:p>
              <a:p>
                <a:pPr lvl="1"/>
                <a:endParaRPr lang="en-US" sz="2400" dirty="0"/>
              </a:p>
              <a:p>
                <a:pPr lvl="1"/>
                <a:endParaRPr lang="en-US" sz="2400" dirty="0"/>
              </a:p>
              <a:p>
                <a:pPr lvl="1"/>
                <a:endParaRPr lang="en-US" sz="2400" dirty="0"/>
              </a:p>
              <a:p>
                <a:pPr lvl="1"/>
                <a:endParaRPr lang="en-US" sz="2400" dirty="0"/>
              </a:p>
              <a:p>
                <a:r>
                  <a:rPr lang="en-US" sz="2400" b="1" u="sng" dirty="0">
                    <a:solidFill>
                      <a:schemeClr val="accent3">
                        <a:lumMod val="75000"/>
                      </a:schemeClr>
                    </a:solidFill>
                  </a:rPr>
                  <a:t>Example: </a:t>
                </a:r>
                <a:r>
                  <a:rPr lang="en-US" sz="2400" b="1" dirty="0"/>
                  <a:t>Improving Physician Quality </a:t>
                </a:r>
                <a:endParaRPr lang="en-US" sz="2400" dirty="0"/>
              </a:p>
              <a:p>
                <a:r>
                  <a:rPr lang="en-US" sz="2400" dirty="0"/>
                  <a:t>We are interested in the effect of D on Y </a:t>
                </a:r>
              </a:p>
              <a:p>
                <a:pPr lvl="1"/>
                <a:r>
                  <a:rPr lang="en-US" sz="2400" dirty="0"/>
                  <a:t>Direct effect (D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rPr>
                      <m:t>)</m:t>
                    </m:r>
                  </m:oMath>
                </a14:m>
                <a:r>
                  <a:rPr lang="en-US" sz="2400" dirty="0"/>
                  <a:t> – this is the “causal effect” of interest</a:t>
                </a:r>
              </a:p>
              <a:p>
                <a:pPr lvl="1"/>
                <a:r>
                  <a:rPr lang="en-US" sz="2400" dirty="0"/>
                  <a:t>Indirect effect (D </a:t>
                </a:r>
                <a14:m>
                  <m:oMath xmlns:m="http://schemas.openxmlformats.org/officeDocument/2006/math">
                    <m:r>
                      <a:rPr lang="en-US" sz="2400" b="0" i="1" smtClean="0">
                        <a:latin typeface="Cambria Math" panose="02040503050406030204" pitchFamily="18" charset="0"/>
                      </a:rPr>
                      <m:t>←</m:t>
                    </m:r>
                  </m:oMath>
                </a14:m>
                <a:r>
                  <a:rPr lang="en-US" sz="2400" dirty="0"/>
                  <a:t> X </a:t>
                </a:r>
                <a14:m>
                  <m:oMath xmlns:m="http://schemas.openxmlformats.org/officeDocument/2006/math">
                    <m:r>
                      <a:rPr lang="en-US" sz="2400" i="1">
                        <a:latin typeface="Cambria Math" panose="02040503050406030204" pitchFamily="18" charset="0"/>
                      </a:rPr>
                      <m:t>→</m:t>
                    </m:r>
                    <m:r>
                      <m:rPr>
                        <m:sty m:val="p"/>
                      </m:rPr>
                      <a:rPr lang="en-US" sz="2400" b="0" i="0" smtClean="0">
                        <a:latin typeface="Cambria Math" panose="02040503050406030204" pitchFamily="18" charset="0"/>
                      </a:rPr>
                      <m:t>Y</m:t>
                    </m:r>
                    <m:r>
                      <a:rPr lang="en-US" sz="2400" b="0" i="0" smtClean="0">
                        <a:latin typeface="Cambria Math" panose="02040503050406030204" pitchFamily="18" charset="0"/>
                      </a:rPr>
                      <m:t>)</m:t>
                    </m:r>
                  </m:oMath>
                </a14:m>
                <a:r>
                  <a:rPr lang="en-US" sz="2400" b="0" dirty="0"/>
                  <a:t> – this is a “backdoor” path</a:t>
                </a:r>
              </a:p>
              <a:p>
                <a:r>
                  <a:rPr lang="en-US" sz="2400" b="0" dirty="0"/>
                  <a:t>What does an RCT do in this situation? </a:t>
                </a:r>
              </a:p>
              <a:p>
                <a:pPr lvl="1"/>
                <a:endParaRPr lang="en-US" sz="2400" dirty="0"/>
              </a:p>
              <a:p>
                <a:pPr lvl="1"/>
                <a:endParaRPr lang="en-US" sz="2400" dirty="0"/>
              </a:p>
              <a:p>
                <a:pPr lvl="1"/>
                <a:endParaRPr lang="en-US" sz="2400" dirty="0"/>
              </a:p>
              <a:p>
                <a:pPr lvl="1"/>
                <a:endParaRPr lang="en-US" sz="2400" dirty="0"/>
              </a:p>
              <a:p>
                <a:pPr marL="274320" lvl="1"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3000" y="1005840"/>
                <a:ext cx="9906000" cy="5623560"/>
              </a:xfrm>
              <a:blipFill>
                <a:blip r:embed="rId3"/>
                <a:stretch>
                  <a:fillRect l="-492" t="-1192"/>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60A69CE1-AAD1-4E00-A64F-5B9C6E629902}"/>
              </a:ext>
            </a:extLst>
          </p:cNvPr>
          <p:cNvSpPr/>
          <p:nvPr/>
        </p:nvSpPr>
        <p:spPr>
          <a:xfrm>
            <a:off x="5486400" y="290682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X</a:t>
            </a:r>
          </a:p>
        </p:txBody>
      </p:sp>
      <p:sp>
        <p:nvSpPr>
          <p:cNvPr id="5" name="Oval 4">
            <a:extLst>
              <a:ext uri="{FF2B5EF4-FFF2-40B4-BE49-F238E27FC236}">
                <a16:creationId xmlns:a16="http://schemas.microsoft.com/office/drawing/2014/main" id="{9A1155EA-90DA-4651-AF19-F57D2394DFFC}"/>
              </a:ext>
            </a:extLst>
          </p:cNvPr>
          <p:cNvSpPr/>
          <p:nvPr/>
        </p:nvSpPr>
        <p:spPr>
          <a:xfrm>
            <a:off x="6357558" y="220980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Y</a:t>
            </a:r>
          </a:p>
        </p:txBody>
      </p:sp>
      <p:sp>
        <p:nvSpPr>
          <p:cNvPr id="6" name="Oval 5">
            <a:extLst>
              <a:ext uri="{FF2B5EF4-FFF2-40B4-BE49-F238E27FC236}">
                <a16:creationId xmlns:a16="http://schemas.microsoft.com/office/drawing/2014/main" id="{0D3AB419-6089-44DB-B9EB-C9B0F2157E9B}"/>
              </a:ext>
            </a:extLst>
          </p:cNvPr>
          <p:cNvSpPr/>
          <p:nvPr/>
        </p:nvSpPr>
        <p:spPr>
          <a:xfrm>
            <a:off x="4495800" y="220980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D</a:t>
            </a:r>
          </a:p>
        </p:txBody>
      </p:sp>
      <p:cxnSp>
        <p:nvCxnSpPr>
          <p:cNvPr id="9" name="Straight Arrow Connector 8">
            <a:extLst>
              <a:ext uri="{FF2B5EF4-FFF2-40B4-BE49-F238E27FC236}">
                <a16:creationId xmlns:a16="http://schemas.microsoft.com/office/drawing/2014/main" id="{140B4D30-5EE1-4197-8B95-21513B435049}"/>
              </a:ext>
            </a:extLst>
          </p:cNvPr>
          <p:cNvCxnSpPr>
            <a:stCxn id="4" idx="1"/>
          </p:cNvCxnSpPr>
          <p:nvPr/>
        </p:nvCxnSpPr>
        <p:spPr>
          <a:xfrm flipH="1" flipV="1">
            <a:off x="4953001" y="2590801"/>
            <a:ext cx="600355" cy="382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695DEED-D945-4A12-94DC-7A12C3D6AD75}"/>
              </a:ext>
            </a:extLst>
          </p:cNvPr>
          <p:cNvCxnSpPr>
            <a:stCxn id="4" idx="7"/>
            <a:endCxn id="5" idx="3"/>
          </p:cNvCxnSpPr>
          <p:nvPr/>
        </p:nvCxnSpPr>
        <p:spPr>
          <a:xfrm flipV="1">
            <a:off x="5876645" y="2600045"/>
            <a:ext cx="547868" cy="37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2AC8B47-ACD8-450B-AAE9-57660E99656A}"/>
              </a:ext>
            </a:extLst>
          </p:cNvPr>
          <p:cNvCxnSpPr/>
          <p:nvPr/>
        </p:nvCxnSpPr>
        <p:spPr>
          <a:xfrm>
            <a:off x="5005487" y="2438400"/>
            <a:ext cx="1328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593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304800"/>
            <a:ext cx="7010400" cy="701040"/>
          </a:xfrm>
        </p:spPr>
        <p:txBody>
          <a:bodyPr>
            <a:normAutofit/>
          </a:bodyPr>
          <a:lstStyle/>
          <a:p>
            <a:r>
              <a:rPr lang="en-US" dirty="0"/>
              <a:t>A More Involved DAG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3000" y="1005840"/>
                <a:ext cx="8305800" cy="5623560"/>
              </a:xfrm>
            </p:spPr>
            <p:txBody>
              <a:bodyPr>
                <a:noAutofit/>
              </a:bodyPr>
              <a:lstStyle/>
              <a:p>
                <a:pPr marL="0" indent="0">
                  <a:buNone/>
                </a:pPr>
                <a:r>
                  <a:rPr lang="en-US" sz="2400" b="1" dirty="0">
                    <a:solidFill>
                      <a:schemeClr val="accent3">
                        <a:lumMod val="75000"/>
                      </a:schemeClr>
                    </a:solidFill>
                  </a:rPr>
                  <a:t>Example: Quality Investments in Health Care</a:t>
                </a:r>
                <a:endParaRPr lang="en-US" sz="2400" dirty="0">
                  <a:solidFill>
                    <a:schemeClr val="accent3">
                      <a:lumMod val="75000"/>
                    </a:schemeClr>
                  </a:solidFill>
                </a:endParaRPr>
              </a:p>
              <a:p>
                <a:pPr lvl="1"/>
                <a:endParaRPr lang="en-US" sz="2400" dirty="0"/>
              </a:p>
              <a:p>
                <a:pPr lvl="1"/>
                <a:endParaRPr lang="en-US" sz="2400" dirty="0"/>
              </a:p>
              <a:p>
                <a:pPr marL="274320" lvl="1" indent="0">
                  <a:buNone/>
                </a:pPr>
                <a:endParaRPr lang="en-US" sz="2400" dirty="0"/>
              </a:p>
              <a:p>
                <a:endParaRPr lang="en-US" sz="2400" dirty="0"/>
              </a:p>
              <a:p>
                <a:endParaRPr lang="en-US" sz="2400" dirty="0"/>
              </a:p>
              <a:p>
                <a:r>
                  <a:rPr lang="en-US" sz="2400" dirty="0"/>
                  <a:t>Variables: </a:t>
                </a:r>
              </a:p>
              <a:p>
                <a:pPr lvl="1"/>
                <a:r>
                  <a:rPr lang="en-US" sz="2400" dirty="0"/>
                  <a:t>Y: Measured treatment (readmission) </a:t>
                </a:r>
              </a:p>
              <a:p>
                <a:pPr lvl="1"/>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𝑌</m:t>
                        </m:r>
                      </m:e>
                    </m:acc>
                  </m:oMath>
                </a14:m>
                <a:r>
                  <a:rPr lang="en-US" sz="2400" dirty="0"/>
                  <a:t>: True quality (use of the treatment)</a:t>
                </a:r>
              </a:p>
              <a:p>
                <a:pPr lvl="1"/>
                <a:r>
                  <a:rPr lang="en-US" sz="2400" dirty="0"/>
                  <a:t>D: Information about cost-effectiveness</a:t>
                </a:r>
              </a:p>
              <a:p>
                <a:pPr lvl="1"/>
                <a:r>
                  <a:rPr lang="en-US" sz="2400" dirty="0"/>
                  <a:t>X: MD and Patient demographics</a:t>
                </a:r>
              </a:p>
              <a:p>
                <a:pPr lvl="1"/>
                <a:r>
                  <a:rPr lang="en-US" sz="2400" dirty="0"/>
                  <a:t>R: Patient risk and background (unobserved) </a:t>
                </a: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3000" y="1005840"/>
                <a:ext cx="8305800" cy="5623560"/>
              </a:xfrm>
              <a:blipFill>
                <a:blip r:embed="rId3"/>
                <a:stretch>
                  <a:fillRect l="-1175" t="-1192"/>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6112502E-0A0D-4A76-8879-3B38826947B2}"/>
              </a:ext>
            </a:extLst>
          </p:cNvPr>
          <p:cNvGrpSpPr/>
          <p:nvPr/>
        </p:nvGrpSpPr>
        <p:grpSpPr>
          <a:xfrm>
            <a:off x="4186378" y="1828800"/>
            <a:ext cx="3057245" cy="1600200"/>
            <a:chOff x="2209800" y="2209801"/>
            <a:chExt cx="3057245" cy="1600200"/>
          </a:xfrm>
        </p:grpSpPr>
        <p:sp>
          <p:nvSpPr>
            <p:cNvPr id="4" name="Oval 3">
              <a:extLst>
                <a:ext uri="{FF2B5EF4-FFF2-40B4-BE49-F238E27FC236}">
                  <a16:creationId xmlns:a16="http://schemas.microsoft.com/office/drawing/2014/main" id="{60A69CE1-AAD1-4E00-A64F-5B9C6E629902}"/>
                </a:ext>
              </a:extLst>
            </p:cNvPr>
            <p:cNvSpPr/>
            <p:nvPr/>
          </p:nvSpPr>
          <p:spPr>
            <a:xfrm>
              <a:off x="3440220" y="228600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D</a:t>
              </a:r>
            </a:p>
          </p:txBody>
        </p:sp>
        <p:sp>
          <p:nvSpPr>
            <p:cNvPr id="5" name="Oval 4">
              <a:extLst>
                <a:ext uri="{FF2B5EF4-FFF2-40B4-BE49-F238E27FC236}">
                  <a16:creationId xmlns:a16="http://schemas.microsoft.com/office/drawing/2014/main" id="{9A1155EA-90DA-4651-AF19-F57D2394DFFC}"/>
                </a:ext>
              </a:extLst>
            </p:cNvPr>
            <p:cNvSpPr/>
            <p:nvPr/>
          </p:nvSpPr>
          <p:spPr>
            <a:xfrm>
              <a:off x="4809845" y="320040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Y</a:t>
              </a:r>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D3AB419-6089-44DB-B9EB-C9B0F2157E9B}"/>
                    </a:ext>
                  </a:extLst>
                </p:cNvPr>
                <p:cNvSpPr/>
                <p:nvPr/>
              </p:nvSpPr>
              <p:spPr>
                <a:xfrm>
                  <a:off x="3695699" y="320040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𝑌</m:t>
                            </m:r>
                          </m:e>
                        </m:acc>
                      </m:oMath>
                    </m:oMathPara>
                  </a14:m>
                  <a:endParaRPr lang="en-US" dirty="0">
                    <a:latin typeface="Times New Roman" panose="02020603050405020304" pitchFamily="18" charset="0"/>
                  </a:endParaRPr>
                </a:p>
              </p:txBody>
            </p:sp>
          </mc:Choice>
          <mc:Fallback xmlns="">
            <p:sp>
              <p:nvSpPr>
                <p:cNvPr id="6" name="Oval 5">
                  <a:extLst>
                    <a:ext uri="{FF2B5EF4-FFF2-40B4-BE49-F238E27FC236}">
                      <a16:creationId xmlns:a16="http://schemas.microsoft.com/office/drawing/2014/main" id="{0D3AB419-6089-44DB-B9EB-C9B0F2157E9B}"/>
                    </a:ext>
                  </a:extLst>
                </p:cNvPr>
                <p:cNvSpPr>
                  <a:spLocks noRot="1" noChangeAspect="1" noMove="1" noResize="1" noEditPoints="1" noAdjustHandles="1" noChangeArrowheads="1" noChangeShapeType="1" noTextEdit="1"/>
                </p:cNvSpPr>
                <p:nvPr/>
              </p:nvSpPr>
              <p:spPr>
                <a:xfrm>
                  <a:off x="3695699" y="3200400"/>
                  <a:ext cx="457200" cy="457200"/>
                </a:xfrm>
                <a:prstGeom prst="ellipse">
                  <a:avLst/>
                </a:prstGeom>
                <a:blipFill>
                  <a:blip r:embed="rId4"/>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140B4D30-5EE1-4197-8B95-21513B435049}"/>
                </a:ext>
              </a:extLst>
            </p:cNvPr>
            <p:cNvCxnSpPr>
              <a:cxnSpLocks/>
            </p:cNvCxnSpPr>
            <p:nvPr/>
          </p:nvCxnSpPr>
          <p:spPr>
            <a:xfrm>
              <a:off x="2788869" y="2514600"/>
              <a:ext cx="613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2AC8B47-ACD8-450B-AAE9-57660E99656A}"/>
                </a:ext>
              </a:extLst>
            </p:cNvPr>
            <p:cNvCxnSpPr>
              <a:cxnSpLocks/>
            </p:cNvCxnSpPr>
            <p:nvPr/>
          </p:nvCxnSpPr>
          <p:spPr>
            <a:xfrm>
              <a:off x="4145666" y="3448167"/>
              <a:ext cx="6641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4395923-FA01-4E6B-BB06-708F6BC922D5}"/>
                </a:ext>
              </a:extLst>
            </p:cNvPr>
            <p:cNvCxnSpPr>
              <a:cxnSpLocks/>
              <a:endCxn id="6" idx="0"/>
            </p:cNvCxnSpPr>
            <p:nvPr/>
          </p:nvCxnSpPr>
          <p:spPr>
            <a:xfrm>
              <a:off x="3733800" y="2743200"/>
              <a:ext cx="190499"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51B0700-1E64-4344-9FD9-C8E212AA8AD5}"/>
                </a:ext>
              </a:extLst>
            </p:cNvPr>
            <p:cNvSpPr/>
            <p:nvPr/>
          </p:nvSpPr>
          <p:spPr>
            <a:xfrm>
              <a:off x="2209800" y="2209801"/>
              <a:ext cx="525218" cy="53339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X</a:t>
              </a:r>
              <a:endParaRPr lang="en-US" sz="1050" dirty="0">
                <a:latin typeface="Times New Roman" panose="02020603050405020304" pitchFamily="18" charset="0"/>
              </a:endParaRPr>
            </a:p>
          </p:txBody>
        </p:sp>
        <p:sp>
          <p:nvSpPr>
            <p:cNvPr id="23" name="Oval 22">
              <a:extLst>
                <a:ext uri="{FF2B5EF4-FFF2-40B4-BE49-F238E27FC236}">
                  <a16:creationId xmlns:a16="http://schemas.microsoft.com/office/drawing/2014/main" id="{1FDD7231-371C-4800-A673-57A1AD4C5D32}"/>
                </a:ext>
              </a:extLst>
            </p:cNvPr>
            <p:cNvSpPr/>
            <p:nvPr/>
          </p:nvSpPr>
          <p:spPr>
            <a:xfrm>
              <a:off x="2362200" y="3352801"/>
              <a:ext cx="457200" cy="4572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imes New Roman" panose="02020603050405020304" pitchFamily="18" charset="0"/>
                </a:rPr>
                <a:t>R</a:t>
              </a:r>
            </a:p>
          </p:txBody>
        </p:sp>
        <p:cxnSp>
          <p:nvCxnSpPr>
            <p:cNvPr id="24" name="Straight Arrow Connector 23">
              <a:extLst>
                <a:ext uri="{FF2B5EF4-FFF2-40B4-BE49-F238E27FC236}">
                  <a16:creationId xmlns:a16="http://schemas.microsoft.com/office/drawing/2014/main" id="{0742C1F7-42E9-4537-9173-F50851B1C26F}"/>
                </a:ext>
              </a:extLst>
            </p:cNvPr>
            <p:cNvCxnSpPr>
              <a:cxnSpLocks/>
            </p:cNvCxnSpPr>
            <p:nvPr/>
          </p:nvCxnSpPr>
          <p:spPr>
            <a:xfrm>
              <a:off x="2743200" y="2590800"/>
              <a:ext cx="9144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3231C08-703B-4392-B16F-132E7042C987}"/>
                </a:ext>
              </a:extLst>
            </p:cNvPr>
            <p:cNvCxnSpPr>
              <a:cxnSpLocks/>
            </p:cNvCxnSpPr>
            <p:nvPr/>
          </p:nvCxnSpPr>
          <p:spPr>
            <a:xfrm flipH="1" flipV="1">
              <a:off x="2514600" y="2819400"/>
              <a:ext cx="76200" cy="53340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1DC796-AA48-435B-BF58-846A6F4F9B12}"/>
                </a:ext>
              </a:extLst>
            </p:cNvPr>
            <p:cNvCxnSpPr>
              <a:cxnSpLocks/>
            </p:cNvCxnSpPr>
            <p:nvPr/>
          </p:nvCxnSpPr>
          <p:spPr>
            <a:xfrm flipV="1">
              <a:off x="2895600" y="3505200"/>
              <a:ext cx="697020" cy="7620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3291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304800"/>
            <a:ext cx="7010400" cy="701040"/>
          </a:xfrm>
        </p:spPr>
        <p:txBody>
          <a:bodyPr>
            <a:normAutofit/>
          </a:bodyPr>
          <a:lstStyle/>
          <a:p>
            <a:r>
              <a:rPr lang="en-US" dirty="0"/>
              <a:t>A More Involved DAG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3000" y="1005840"/>
                <a:ext cx="9829800" cy="5623560"/>
              </a:xfrm>
            </p:spPr>
            <p:txBody>
              <a:bodyPr>
                <a:noAutofit/>
              </a:bodyPr>
              <a:lstStyle/>
              <a:p>
                <a:pPr marL="0" indent="0">
                  <a:buNone/>
                </a:pPr>
                <a:r>
                  <a:rPr lang="en-US" sz="2400" b="1" dirty="0">
                    <a:solidFill>
                      <a:schemeClr val="accent3">
                        <a:lumMod val="75000"/>
                      </a:schemeClr>
                    </a:solidFill>
                  </a:rPr>
                  <a:t>Example: Quality Investments in Health Care</a:t>
                </a:r>
                <a:endParaRPr lang="en-US" sz="2400" dirty="0">
                  <a:solidFill>
                    <a:schemeClr val="accent3">
                      <a:lumMod val="75000"/>
                    </a:schemeClr>
                  </a:solidFill>
                </a:endParaRPr>
              </a:p>
              <a:p>
                <a:pPr lvl="1"/>
                <a:endParaRPr lang="en-US" sz="2400" dirty="0"/>
              </a:p>
              <a:p>
                <a:pPr lvl="1"/>
                <a:endParaRPr lang="en-US" sz="2400" dirty="0"/>
              </a:p>
              <a:p>
                <a:pPr marL="274320" lvl="1" indent="0">
                  <a:buNone/>
                </a:pPr>
                <a:endParaRPr lang="en-US" sz="2400" dirty="0"/>
              </a:p>
              <a:p>
                <a:endParaRPr lang="en-US" sz="2400" dirty="0"/>
              </a:p>
              <a:p>
                <a:endParaRPr lang="en-US" sz="2400" dirty="0"/>
              </a:p>
              <a:p>
                <a:r>
                  <a:rPr lang="en-US" sz="2400" b="1" dirty="0"/>
                  <a:t>First step: </a:t>
                </a:r>
                <a:r>
                  <a:rPr lang="en-US" sz="2400" dirty="0"/>
                  <a:t>list all pathways between D and Y: </a:t>
                </a:r>
              </a:p>
              <a:p>
                <a:pPr lvl="1"/>
                <a:r>
                  <a:rPr lang="en-US" sz="2400" dirty="0"/>
                  <a:t>D </a:t>
                </a:r>
                <a14:m>
                  <m:oMath xmlns:m="http://schemas.openxmlformats.org/officeDocument/2006/math">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𝑌</m:t>
                        </m:r>
                      </m:e>
                    </m:acc>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rPr>
                      <m:t> </m:t>
                    </m:r>
                  </m:oMath>
                </a14:m>
                <a:endParaRPr lang="en-US" sz="2400" b="0" dirty="0"/>
              </a:p>
              <a:p>
                <a:pPr lvl="1"/>
                <a:r>
                  <a:rPr lang="en-US" sz="2400" dirty="0"/>
                  <a:t>D </a:t>
                </a:r>
                <a14:m>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𝑌</m:t>
                        </m:r>
                      </m:e>
                    </m:acc>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rPr>
                      <m:t> </m:t>
                    </m:r>
                  </m:oMath>
                </a14:m>
                <a:endParaRPr lang="en-US" sz="2400" b="0" dirty="0"/>
              </a:p>
              <a:p>
                <a:pPr lvl="1"/>
                <a:r>
                  <a:rPr lang="en-US" sz="2400" dirty="0"/>
                  <a:t>D </a:t>
                </a:r>
                <a14:m>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𝑌</m:t>
                        </m:r>
                      </m:e>
                    </m:acc>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rPr>
                      <m:t> </m:t>
                    </m:r>
                  </m:oMath>
                </a14:m>
                <a:endParaRPr lang="en-US" sz="2400" dirty="0"/>
              </a:p>
              <a:p>
                <a:r>
                  <a:rPr lang="en-US" sz="2400" dirty="0"/>
                  <a:t>To ID causal effects, we must </a:t>
                </a:r>
                <a:r>
                  <a:rPr lang="en-US" sz="2400" b="1" dirty="0"/>
                  <a:t>close </a:t>
                </a:r>
                <a:r>
                  <a:rPr lang="en-US" sz="2400" b="1" dirty="0">
                    <a:solidFill>
                      <a:schemeClr val="accent2">
                        <a:lumMod val="75000"/>
                      </a:schemeClr>
                    </a:solidFill>
                  </a:rPr>
                  <a:t>all open pathways not </a:t>
                </a:r>
                <a:r>
                  <a:rPr lang="en-US" sz="2400" b="1">
                    <a:solidFill>
                      <a:schemeClr val="accent2">
                        <a:lumMod val="75000"/>
                      </a:schemeClr>
                    </a:solidFill>
                  </a:rPr>
                  <a:t>of interest</a:t>
                </a:r>
                <a:endParaRPr lang="en-US" sz="2400" b="1" dirty="0">
                  <a:solidFill>
                    <a:schemeClr val="accent2">
                      <a:lumMod val="75000"/>
                    </a:schemeClr>
                  </a:solidFill>
                </a:endParaRPr>
              </a:p>
              <a:p>
                <a:pPr lvl="1"/>
                <a:r>
                  <a:rPr lang="en-US" sz="2400" dirty="0"/>
                  <a:t>DAGs give insight into the appropriate methods to do this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3000" y="1005840"/>
                <a:ext cx="9829800" cy="5623560"/>
              </a:xfrm>
              <a:blipFill>
                <a:blip r:embed="rId3"/>
                <a:stretch>
                  <a:fillRect l="-993" t="-1192"/>
                </a:stretch>
              </a:blipFill>
            </p:spPr>
            <p:txBody>
              <a:bodyPr/>
              <a:lstStyle/>
              <a:p>
                <a:r>
                  <a:rPr lang="en-CA">
                    <a:noFill/>
                  </a:rPr>
                  <a:t> </a:t>
                </a:r>
              </a:p>
            </p:txBody>
          </p:sp>
        </mc:Fallback>
      </mc:AlternateContent>
      <p:grpSp>
        <p:nvGrpSpPr>
          <p:cNvPr id="32" name="Group 31">
            <a:extLst>
              <a:ext uri="{FF2B5EF4-FFF2-40B4-BE49-F238E27FC236}">
                <a16:creationId xmlns:a16="http://schemas.microsoft.com/office/drawing/2014/main" id="{6112502E-0A0D-4A76-8879-3B38826947B2}"/>
              </a:ext>
            </a:extLst>
          </p:cNvPr>
          <p:cNvGrpSpPr/>
          <p:nvPr/>
        </p:nvGrpSpPr>
        <p:grpSpPr>
          <a:xfrm>
            <a:off x="4186378" y="1828800"/>
            <a:ext cx="3057245" cy="1600200"/>
            <a:chOff x="2209800" y="2209801"/>
            <a:chExt cx="3057245" cy="1600200"/>
          </a:xfrm>
        </p:grpSpPr>
        <p:sp>
          <p:nvSpPr>
            <p:cNvPr id="4" name="Oval 3">
              <a:extLst>
                <a:ext uri="{FF2B5EF4-FFF2-40B4-BE49-F238E27FC236}">
                  <a16:creationId xmlns:a16="http://schemas.microsoft.com/office/drawing/2014/main" id="{60A69CE1-AAD1-4E00-A64F-5B9C6E629902}"/>
                </a:ext>
              </a:extLst>
            </p:cNvPr>
            <p:cNvSpPr/>
            <p:nvPr/>
          </p:nvSpPr>
          <p:spPr>
            <a:xfrm>
              <a:off x="3440220" y="228600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D</a:t>
              </a:r>
            </a:p>
          </p:txBody>
        </p:sp>
        <p:sp>
          <p:nvSpPr>
            <p:cNvPr id="5" name="Oval 4">
              <a:extLst>
                <a:ext uri="{FF2B5EF4-FFF2-40B4-BE49-F238E27FC236}">
                  <a16:creationId xmlns:a16="http://schemas.microsoft.com/office/drawing/2014/main" id="{9A1155EA-90DA-4651-AF19-F57D2394DFFC}"/>
                </a:ext>
              </a:extLst>
            </p:cNvPr>
            <p:cNvSpPr/>
            <p:nvPr/>
          </p:nvSpPr>
          <p:spPr>
            <a:xfrm>
              <a:off x="4809845" y="320040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Y</a:t>
              </a:r>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D3AB419-6089-44DB-B9EB-C9B0F2157E9B}"/>
                    </a:ext>
                  </a:extLst>
                </p:cNvPr>
                <p:cNvSpPr/>
                <p:nvPr/>
              </p:nvSpPr>
              <p:spPr>
                <a:xfrm>
                  <a:off x="3695699" y="320040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𝑌</m:t>
                            </m:r>
                          </m:e>
                        </m:acc>
                      </m:oMath>
                    </m:oMathPara>
                  </a14:m>
                  <a:endParaRPr lang="en-US" dirty="0">
                    <a:latin typeface="Times New Roman" panose="02020603050405020304" pitchFamily="18" charset="0"/>
                  </a:endParaRPr>
                </a:p>
              </p:txBody>
            </p:sp>
          </mc:Choice>
          <mc:Fallback xmlns="">
            <p:sp>
              <p:nvSpPr>
                <p:cNvPr id="6" name="Oval 5">
                  <a:extLst>
                    <a:ext uri="{FF2B5EF4-FFF2-40B4-BE49-F238E27FC236}">
                      <a16:creationId xmlns:a16="http://schemas.microsoft.com/office/drawing/2014/main" id="{0D3AB419-6089-44DB-B9EB-C9B0F2157E9B}"/>
                    </a:ext>
                  </a:extLst>
                </p:cNvPr>
                <p:cNvSpPr>
                  <a:spLocks noRot="1" noChangeAspect="1" noMove="1" noResize="1" noEditPoints="1" noAdjustHandles="1" noChangeArrowheads="1" noChangeShapeType="1" noTextEdit="1"/>
                </p:cNvSpPr>
                <p:nvPr/>
              </p:nvSpPr>
              <p:spPr>
                <a:xfrm>
                  <a:off x="3695699" y="3200400"/>
                  <a:ext cx="457200" cy="457200"/>
                </a:xfrm>
                <a:prstGeom prst="ellipse">
                  <a:avLst/>
                </a:prstGeom>
                <a:blipFill>
                  <a:blip r:embed="rId4"/>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140B4D30-5EE1-4197-8B95-21513B435049}"/>
                </a:ext>
              </a:extLst>
            </p:cNvPr>
            <p:cNvCxnSpPr>
              <a:cxnSpLocks/>
            </p:cNvCxnSpPr>
            <p:nvPr/>
          </p:nvCxnSpPr>
          <p:spPr>
            <a:xfrm>
              <a:off x="2788869" y="2514600"/>
              <a:ext cx="613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2AC8B47-ACD8-450B-AAE9-57660E99656A}"/>
                </a:ext>
              </a:extLst>
            </p:cNvPr>
            <p:cNvCxnSpPr>
              <a:cxnSpLocks/>
            </p:cNvCxnSpPr>
            <p:nvPr/>
          </p:nvCxnSpPr>
          <p:spPr>
            <a:xfrm>
              <a:off x="4145666" y="3448167"/>
              <a:ext cx="6641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4395923-FA01-4E6B-BB06-708F6BC922D5}"/>
                </a:ext>
              </a:extLst>
            </p:cNvPr>
            <p:cNvCxnSpPr>
              <a:cxnSpLocks/>
              <a:endCxn id="6" idx="0"/>
            </p:cNvCxnSpPr>
            <p:nvPr/>
          </p:nvCxnSpPr>
          <p:spPr>
            <a:xfrm>
              <a:off x="3733800" y="2743200"/>
              <a:ext cx="190499"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51B0700-1E64-4344-9FD9-C8E212AA8AD5}"/>
                </a:ext>
              </a:extLst>
            </p:cNvPr>
            <p:cNvSpPr/>
            <p:nvPr/>
          </p:nvSpPr>
          <p:spPr>
            <a:xfrm>
              <a:off x="2209800" y="2209801"/>
              <a:ext cx="525218" cy="53339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X</a:t>
              </a:r>
              <a:endParaRPr lang="en-US" sz="1050" dirty="0">
                <a:latin typeface="Times New Roman" panose="02020603050405020304" pitchFamily="18" charset="0"/>
              </a:endParaRPr>
            </a:p>
          </p:txBody>
        </p:sp>
        <p:sp>
          <p:nvSpPr>
            <p:cNvPr id="23" name="Oval 22">
              <a:extLst>
                <a:ext uri="{FF2B5EF4-FFF2-40B4-BE49-F238E27FC236}">
                  <a16:creationId xmlns:a16="http://schemas.microsoft.com/office/drawing/2014/main" id="{1FDD7231-371C-4800-A673-57A1AD4C5D32}"/>
                </a:ext>
              </a:extLst>
            </p:cNvPr>
            <p:cNvSpPr/>
            <p:nvPr/>
          </p:nvSpPr>
          <p:spPr>
            <a:xfrm>
              <a:off x="2362200" y="3352801"/>
              <a:ext cx="457200" cy="4572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imes New Roman" panose="02020603050405020304" pitchFamily="18" charset="0"/>
                </a:rPr>
                <a:t>R</a:t>
              </a:r>
            </a:p>
          </p:txBody>
        </p:sp>
        <p:cxnSp>
          <p:nvCxnSpPr>
            <p:cNvPr id="24" name="Straight Arrow Connector 23">
              <a:extLst>
                <a:ext uri="{FF2B5EF4-FFF2-40B4-BE49-F238E27FC236}">
                  <a16:creationId xmlns:a16="http://schemas.microsoft.com/office/drawing/2014/main" id="{0742C1F7-42E9-4537-9173-F50851B1C26F}"/>
                </a:ext>
              </a:extLst>
            </p:cNvPr>
            <p:cNvCxnSpPr>
              <a:cxnSpLocks/>
            </p:cNvCxnSpPr>
            <p:nvPr/>
          </p:nvCxnSpPr>
          <p:spPr>
            <a:xfrm>
              <a:off x="2743200" y="2590800"/>
              <a:ext cx="9144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3231C08-703B-4392-B16F-132E7042C987}"/>
                </a:ext>
              </a:extLst>
            </p:cNvPr>
            <p:cNvCxnSpPr>
              <a:cxnSpLocks/>
            </p:cNvCxnSpPr>
            <p:nvPr/>
          </p:nvCxnSpPr>
          <p:spPr>
            <a:xfrm flipH="1" flipV="1">
              <a:off x="2514600" y="2819400"/>
              <a:ext cx="76200" cy="53340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1DC796-AA48-435B-BF58-846A6F4F9B12}"/>
                </a:ext>
              </a:extLst>
            </p:cNvPr>
            <p:cNvCxnSpPr>
              <a:cxnSpLocks/>
            </p:cNvCxnSpPr>
            <p:nvPr/>
          </p:nvCxnSpPr>
          <p:spPr>
            <a:xfrm flipV="1">
              <a:off x="2895600" y="3505200"/>
              <a:ext cx="697020" cy="7620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1042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304800"/>
            <a:ext cx="7010400" cy="701040"/>
          </a:xfrm>
        </p:spPr>
        <p:txBody>
          <a:bodyPr>
            <a:normAutofit/>
          </a:bodyPr>
          <a:lstStyle/>
          <a:p>
            <a:r>
              <a:rPr lang="en-US" dirty="0"/>
              <a:t>Why do we need DAGs?</a:t>
            </a:r>
          </a:p>
        </p:txBody>
      </p:sp>
      <p:sp>
        <p:nvSpPr>
          <p:cNvPr id="8" name="Content Placeholder 7">
            <a:extLst>
              <a:ext uri="{FF2B5EF4-FFF2-40B4-BE49-F238E27FC236}">
                <a16:creationId xmlns:a16="http://schemas.microsoft.com/office/drawing/2014/main" id="{A22054CD-7BF2-05D0-6CD8-017394822E3B}"/>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A5B50619-98FD-8F47-83E1-B23B8A6647FC}"/>
              </a:ext>
            </a:extLst>
          </p:cNvPr>
          <p:cNvPicPr>
            <a:picLocks noChangeAspect="1"/>
          </p:cNvPicPr>
          <p:nvPr/>
        </p:nvPicPr>
        <p:blipFill>
          <a:blip r:embed="rId3"/>
          <a:stretch>
            <a:fillRect/>
          </a:stretch>
        </p:blipFill>
        <p:spPr>
          <a:xfrm>
            <a:off x="1261872" y="1005839"/>
            <a:ext cx="5443728" cy="5623757"/>
          </a:xfrm>
          <a:prstGeom prst="rect">
            <a:avLst/>
          </a:prstGeom>
        </p:spPr>
      </p:pic>
    </p:spTree>
    <p:extLst>
      <p:ext uri="{BB962C8B-B14F-4D97-AF65-F5344CB8AC3E}">
        <p14:creationId xmlns:p14="http://schemas.microsoft.com/office/powerpoint/2010/main" val="1241146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304800"/>
            <a:ext cx="7010400" cy="701040"/>
          </a:xfrm>
        </p:spPr>
        <p:txBody>
          <a:bodyPr>
            <a:normAutofit/>
          </a:bodyPr>
          <a:lstStyle/>
          <a:p>
            <a:r>
              <a:rPr lang="en-US" dirty="0"/>
              <a:t>Why do we need DAGs?</a:t>
            </a:r>
          </a:p>
        </p:txBody>
      </p:sp>
      <p:sp>
        <p:nvSpPr>
          <p:cNvPr id="8" name="Content Placeholder 7">
            <a:extLst>
              <a:ext uri="{FF2B5EF4-FFF2-40B4-BE49-F238E27FC236}">
                <a16:creationId xmlns:a16="http://schemas.microsoft.com/office/drawing/2014/main" id="{A22054CD-7BF2-05D0-6CD8-017394822E3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F7198CD-0308-9E92-7948-8BC76CF383E6}"/>
              </a:ext>
            </a:extLst>
          </p:cNvPr>
          <p:cNvPicPr>
            <a:picLocks noChangeAspect="1"/>
          </p:cNvPicPr>
          <p:nvPr/>
        </p:nvPicPr>
        <p:blipFill>
          <a:blip r:embed="rId3"/>
          <a:stretch>
            <a:fillRect/>
          </a:stretch>
        </p:blipFill>
        <p:spPr>
          <a:xfrm>
            <a:off x="1240100" y="1005840"/>
            <a:ext cx="6673175" cy="5547360"/>
          </a:xfrm>
          <a:prstGeom prst="rect">
            <a:avLst/>
          </a:prstGeom>
        </p:spPr>
      </p:pic>
    </p:spTree>
    <p:extLst>
      <p:ext uri="{BB962C8B-B14F-4D97-AF65-F5344CB8AC3E}">
        <p14:creationId xmlns:p14="http://schemas.microsoft.com/office/powerpoint/2010/main" val="1446386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304800"/>
            <a:ext cx="7010400" cy="701040"/>
          </a:xfrm>
        </p:spPr>
        <p:txBody>
          <a:bodyPr>
            <a:normAutofit/>
          </a:bodyPr>
          <a:lstStyle/>
          <a:p>
            <a:r>
              <a:rPr lang="en-US" dirty="0"/>
              <a:t>Associations in DAGs</a:t>
            </a:r>
          </a:p>
        </p:txBody>
      </p:sp>
      <p:pic>
        <p:nvPicPr>
          <p:cNvPr id="8" name="Picture 7">
            <a:extLst>
              <a:ext uri="{FF2B5EF4-FFF2-40B4-BE49-F238E27FC236}">
                <a16:creationId xmlns:a16="http://schemas.microsoft.com/office/drawing/2014/main" id="{0C42E6BA-488A-A0FF-F15A-E09148DCBA16}"/>
              </a:ext>
            </a:extLst>
          </p:cNvPr>
          <p:cNvPicPr>
            <a:picLocks noChangeAspect="1"/>
          </p:cNvPicPr>
          <p:nvPr/>
        </p:nvPicPr>
        <p:blipFill rotWithShape="1">
          <a:blip r:embed="rId3"/>
          <a:srcRect r="65054"/>
          <a:stretch/>
        </p:blipFill>
        <p:spPr>
          <a:xfrm>
            <a:off x="317313" y="1005840"/>
            <a:ext cx="3797487" cy="4556760"/>
          </a:xfrm>
          <a:prstGeom prst="rect">
            <a:avLst/>
          </a:prstGeom>
        </p:spPr>
      </p:pic>
    </p:spTree>
    <p:extLst>
      <p:ext uri="{BB962C8B-B14F-4D97-AF65-F5344CB8AC3E}">
        <p14:creationId xmlns:p14="http://schemas.microsoft.com/office/powerpoint/2010/main" val="1402829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304800"/>
            <a:ext cx="7010400" cy="701040"/>
          </a:xfrm>
        </p:spPr>
        <p:txBody>
          <a:bodyPr>
            <a:normAutofit/>
          </a:bodyPr>
          <a:lstStyle/>
          <a:p>
            <a:r>
              <a:rPr lang="en-US" dirty="0"/>
              <a:t>Associations in DAGs</a:t>
            </a:r>
          </a:p>
        </p:txBody>
      </p:sp>
      <p:pic>
        <p:nvPicPr>
          <p:cNvPr id="8" name="Picture 7">
            <a:extLst>
              <a:ext uri="{FF2B5EF4-FFF2-40B4-BE49-F238E27FC236}">
                <a16:creationId xmlns:a16="http://schemas.microsoft.com/office/drawing/2014/main" id="{0C42E6BA-488A-A0FF-F15A-E09148DCBA16}"/>
              </a:ext>
            </a:extLst>
          </p:cNvPr>
          <p:cNvPicPr>
            <a:picLocks noChangeAspect="1"/>
          </p:cNvPicPr>
          <p:nvPr/>
        </p:nvPicPr>
        <p:blipFill rotWithShape="1">
          <a:blip r:embed="rId3"/>
          <a:srcRect r="31396"/>
          <a:stretch/>
        </p:blipFill>
        <p:spPr>
          <a:xfrm>
            <a:off x="317313" y="1005840"/>
            <a:ext cx="7455087" cy="4556760"/>
          </a:xfrm>
          <a:prstGeom prst="rect">
            <a:avLst/>
          </a:prstGeom>
        </p:spPr>
      </p:pic>
    </p:spTree>
    <p:extLst>
      <p:ext uri="{BB962C8B-B14F-4D97-AF65-F5344CB8AC3E}">
        <p14:creationId xmlns:p14="http://schemas.microsoft.com/office/powerpoint/2010/main" val="2174014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304800"/>
            <a:ext cx="7010400" cy="701040"/>
          </a:xfrm>
        </p:spPr>
        <p:txBody>
          <a:bodyPr>
            <a:normAutofit/>
          </a:bodyPr>
          <a:lstStyle/>
          <a:p>
            <a:r>
              <a:rPr lang="en-US" dirty="0"/>
              <a:t>Associations in DAGs</a:t>
            </a:r>
          </a:p>
        </p:txBody>
      </p:sp>
      <p:pic>
        <p:nvPicPr>
          <p:cNvPr id="8" name="Picture 7">
            <a:extLst>
              <a:ext uri="{FF2B5EF4-FFF2-40B4-BE49-F238E27FC236}">
                <a16:creationId xmlns:a16="http://schemas.microsoft.com/office/drawing/2014/main" id="{0C42E6BA-488A-A0FF-F15A-E09148DCBA16}"/>
              </a:ext>
            </a:extLst>
          </p:cNvPr>
          <p:cNvPicPr>
            <a:picLocks noChangeAspect="1"/>
          </p:cNvPicPr>
          <p:nvPr/>
        </p:nvPicPr>
        <p:blipFill>
          <a:blip r:embed="rId3"/>
          <a:stretch>
            <a:fillRect/>
          </a:stretch>
        </p:blipFill>
        <p:spPr>
          <a:xfrm>
            <a:off x="317313" y="1005840"/>
            <a:ext cx="10866839" cy="4556760"/>
          </a:xfrm>
          <a:prstGeom prst="rect">
            <a:avLst/>
          </a:prstGeom>
        </p:spPr>
      </p:pic>
    </p:spTree>
    <p:extLst>
      <p:ext uri="{BB962C8B-B14F-4D97-AF65-F5344CB8AC3E}">
        <p14:creationId xmlns:p14="http://schemas.microsoft.com/office/powerpoint/2010/main" val="1418841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3" name="Rectangle 12">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latin typeface="+mj-lt"/>
              </a:rPr>
              <a:t>But first</a:t>
            </a:r>
          </a:p>
        </p:txBody>
      </p:sp>
      <p:sp useBgFill="1">
        <p:nvSpPr>
          <p:cNvPr id="17" name="Rectangle 16">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3B3BF805-EDEE-5EE8-8AAA-F73A9577B1B0}"/>
              </a:ext>
            </a:extLst>
          </p:cNvPr>
          <p:cNvPicPr>
            <a:picLocks noChangeAspect="1"/>
          </p:cNvPicPr>
          <p:nvPr/>
        </p:nvPicPr>
        <p:blipFill>
          <a:blip r:embed="rId3"/>
          <a:stretch>
            <a:fillRect/>
          </a:stretch>
        </p:blipFill>
        <p:spPr>
          <a:xfrm>
            <a:off x="924375" y="638419"/>
            <a:ext cx="6616823" cy="5574673"/>
          </a:xfrm>
          <a:prstGeom prst="rect">
            <a:avLst/>
          </a:prstGeom>
        </p:spPr>
      </p:pic>
      <p:sp>
        <p:nvSpPr>
          <p:cNvPr id="19" name="Rectangle 18">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6751"/>
            <a:ext cx="6530721" cy="701040"/>
          </a:xfrm>
        </p:spPr>
        <p:txBody>
          <a:bodyPr>
            <a:normAutofit/>
          </a:bodyPr>
          <a:lstStyle/>
          <a:p>
            <a:r>
              <a:rPr lang="en-US" dirty="0"/>
              <a:t>Some Drawbacks of DAGs</a:t>
            </a:r>
          </a:p>
        </p:txBody>
      </p:sp>
      <p:sp>
        <p:nvSpPr>
          <p:cNvPr id="3" name="Content Placeholder 2"/>
          <p:cNvSpPr>
            <a:spLocks noGrp="1"/>
          </p:cNvSpPr>
          <p:nvPr>
            <p:ph idx="1"/>
          </p:nvPr>
        </p:nvSpPr>
        <p:spPr>
          <a:xfrm>
            <a:off x="1219200" y="977791"/>
            <a:ext cx="9601200" cy="5651609"/>
          </a:xfrm>
        </p:spPr>
        <p:txBody>
          <a:bodyPr>
            <a:noAutofit/>
          </a:bodyPr>
          <a:lstStyle/>
          <a:p>
            <a:pPr marL="342900" indent="-342900">
              <a:buFont typeface="+mj-lt"/>
              <a:buAutoNum type="arabicPeriod"/>
            </a:pPr>
            <a:r>
              <a:rPr lang="en-US" sz="2400" dirty="0"/>
              <a:t>Causality runs in </a:t>
            </a:r>
            <a:r>
              <a:rPr lang="en-US" sz="2400" b="1" dirty="0">
                <a:solidFill>
                  <a:schemeClr val="accent2">
                    <a:lumMod val="75000"/>
                  </a:schemeClr>
                </a:solidFill>
              </a:rPr>
              <a:t>one direction </a:t>
            </a:r>
            <a:r>
              <a:rPr lang="en-US" sz="2400" dirty="0"/>
              <a:t>(simultaneity and reverse causality usually better represented with </a:t>
            </a:r>
            <a:r>
              <a:rPr lang="en-US" sz="2400" i="1" dirty="0"/>
              <a:t>potential outcomes framework)</a:t>
            </a:r>
          </a:p>
          <a:p>
            <a:pPr marL="342900" indent="-342900">
              <a:buFont typeface="+mj-lt"/>
              <a:buAutoNum type="arabicPeriod"/>
            </a:pPr>
            <a:r>
              <a:rPr lang="en-US" sz="2400" dirty="0"/>
              <a:t>Where does the DAG come from? </a:t>
            </a:r>
          </a:p>
          <a:p>
            <a:pPr lvl="1"/>
            <a:r>
              <a:rPr lang="en-US" sz="2400" dirty="0"/>
              <a:t>How could this DAG be more complicated? </a:t>
            </a:r>
          </a:p>
          <a:p>
            <a:pPr lvl="1"/>
            <a:endParaRPr lang="en-US" sz="2400" dirty="0"/>
          </a:p>
          <a:p>
            <a:pPr lvl="1"/>
            <a:endParaRPr lang="en-US" sz="2400" dirty="0"/>
          </a:p>
          <a:p>
            <a:pPr lvl="1"/>
            <a:endParaRPr lang="en-US" sz="2400" dirty="0"/>
          </a:p>
          <a:p>
            <a:pPr marL="274320" lvl="1" indent="0">
              <a:buNone/>
            </a:pPr>
            <a:endParaRPr lang="en-US" sz="2400" dirty="0"/>
          </a:p>
          <a:p>
            <a:pPr lvl="1"/>
            <a:endParaRPr lang="en-US" sz="2400" dirty="0"/>
          </a:p>
          <a:p>
            <a:pPr lvl="1"/>
            <a:endParaRPr lang="en-US" sz="2400" dirty="0"/>
          </a:p>
          <a:p>
            <a:pPr lvl="1"/>
            <a:r>
              <a:rPr lang="en-US" sz="2400" dirty="0"/>
              <a:t>For help drawing DAGs in R, see </a:t>
            </a:r>
            <a:r>
              <a:rPr lang="en-US" sz="2400" dirty="0">
                <a:hlinkClick r:id="rId3"/>
              </a:rPr>
              <a:t>https://evalf22.classes.andrewheiss.com/example/dags.html</a:t>
            </a:r>
            <a:r>
              <a:rPr lang="en-US" sz="2400" dirty="0"/>
              <a:t>  </a:t>
            </a:r>
          </a:p>
          <a:p>
            <a:pPr lvl="1"/>
            <a:endParaRPr lang="en-US" sz="2400" dirty="0"/>
          </a:p>
        </p:txBody>
      </p:sp>
      <p:grpSp>
        <p:nvGrpSpPr>
          <p:cNvPr id="4" name="Group 3">
            <a:extLst>
              <a:ext uri="{FF2B5EF4-FFF2-40B4-BE49-F238E27FC236}">
                <a16:creationId xmlns:a16="http://schemas.microsoft.com/office/drawing/2014/main" id="{BAA1470C-9C12-4C4D-BBBE-8978C417E3F8}"/>
              </a:ext>
            </a:extLst>
          </p:cNvPr>
          <p:cNvGrpSpPr/>
          <p:nvPr/>
        </p:nvGrpSpPr>
        <p:grpSpPr>
          <a:xfrm>
            <a:off x="4186378" y="2895600"/>
            <a:ext cx="3057245" cy="1600200"/>
            <a:chOff x="2209800" y="2209801"/>
            <a:chExt cx="3057245" cy="1600200"/>
          </a:xfrm>
        </p:grpSpPr>
        <p:sp>
          <p:nvSpPr>
            <p:cNvPr id="5" name="Oval 4">
              <a:extLst>
                <a:ext uri="{FF2B5EF4-FFF2-40B4-BE49-F238E27FC236}">
                  <a16:creationId xmlns:a16="http://schemas.microsoft.com/office/drawing/2014/main" id="{F87867F6-F72C-4879-851B-9431586AE524}"/>
                </a:ext>
              </a:extLst>
            </p:cNvPr>
            <p:cNvSpPr/>
            <p:nvPr/>
          </p:nvSpPr>
          <p:spPr>
            <a:xfrm>
              <a:off x="3440220" y="228600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D</a:t>
              </a:r>
            </a:p>
          </p:txBody>
        </p:sp>
        <p:sp>
          <p:nvSpPr>
            <p:cNvPr id="6" name="Oval 5">
              <a:extLst>
                <a:ext uri="{FF2B5EF4-FFF2-40B4-BE49-F238E27FC236}">
                  <a16:creationId xmlns:a16="http://schemas.microsoft.com/office/drawing/2014/main" id="{A2A50AC6-991D-4385-ACB1-248BDBE3E19C}"/>
                </a:ext>
              </a:extLst>
            </p:cNvPr>
            <p:cNvSpPr/>
            <p:nvPr/>
          </p:nvSpPr>
          <p:spPr>
            <a:xfrm>
              <a:off x="4809845" y="320040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Y</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FED9C8C4-908F-4C37-8F36-5034EE6B4D2F}"/>
                    </a:ext>
                  </a:extLst>
                </p:cNvPr>
                <p:cNvSpPr/>
                <p:nvPr/>
              </p:nvSpPr>
              <p:spPr>
                <a:xfrm>
                  <a:off x="3695699" y="3200400"/>
                  <a:ext cx="4572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𝑌</m:t>
                            </m:r>
                          </m:e>
                        </m:acc>
                      </m:oMath>
                    </m:oMathPara>
                  </a14:m>
                  <a:endParaRPr lang="en-US" dirty="0">
                    <a:latin typeface="Times New Roman" panose="02020603050405020304" pitchFamily="18" charset="0"/>
                  </a:endParaRPr>
                </a:p>
              </p:txBody>
            </p:sp>
          </mc:Choice>
          <mc:Fallback xmlns="">
            <p:sp>
              <p:nvSpPr>
                <p:cNvPr id="7" name="Oval 6">
                  <a:extLst>
                    <a:ext uri="{FF2B5EF4-FFF2-40B4-BE49-F238E27FC236}">
                      <a16:creationId xmlns:a16="http://schemas.microsoft.com/office/drawing/2014/main" id="{FED9C8C4-908F-4C37-8F36-5034EE6B4D2F}"/>
                    </a:ext>
                  </a:extLst>
                </p:cNvPr>
                <p:cNvSpPr>
                  <a:spLocks noRot="1" noChangeAspect="1" noMove="1" noResize="1" noEditPoints="1" noAdjustHandles="1" noChangeArrowheads="1" noChangeShapeType="1" noTextEdit="1"/>
                </p:cNvSpPr>
                <p:nvPr/>
              </p:nvSpPr>
              <p:spPr>
                <a:xfrm>
                  <a:off x="3695699" y="3200400"/>
                  <a:ext cx="457200" cy="457200"/>
                </a:xfrm>
                <a:prstGeom prst="ellipse">
                  <a:avLst/>
                </a:prstGeom>
                <a:blipFill>
                  <a:blip r:embed="rId4"/>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2E75B83A-3C06-4E7E-8637-52E631027702}"/>
                </a:ext>
              </a:extLst>
            </p:cNvPr>
            <p:cNvCxnSpPr>
              <a:cxnSpLocks/>
            </p:cNvCxnSpPr>
            <p:nvPr/>
          </p:nvCxnSpPr>
          <p:spPr>
            <a:xfrm>
              <a:off x="2788869" y="2514600"/>
              <a:ext cx="613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ADE2695-BABC-4FC5-ABF5-E28FFCA4A225}"/>
                </a:ext>
              </a:extLst>
            </p:cNvPr>
            <p:cNvCxnSpPr>
              <a:cxnSpLocks/>
            </p:cNvCxnSpPr>
            <p:nvPr/>
          </p:nvCxnSpPr>
          <p:spPr>
            <a:xfrm>
              <a:off x="4145666" y="3448167"/>
              <a:ext cx="6641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845676F-6A63-4057-853F-6B45756430B9}"/>
                </a:ext>
              </a:extLst>
            </p:cNvPr>
            <p:cNvCxnSpPr>
              <a:cxnSpLocks/>
              <a:endCxn id="7" idx="0"/>
            </p:cNvCxnSpPr>
            <p:nvPr/>
          </p:nvCxnSpPr>
          <p:spPr>
            <a:xfrm>
              <a:off x="3733800" y="2743200"/>
              <a:ext cx="190499"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3C202928-8130-40D3-8C43-D544E50DF3AF}"/>
                </a:ext>
              </a:extLst>
            </p:cNvPr>
            <p:cNvSpPr/>
            <p:nvPr/>
          </p:nvSpPr>
          <p:spPr>
            <a:xfrm>
              <a:off x="2209800" y="2209801"/>
              <a:ext cx="525218" cy="53339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X</a:t>
              </a:r>
              <a:endParaRPr lang="en-US" sz="1050" dirty="0">
                <a:latin typeface="Times New Roman" panose="02020603050405020304" pitchFamily="18" charset="0"/>
              </a:endParaRPr>
            </a:p>
          </p:txBody>
        </p:sp>
        <p:sp>
          <p:nvSpPr>
            <p:cNvPr id="12" name="Oval 11">
              <a:extLst>
                <a:ext uri="{FF2B5EF4-FFF2-40B4-BE49-F238E27FC236}">
                  <a16:creationId xmlns:a16="http://schemas.microsoft.com/office/drawing/2014/main" id="{991E63D3-AD7F-4E8F-A02C-8E806916A533}"/>
                </a:ext>
              </a:extLst>
            </p:cNvPr>
            <p:cNvSpPr/>
            <p:nvPr/>
          </p:nvSpPr>
          <p:spPr>
            <a:xfrm>
              <a:off x="2362200" y="3352801"/>
              <a:ext cx="457200" cy="4572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imes New Roman" panose="02020603050405020304" pitchFamily="18" charset="0"/>
                </a:rPr>
                <a:t>R</a:t>
              </a:r>
            </a:p>
          </p:txBody>
        </p:sp>
        <p:cxnSp>
          <p:nvCxnSpPr>
            <p:cNvPr id="13" name="Straight Arrow Connector 12">
              <a:extLst>
                <a:ext uri="{FF2B5EF4-FFF2-40B4-BE49-F238E27FC236}">
                  <a16:creationId xmlns:a16="http://schemas.microsoft.com/office/drawing/2014/main" id="{D12F0083-1B10-49DD-BA7B-6359AB901BAB}"/>
                </a:ext>
              </a:extLst>
            </p:cNvPr>
            <p:cNvCxnSpPr>
              <a:cxnSpLocks/>
            </p:cNvCxnSpPr>
            <p:nvPr/>
          </p:nvCxnSpPr>
          <p:spPr>
            <a:xfrm>
              <a:off x="2743200" y="2590800"/>
              <a:ext cx="9144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7D2C15B-858B-494B-B098-B691B01907C7}"/>
                </a:ext>
              </a:extLst>
            </p:cNvPr>
            <p:cNvCxnSpPr>
              <a:cxnSpLocks/>
            </p:cNvCxnSpPr>
            <p:nvPr/>
          </p:nvCxnSpPr>
          <p:spPr>
            <a:xfrm flipH="1" flipV="1">
              <a:off x="2514600" y="2819400"/>
              <a:ext cx="76200" cy="53340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7011F7-09B5-423C-B1F0-9052F268EE5B}"/>
                </a:ext>
              </a:extLst>
            </p:cNvPr>
            <p:cNvCxnSpPr>
              <a:cxnSpLocks/>
            </p:cNvCxnSpPr>
            <p:nvPr/>
          </p:nvCxnSpPr>
          <p:spPr>
            <a:xfrm flipV="1">
              <a:off x="2895600" y="3505200"/>
              <a:ext cx="697020" cy="7620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4449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1940"/>
            <a:ext cx="9829800" cy="701040"/>
          </a:xfrm>
        </p:spPr>
        <p:txBody>
          <a:bodyPr>
            <a:noAutofit/>
          </a:bodyPr>
          <a:lstStyle/>
          <a:p>
            <a:r>
              <a:rPr lang="en-US" dirty="0"/>
              <a:t>Another approach: Potential Outcomes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3000" y="982980"/>
                <a:ext cx="10058400" cy="5646420"/>
              </a:xfrm>
            </p:spPr>
            <p:txBody>
              <a:bodyPr>
                <a:noAutofit/>
              </a:bodyPr>
              <a:lstStyle/>
              <a:p>
                <a:r>
                  <a:rPr lang="en-US" sz="2400" b="1" dirty="0">
                    <a:solidFill>
                      <a:schemeClr val="accent2">
                        <a:lumMod val="75000"/>
                      </a:schemeClr>
                    </a:solidFill>
                  </a:rPr>
                  <a:t>Central idea</a:t>
                </a:r>
                <a:r>
                  <a:rPr lang="en-US" sz="2400" b="1" dirty="0"/>
                  <a:t>: </a:t>
                </a:r>
                <a:r>
                  <a:rPr lang="en-US" sz="2400" dirty="0"/>
                  <a:t>causal effects are drawn from </a:t>
                </a:r>
                <a:r>
                  <a:rPr lang="en-US" sz="2400" u="sng" dirty="0"/>
                  <a:t>randomization</a:t>
                </a:r>
              </a:p>
              <a:p>
                <a:pPr lvl="1"/>
                <a:r>
                  <a:rPr lang="en-US" sz="2400" dirty="0"/>
                  <a:t>Causal effects are defined as comparison between two states of the world: the </a:t>
                </a:r>
                <a:r>
                  <a:rPr lang="en-US" sz="2400" b="1" dirty="0">
                    <a:solidFill>
                      <a:schemeClr val="accent2">
                        <a:lumMod val="75000"/>
                      </a:schemeClr>
                    </a:solidFill>
                  </a:rPr>
                  <a:t>actual</a:t>
                </a:r>
                <a:r>
                  <a:rPr lang="en-US" sz="2400" b="1" dirty="0"/>
                  <a:t> </a:t>
                </a:r>
                <a:r>
                  <a:rPr lang="en-US" sz="2400" dirty="0"/>
                  <a:t>world and a </a:t>
                </a:r>
                <a:r>
                  <a:rPr lang="en-US" sz="2400" b="1" dirty="0">
                    <a:solidFill>
                      <a:schemeClr val="accent3">
                        <a:lumMod val="75000"/>
                      </a:schemeClr>
                    </a:solidFill>
                  </a:rPr>
                  <a:t>counterfactual</a:t>
                </a:r>
                <a:r>
                  <a:rPr lang="en-US" sz="2400" b="1" dirty="0"/>
                  <a:t> </a:t>
                </a:r>
                <a:endParaRPr lang="en-US" sz="2400" dirty="0"/>
              </a:p>
              <a:p>
                <a:pPr lvl="1"/>
                <a:r>
                  <a:rPr lang="en-US" sz="2400" dirty="0"/>
                  <a:t>Example: what is the causal effect of taking aspirin for a headache?</a:t>
                </a:r>
              </a:p>
              <a:p>
                <a:r>
                  <a:rPr lang="en-US" sz="2400" dirty="0"/>
                  <a:t>Notation: </a:t>
                </a:r>
              </a:p>
              <a:p>
                <a:pPr lvl="1"/>
                <a14:m>
                  <m:oMath xmlns:m="http://schemas.openxmlformats.org/officeDocument/2006/math">
                    <m:r>
                      <a:rPr lang="en-US" sz="2400" b="0" i="1" smtClean="0">
                        <a:latin typeface="Cambria Math" panose="02040503050406030204" pitchFamily="18" charset="0"/>
                      </a:rPr>
                      <m:t>𝐷</m:t>
                    </m:r>
                  </m:oMath>
                </a14:m>
                <a:r>
                  <a:rPr lang="en-US" sz="2400" dirty="0"/>
                  <a:t>: a binary variable indicating treatment (</a:t>
                </a:r>
                <a14:m>
                  <m:oMath xmlns:m="http://schemas.openxmlformats.org/officeDocument/2006/math">
                    <m:r>
                      <a:rPr lang="en-US" sz="2400" b="0" i="1" smtClean="0">
                        <a:latin typeface="Cambria Math" panose="02040503050406030204" pitchFamily="18" charset="0"/>
                      </a:rPr>
                      <m:t>𝐷</m:t>
                    </m:r>
                    <m:r>
                      <a:rPr lang="en-US" sz="2400" b="0" i="1" smtClean="0">
                        <a:latin typeface="Cambria Math" panose="02040503050406030204" pitchFamily="18" charset="0"/>
                      </a:rPr>
                      <m:t>=1</m:t>
                    </m:r>
                  </m:oMath>
                </a14:m>
                <a:r>
                  <a:rPr lang="en-US" sz="2400" dirty="0"/>
                  <a:t> if treated, </a:t>
                </a:r>
                <a14:m>
                  <m:oMath xmlns:m="http://schemas.openxmlformats.org/officeDocument/2006/math">
                    <m:r>
                      <a:rPr lang="en-US" sz="2400" b="0" i="1" smtClean="0">
                        <a:latin typeface="Cambria Math" panose="02040503050406030204" pitchFamily="18" charset="0"/>
                      </a:rPr>
                      <m:t>𝐷</m:t>
                    </m:r>
                    <m:r>
                      <a:rPr lang="en-US" sz="2400" b="0" i="1" smtClean="0">
                        <a:latin typeface="Cambria Math" panose="02040503050406030204" pitchFamily="18" charset="0"/>
                      </a:rPr>
                      <m:t>=0</m:t>
                    </m:r>
                  </m:oMath>
                </a14:m>
                <a:r>
                  <a:rPr lang="en-US" sz="2400" dirty="0"/>
                  <a:t> if control)</a:t>
                </a:r>
              </a:p>
              <a:p>
                <a:pPr lvl="1"/>
                <a:r>
                  <a:rPr lang="en-US" sz="2400" dirty="0"/>
                  <a:t>Potential outcomes are defined based on the state of the world: </a:t>
                </a:r>
                <a14:m>
                  <m:oMath xmlns:m="http://schemas.openxmlformats.org/officeDocument/2006/math">
                    <m:sSubSup>
                      <m:sSubSupPr>
                        <m:ctrlPr>
                          <a:rPr lang="en-US" sz="2400" b="0" i="1" smtClean="0">
                            <a:latin typeface="Cambria Math" panose="02040503050406030204" pitchFamily="18" charset="0"/>
                          </a:rPr>
                        </m:ctrlPr>
                      </m:sSubSupPr>
                      <m:e>
                        <m:r>
                          <m:rPr>
                            <m:lit/>
                          </m:rPr>
                          <a:rPr lang="en-US" sz="2400" b="0" i="1" smtClean="0">
                            <a:latin typeface="Cambria Math" panose="02040503050406030204" pitchFamily="18" charset="0"/>
                          </a:rPr>
                          <m:t>{</m:t>
                        </m:r>
                        <m:r>
                          <a:rPr lang="en-US" sz="2400" b="0" i="1" smtClean="0">
                            <a:latin typeface="Cambria Math" panose="02040503050406030204" pitchFamily="18" charset="0"/>
                          </a:rPr>
                          <m:t>𝑌</m:t>
                        </m:r>
                      </m:e>
                      <m:sub/>
                      <m:sup>
                        <m:r>
                          <a:rPr lang="en-US" sz="2400" b="0" i="1" smtClean="0">
                            <a:latin typeface="Cambria Math" panose="02040503050406030204" pitchFamily="18" charset="0"/>
                          </a:rPr>
                          <m:t>0</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𝑌</m:t>
                        </m:r>
                      </m:e>
                      <m:sub/>
                      <m:sup>
                        <m:r>
                          <a:rPr lang="en-US" sz="2400" b="0" i="1" smtClean="0">
                            <a:latin typeface="Cambria Math" panose="02040503050406030204" pitchFamily="18" charset="0"/>
                          </a:rPr>
                          <m:t>1</m:t>
                        </m:r>
                      </m:sup>
                    </m:sSubSup>
                    <m:r>
                      <m:rPr>
                        <m:lit/>
                      </m:rPr>
                      <a:rPr lang="en-US" sz="2400" b="0" i="1" smtClean="0">
                        <a:latin typeface="Cambria Math" panose="02040503050406030204" pitchFamily="18" charset="0"/>
                      </a:rPr>
                      <m:t>}</m:t>
                    </m:r>
                  </m:oMath>
                </a14:m>
                <a:endParaRPr lang="en-US" sz="2400" dirty="0"/>
              </a:p>
              <a:p>
                <a:pPr lvl="1"/>
                <a:r>
                  <a:rPr lang="en-US" sz="2400" dirty="0"/>
                  <a:t>Actual outcomes have </a:t>
                </a:r>
                <a:r>
                  <a:rPr lang="en-US" sz="2400" u="sng" dirty="0"/>
                  <a:t>subscripts</a:t>
                </a:r>
                <a:r>
                  <a:rPr lang="en-US" sz="2400" b="1" dirty="0"/>
                  <a:t> </a:t>
                </a:r>
                <a:r>
                  <a:rPr lang="en-US" sz="2400" dirty="0"/>
                  <a:t>(</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𝑖𝑡</m:t>
                        </m:r>
                      </m:sub>
                    </m:sSub>
                    <m:r>
                      <a:rPr lang="en-US" sz="2400" b="0" i="1" smtClean="0">
                        <a:latin typeface="Cambria Math" panose="02040503050406030204" pitchFamily="18" charset="0"/>
                      </a:rPr>
                      <m:t>)</m:t>
                    </m:r>
                  </m:oMath>
                </a14:m>
                <a:r>
                  <a:rPr lang="en-US" sz="2400" dirty="0"/>
                  <a:t>: individuals </a:t>
                </a:r>
                <a14:m>
                  <m:oMath xmlns:m="http://schemas.openxmlformats.org/officeDocument/2006/math">
                    <m:r>
                      <a:rPr lang="en-US" sz="2400" b="0" i="1" smtClean="0">
                        <a:latin typeface="Cambria Math" panose="02040503050406030204" pitchFamily="18" charset="0"/>
                      </a:rPr>
                      <m:t>𝑖</m:t>
                    </m:r>
                  </m:oMath>
                </a14:m>
                <a:r>
                  <a:rPr lang="en-US" sz="2400" dirty="0"/>
                  <a:t> and periods </a:t>
                </a:r>
                <a14:m>
                  <m:oMath xmlns:m="http://schemas.openxmlformats.org/officeDocument/2006/math">
                    <m:r>
                      <a:rPr lang="en-US" sz="2400" b="0" i="1" smtClean="0">
                        <a:latin typeface="Cambria Math" panose="02040503050406030204" pitchFamily="18" charset="0"/>
                      </a:rPr>
                      <m:t>𝑡</m:t>
                    </m:r>
                  </m:oMath>
                </a14:m>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3000" y="982980"/>
                <a:ext cx="10058400" cy="5646420"/>
              </a:xfrm>
              <a:blipFill>
                <a:blip r:embed="rId3"/>
                <a:stretch>
                  <a:fillRect l="-485" t="-1187"/>
                </a:stretch>
              </a:blipFill>
            </p:spPr>
            <p:txBody>
              <a:bodyPr/>
              <a:lstStyle/>
              <a:p>
                <a:r>
                  <a:rPr lang="en-US">
                    <a:noFill/>
                  </a:rPr>
                  <a:t> </a:t>
                </a:r>
              </a:p>
            </p:txBody>
          </p:sp>
        </mc:Fallback>
      </mc:AlternateContent>
    </p:spTree>
    <p:extLst>
      <p:ext uri="{BB962C8B-B14F-4D97-AF65-F5344CB8AC3E}">
        <p14:creationId xmlns:p14="http://schemas.microsoft.com/office/powerpoint/2010/main" val="226825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1940"/>
            <a:ext cx="9906000" cy="701040"/>
          </a:xfrm>
        </p:spPr>
        <p:txBody>
          <a:bodyPr>
            <a:noAutofit/>
          </a:bodyPr>
          <a:lstStyle/>
          <a:p>
            <a:r>
              <a:rPr lang="en-US" dirty="0"/>
              <a:t>Another approach: Potential Outcomes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3000" y="982980"/>
                <a:ext cx="9906000" cy="5646420"/>
              </a:xfrm>
            </p:spPr>
            <p:txBody>
              <a:bodyPr>
                <a:noAutofit/>
              </a:bodyPr>
              <a:lstStyle/>
              <a:p>
                <a:r>
                  <a:rPr lang="en-US" sz="2400" b="1" dirty="0">
                    <a:solidFill>
                      <a:schemeClr val="accent2">
                        <a:lumMod val="75000"/>
                      </a:schemeClr>
                    </a:solidFill>
                  </a:rPr>
                  <a:t>Central idea</a:t>
                </a:r>
                <a:r>
                  <a:rPr lang="en-US" sz="2400" b="1" dirty="0"/>
                  <a:t>: </a:t>
                </a:r>
                <a:r>
                  <a:rPr lang="en-US" sz="2400" dirty="0"/>
                  <a:t>causal effects are drawn from </a:t>
                </a:r>
                <a:r>
                  <a:rPr lang="en-US" sz="2400" u="sng" dirty="0"/>
                  <a:t>randomization</a:t>
                </a:r>
              </a:p>
              <a:p>
                <a:pPr lvl="1"/>
                <a:r>
                  <a:rPr lang="en-US" sz="2400" dirty="0"/>
                  <a:t>Causal effects are defined as comparison between two states of the world: the </a:t>
                </a:r>
                <a:r>
                  <a:rPr lang="en-US" sz="2400" b="1" dirty="0">
                    <a:solidFill>
                      <a:schemeClr val="accent2">
                        <a:lumMod val="75000"/>
                      </a:schemeClr>
                    </a:solidFill>
                  </a:rPr>
                  <a:t>actual</a:t>
                </a:r>
                <a:r>
                  <a:rPr lang="en-US" sz="2400" b="1" dirty="0"/>
                  <a:t> </a:t>
                </a:r>
                <a:r>
                  <a:rPr lang="en-US" sz="2400" dirty="0"/>
                  <a:t>world and a </a:t>
                </a:r>
                <a:r>
                  <a:rPr lang="en-US" sz="2400" b="1" dirty="0">
                    <a:solidFill>
                      <a:schemeClr val="accent3">
                        <a:lumMod val="75000"/>
                      </a:schemeClr>
                    </a:solidFill>
                  </a:rPr>
                  <a:t>counterfactual</a:t>
                </a:r>
                <a:r>
                  <a:rPr lang="en-US" sz="2400" b="1" dirty="0"/>
                  <a:t> </a:t>
                </a:r>
                <a:endParaRPr lang="en-US" sz="2400" dirty="0"/>
              </a:p>
              <a:p>
                <a:pPr lvl="1"/>
                <a:r>
                  <a:rPr lang="en-US" sz="2400" dirty="0"/>
                  <a:t>Example: what is the causal effect of taking aspirin for a headache?</a:t>
                </a:r>
              </a:p>
              <a:p>
                <a:r>
                  <a:rPr lang="en-US" sz="2400" dirty="0"/>
                  <a:t>Notation: </a:t>
                </a:r>
              </a:p>
              <a:p>
                <a:pPr lvl="1"/>
                <a14:m>
                  <m:oMath xmlns:m="http://schemas.openxmlformats.org/officeDocument/2006/math">
                    <m:r>
                      <a:rPr lang="en-US" sz="2400" b="0" i="1" smtClean="0">
                        <a:latin typeface="Cambria Math" panose="02040503050406030204" pitchFamily="18" charset="0"/>
                      </a:rPr>
                      <m:t>𝐷</m:t>
                    </m:r>
                  </m:oMath>
                </a14:m>
                <a:r>
                  <a:rPr lang="en-US" sz="2400" dirty="0"/>
                  <a:t>: binary variable indicating treatment (</a:t>
                </a:r>
                <a14:m>
                  <m:oMath xmlns:m="http://schemas.openxmlformats.org/officeDocument/2006/math">
                    <m:r>
                      <a:rPr lang="en-US" sz="2400" b="0" i="1" smtClean="0">
                        <a:latin typeface="Cambria Math" panose="02040503050406030204" pitchFamily="18" charset="0"/>
                      </a:rPr>
                      <m:t>𝐷</m:t>
                    </m:r>
                    <m:r>
                      <a:rPr lang="en-US" sz="2400" b="0" i="1" smtClean="0">
                        <a:latin typeface="Cambria Math" panose="02040503050406030204" pitchFamily="18" charset="0"/>
                      </a:rPr>
                      <m:t>=1</m:t>
                    </m:r>
                  </m:oMath>
                </a14:m>
                <a:r>
                  <a:rPr lang="en-US" sz="2400" dirty="0"/>
                  <a:t> if treated, </a:t>
                </a:r>
                <a14:m>
                  <m:oMath xmlns:m="http://schemas.openxmlformats.org/officeDocument/2006/math">
                    <m:r>
                      <a:rPr lang="en-US" sz="2400" b="0" i="1" smtClean="0">
                        <a:latin typeface="Cambria Math" panose="02040503050406030204" pitchFamily="18" charset="0"/>
                      </a:rPr>
                      <m:t>𝐷</m:t>
                    </m:r>
                    <m:r>
                      <a:rPr lang="en-US" sz="2400" b="0" i="1" smtClean="0">
                        <a:latin typeface="Cambria Math" panose="02040503050406030204" pitchFamily="18" charset="0"/>
                      </a:rPr>
                      <m:t>=0</m:t>
                    </m:r>
                  </m:oMath>
                </a14:m>
                <a:r>
                  <a:rPr lang="en-US" sz="2400" dirty="0"/>
                  <a:t> if control)</a:t>
                </a:r>
              </a:p>
              <a:p>
                <a:pPr lvl="1"/>
                <a:r>
                  <a:rPr lang="en-US" sz="2400" dirty="0"/>
                  <a:t>Potential outcomes are defined based on the state of the world: </a:t>
                </a:r>
                <a14:m>
                  <m:oMath xmlns:m="http://schemas.openxmlformats.org/officeDocument/2006/math">
                    <m:sSubSup>
                      <m:sSubSupPr>
                        <m:ctrlPr>
                          <a:rPr lang="en-US" sz="2400" b="0" i="1" smtClean="0">
                            <a:latin typeface="Cambria Math" panose="02040503050406030204" pitchFamily="18" charset="0"/>
                          </a:rPr>
                        </m:ctrlPr>
                      </m:sSubSupPr>
                      <m:e>
                        <m:r>
                          <m:rPr>
                            <m:lit/>
                          </m:rPr>
                          <a:rPr lang="en-US" sz="2400" b="0" i="1" smtClean="0">
                            <a:latin typeface="Cambria Math" panose="02040503050406030204" pitchFamily="18" charset="0"/>
                          </a:rPr>
                          <m:t>{</m:t>
                        </m:r>
                        <m:r>
                          <a:rPr lang="en-US" sz="2400" b="0" i="1" smtClean="0">
                            <a:latin typeface="Cambria Math" panose="02040503050406030204" pitchFamily="18" charset="0"/>
                          </a:rPr>
                          <m:t>𝑌</m:t>
                        </m:r>
                      </m:e>
                      <m:sub/>
                      <m:sup>
                        <m:r>
                          <a:rPr lang="en-US" sz="2400" b="0" i="1" smtClean="0">
                            <a:latin typeface="Cambria Math" panose="02040503050406030204" pitchFamily="18" charset="0"/>
                          </a:rPr>
                          <m:t>0</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𝑌</m:t>
                        </m:r>
                      </m:e>
                      <m:sub/>
                      <m:sup>
                        <m:r>
                          <a:rPr lang="en-US" sz="2400" b="0" i="1" smtClean="0">
                            <a:latin typeface="Cambria Math" panose="02040503050406030204" pitchFamily="18" charset="0"/>
                          </a:rPr>
                          <m:t>1</m:t>
                        </m:r>
                      </m:sup>
                    </m:sSubSup>
                    <m:r>
                      <m:rPr>
                        <m:lit/>
                      </m:rPr>
                      <a:rPr lang="en-US" sz="2400" b="0" i="1" smtClean="0">
                        <a:latin typeface="Cambria Math" panose="02040503050406030204" pitchFamily="18" charset="0"/>
                      </a:rPr>
                      <m:t>}</m:t>
                    </m:r>
                  </m:oMath>
                </a14:m>
                <a:endParaRPr lang="en-US" sz="2400" dirty="0"/>
              </a:p>
              <a:p>
                <a:pPr lvl="1"/>
                <a:r>
                  <a:rPr lang="en-US" sz="2400" dirty="0"/>
                  <a:t>Actual outcomes have </a:t>
                </a:r>
                <a:r>
                  <a:rPr lang="en-US" sz="2400" u="sng" dirty="0"/>
                  <a:t>subscripts</a:t>
                </a:r>
                <a:r>
                  <a:rPr lang="en-US" sz="2400" b="1" dirty="0"/>
                  <a:t> </a:t>
                </a:r>
                <a:r>
                  <a:rPr lang="en-US" sz="2400" dirty="0"/>
                  <a:t>(</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𝑖𝑡</m:t>
                        </m:r>
                      </m:sub>
                    </m:sSub>
                    <m:r>
                      <a:rPr lang="en-US" sz="2400" b="0" i="1" smtClean="0">
                        <a:latin typeface="Cambria Math" panose="02040503050406030204" pitchFamily="18" charset="0"/>
                      </a:rPr>
                      <m:t>)</m:t>
                    </m:r>
                  </m:oMath>
                </a14:m>
                <a:r>
                  <a:rPr lang="en-US" sz="2400" dirty="0"/>
                  <a:t>: individuals </a:t>
                </a:r>
                <a14:m>
                  <m:oMath xmlns:m="http://schemas.openxmlformats.org/officeDocument/2006/math">
                    <m:r>
                      <a:rPr lang="en-US" sz="2400" b="0" i="1" smtClean="0">
                        <a:latin typeface="Cambria Math" panose="02040503050406030204" pitchFamily="18" charset="0"/>
                      </a:rPr>
                      <m:t>𝑖</m:t>
                    </m:r>
                  </m:oMath>
                </a14:m>
                <a:r>
                  <a:rPr lang="en-US" sz="2400" dirty="0"/>
                  <a:t> and periods </a:t>
                </a:r>
                <a14:m>
                  <m:oMath xmlns:m="http://schemas.openxmlformats.org/officeDocument/2006/math">
                    <m:r>
                      <a:rPr lang="en-US" sz="2400" b="0" i="1" smtClean="0">
                        <a:latin typeface="Cambria Math" panose="02040503050406030204" pitchFamily="18" charset="0"/>
                      </a:rPr>
                      <m:t>𝑡</m:t>
                    </m:r>
                  </m:oMath>
                </a14:m>
                <a:endParaRPr lang="en-US" sz="1000" b="1" dirty="0"/>
              </a:p>
              <a:p>
                <a:pPr marL="0" indent="0">
                  <a:buNone/>
                </a:pPr>
                <a:r>
                  <a:rPr lang="en-US" sz="2400" b="1" dirty="0">
                    <a:solidFill>
                      <a:schemeClr val="accent2">
                        <a:lumMod val="75000"/>
                      </a:schemeClr>
                    </a:solidFill>
                  </a:rPr>
                  <a:t>How do we get from potential to actual?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𝑖𝑡</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𝑖𝑡</m:t>
                          </m:r>
                        </m:sub>
                        <m:sup>
                          <m:r>
                            <a:rPr lang="en-US" sz="2400" b="0" i="1" smtClean="0">
                              <a:latin typeface="Cambria Math" panose="02040503050406030204" pitchFamily="18" charset="0"/>
                            </a:rPr>
                            <m:t>1</m:t>
                          </m:r>
                        </m:sup>
                      </m:sSub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𝑖𝑡</m:t>
                              </m:r>
                            </m:sub>
                          </m:sSub>
                        </m:e>
                      </m:d>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𝑖𝑡</m:t>
                          </m:r>
                        </m:sub>
                        <m:sup>
                          <m:r>
                            <a:rPr lang="en-US" sz="2400" b="0" i="1" smtClean="0">
                              <a:latin typeface="Cambria Math" panose="02040503050406030204" pitchFamily="18" charset="0"/>
                            </a:rPr>
                            <m:t>0</m:t>
                          </m:r>
                        </m:sup>
                      </m:sSubSup>
                    </m:oMath>
                  </m:oMathPara>
                </a14:m>
                <a:endParaRPr lang="en-US" sz="2400" dirty="0"/>
              </a:p>
              <a:p>
                <a:r>
                  <a:rPr lang="en-US" sz="2400" dirty="0"/>
                  <a:t>This leads to an intuitive definition of a </a:t>
                </a:r>
                <a:r>
                  <a:rPr lang="en-US" sz="2400" b="1" u="sng" dirty="0">
                    <a:solidFill>
                      <a:schemeClr val="accent2">
                        <a:lumMod val="75000"/>
                      </a:schemeClr>
                    </a:solidFill>
                  </a:rPr>
                  <a:t>treatment effect: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𝛿</m:t>
                          </m:r>
                        </m:e>
                        <m:sub>
                          <m:r>
                            <a:rPr lang="en-US" sz="2400" b="0" i="1" smtClean="0">
                              <a:latin typeface="Cambria Math" panose="02040503050406030204" pitchFamily="18" charset="0"/>
                            </a:rPr>
                            <m:t>𝑖𝑡</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𝑖𝑡</m:t>
                          </m:r>
                        </m:sub>
                        <m:sup>
                          <m:r>
                            <a:rPr lang="en-US" sz="2400" b="0" i="1" smtClean="0">
                              <a:latin typeface="Cambria Math" panose="02040503050406030204" pitchFamily="18" charset="0"/>
                            </a:rPr>
                            <m:t>1</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𝑖𝑡</m:t>
                          </m:r>
                        </m:sub>
                        <m:sup>
                          <m:r>
                            <a:rPr lang="en-US" sz="2400" b="0" i="1" smtClean="0">
                              <a:latin typeface="Cambria Math" panose="02040503050406030204" pitchFamily="18" charset="0"/>
                            </a:rPr>
                            <m:t>0</m:t>
                          </m:r>
                        </m:sup>
                      </m:sSubSup>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3000" y="982980"/>
                <a:ext cx="9906000" cy="5646420"/>
              </a:xfrm>
              <a:blipFill>
                <a:blip r:embed="rId3"/>
                <a:stretch>
                  <a:fillRect l="-985" t="-1187"/>
                </a:stretch>
              </a:blipFill>
            </p:spPr>
            <p:txBody>
              <a:bodyPr/>
              <a:lstStyle/>
              <a:p>
                <a:r>
                  <a:rPr lang="en-US">
                    <a:noFill/>
                  </a:rPr>
                  <a:t> </a:t>
                </a:r>
              </a:p>
            </p:txBody>
          </p:sp>
        </mc:Fallback>
      </mc:AlternateContent>
    </p:spTree>
    <p:extLst>
      <p:ext uri="{BB962C8B-B14F-4D97-AF65-F5344CB8AC3E}">
        <p14:creationId xmlns:p14="http://schemas.microsoft.com/office/powerpoint/2010/main" val="2262145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1940"/>
            <a:ext cx="9906000" cy="701040"/>
          </a:xfrm>
        </p:spPr>
        <p:txBody>
          <a:bodyPr>
            <a:noAutofit/>
          </a:bodyPr>
          <a:lstStyle/>
          <a:p>
            <a:r>
              <a:rPr lang="en-US" dirty="0"/>
              <a:t>Another approach: Potential Outcomes</a:t>
            </a:r>
          </a:p>
        </p:txBody>
      </p:sp>
      <p:sp>
        <p:nvSpPr>
          <p:cNvPr id="3" name="Content Placeholder 2"/>
          <p:cNvSpPr>
            <a:spLocks noGrp="1"/>
          </p:cNvSpPr>
          <p:nvPr>
            <p:ph idx="1"/>
          </p:nvPr>
        </p:nvSpPr>
        <p:spPr>
          <a:xfrm>
            <a:off x="1143000" y="982980"/>
            <a:ext cx="9906000" cy="5646420"/>
          </a:xfrm>
        </p:spPr>
        <p:txBody>
          <a:bodyPr>
            <a:noAutofit/>
          </a:bodyPr>
          <a:lstStyle/>
          <a:p>
            <a:endParaRPr lang="en-US" sz="2000" dirty="0"/>
          </a:p>
        </p:txBody>
      </p:sp>
      <p:pic>
        <p:nvPicPr>
          <p:cNvPr id="5" name="Picture 4">
            <a:extLst>
              <a:ext uri="{FF2B5EF4-FFF2-40B4-BE49-F238E27FC236}">
                <a16:creationId xmlns:a16="http://schemas.microsoft.com/office/drawing/2014/main" id="{E09F30A6-6064-85C2-177B-E18F8F102F0B}"/>
              </a:ext>
            </a:extLst>
          </p:cNvPr>
          <p:cNvPicPr>
            <a:picLocks noChangeAspect="1"/>
          </p:cNvPicPr>
          <p:nvPr/>
        </p:nvPicPr>
        <p:blipFill>
          <a:blip r:embed="rId3"/>
          <a:stretch>
            <a:fillRect/>
          </a:stretch>
        </p:blipFill>
        <p:spPr>
          <a:xfrm>
            <a:off x="32657" y="1360170"/>
            <a:ext cx="11109882" cy="4892040"/>
          </a:xfrm>
          <a:prstGeom prst="rect">
            <a:avLst/>
          </a:prstGeom>
        </p:spPr>
      </p:pic>
    </p:spTree>
    <p:extLst>
      <p:ext uri="{BB962C8B-B14F-4D97-AF65-F5344CB8AC3E}">
        <p14:creationId xmlns:p14="http://schemas.microsoft.com/office/powerpoint/2010/main" val="1177575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234677"/>
            <a:ext cx="7959602" cy="701040"/>
          </a:xfrm>
        </p:spPr>
        <p:txBody>
          <a:bodyPr>
            <a:normAutofit/>
          </a:bodyPr>
          <a:lstStyle/>
          <a:p>
            <a:r>
              <a:rPr lang="en-US" dirty="0"/>
              <a:t>Average Treatment Effects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990600"/>
                <a:ext cx="9525000" cy="5638800"/>
              </a:xfrm>
            </p:spPr>
            <p:txBody>
              <a:bodyPr>
                <a:noAutofit/>
              </a:bodyPr>
              <a:lstStyle/>
              <a:p>
                <a:r>
                  <a:rPr lang="en-US" sz="2400" dirty="0">
                    <a:cs typeface="Times New Roman" panose="02020603050405020304" pitchFamily="18" charset="0"/>
                  </a:rPr>
                  <a:t>The parameter of interest is usually an </a:t>
                </a:r>
                <a:r>
                  <a:rPr lang="en-US" sz="2400" b="1" u="sng" dirty="0">
                    <a:solidFill>
                      <a:schemeClr val="accent2">
                        <a:lumMod val="75000"/>
                      </a:schemeClr>
                    </a:solidFill>
                    <a:cs typeface="Times New Roman" panose="02020603050405020304" pitchFamily="18" charset="0"/>
                  </a:rPr>
                  <a:t>average treatment effect (ATE):</a:t>
                </a:r>
                <a:endParaRPr lang="en-US" sz="2400" u="sng" dirty="0">
                  <a:solidFill>
                    <a:schemeClr val="accent2">
                      <a:lumMod val="75000"/>
                    </a:schemeClr>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𝐴𝑇𝐸</m:t>
                      </m:r>
                      <m:r>
                        <a:rPr lang="en-US" sz="2400" b="0" i="1" smtClean="0">
                          <a:latin typeface="Cambria Math" panose="02040503050406030204" pitchFamily="18" charset="0"/>
                        </a:rPr>
                        <m:t>=</m:t>
                      </m:r>
                      <m:r>
                        <a:rPr lang="en-US" sz="2400" b="0" i="1" smtClean="0">
                          <a:latin typeface="Cambria Math" panose="02040503050406030204" pitchFamily="18" charset="0"/>
                        </a:rPr>
                        <m:t>𝔼</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𝛿</m:t>
                          </m:r>
                        </m:e>
                        <m:sub>
                          <m:r>
                            <a:rPr lang="en-US" sz="2400" b="0" i="1" smtClean="0">
                              <a:latin typeface="Cambria Math" panose="02040503050406030204" pitchFamily="18" charset="0"/>
                            </a:rPr>
                            <m:t>𝑖𝑡</m:t>
                          </m:r>
                        </m:sub>
                      </m:sSub>
                      <m:r>
                        <a:rPr lang="en-US" sz="2400" b="0" i="1" smtClean="0">
                          <a:latin typeface="Cambria Math" panose="02040503050406030204" pitchFamily="18" charset="0"/>
                        </a:rPr>
                        <m:t>]=</m:t>
                      </m:r>
                      <m:r>
                        <a:rPr lang="en-US" sz="2400" b="0" i="1" smtClean="0">
                          <a:latin typeface="Cambria Math" panose="02040503050406030204" pitchFamily="18" charset="0"/>
                        </a:rPr>
                        <m:t>𝔼</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𝑖𝑡</m:t>
                          </m:r>
                        </m:sub>
                        <m:sup>
                          <m:r>
                            <a:rPr lang="en-US" sz="2400" b="0" i="1" smtClean="0">
                              <a:latin typeface="Cambria Math" panose="02040503050406030204" pitchFamily="18" charset="0"/>
                            </a:rPr>
                            <m:t>1</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𝔼</m:t>
                          </m:r>
                          <m:r>
                            <a:rPr lang="en-US" sz="2400" b="0" i="1" smtClean="0">
                              <a:latin typeface="Cambria Math" panose="02040503050406030204" pitchFamily="18" charset="0"/>
                            </a:rPr>
                            <m:t>[</m:t>
                          </m:r>
                          <m:r>
                            <a:rPr lang="en-US" sz="2400" b="0" i="1" smtClean="0">
                              <a:latin typeface="Cambria Math" panose="02040503050406030204" pitchFamily="18" charset="0"/>
                            </a:rPr>
                            <m:t>𝑌</m:t>
                          </m:r>
                        </m:e>
                        <m:sub>
                          <m:r>
                            <a:rPr lang="en-US" sz="2400" b="0" i="1" smtClean="0">
                              <a:latin typeface="Cambria Math" panose="02040503050406030204" pitchFamily="18" charset="0"/>
                            </a:rPr>
                            <m:t>𝑖𝑡</m:t>
                          </m:r>
                        </m:sub>
                        <m:sup>
                          <m:r>
                            <a:rPr lang="en-US" sz="2400" b="0" i="1" smtClean="0">
                              <a:latin typeface="Cambria Math" panose="02040503050406030204" pitchFamily="18" charset="0"/>
                            </a:rPr>
                            <m:t>0</m:t>
                          </m:r>
                        </m:sup>
                      </m:sSubSup>
                      <m:r>
                        <a:rPr lang="en-US" sz="2400" b="0" i="1" smtClean="0">
                          <a:latin typeface="Cambria Math" panose="020405030504060302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Sometimes, we also care about the </a:t>
                </a:r>
                <a:r>
                  <a:rPr lang="en-US" sz="2400" b="1" dirty="0">
                    <a:solidFill>
                      <a:schemeClr val="accent3">
                        <a:lumMod val="75000"/>
                      </a:schemeClr>
                    </a:solidFill>
                    <a:cs typeface="Times New Roman" panose="02020603050405020304" pitchFamily="18" charset="0"/>
                  </a:rPr>
                  <a:t>average treatment effect specifically for the treated group (ATT):</a:t>
                </a:r>
                <a:endParaRPr lang="en-US" sz="2400" dirty="0">
                  <a:solidFill>
                    <a:schemeClr val="accent3">
                      <a:lumMod val="75000"/>
                    </a:schemeClr>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𝐴𝑇𝑇</m:t>
                      </m:r>
                      <m:r>
                        <a:rPr lang="en-US" sz="2400" b="0" i="1" smtClean="0">
                          <a:latin typeface="Cambria Math" panose="02040503050406030204" pitchFamily="18" charset="0"/>
                        </a:rPr>
                        <m:t>=</m:t>
                      </m:r>
                      <m:r>
                        <a:rPr lang="en-US" sz="2400" b="0" i="1" smtClean="0">
                          <a:latin typeface="Cambria Math" panose="02040503050406030204" pitchFamily="18" charset="0"/>
                        </a:rPr>
                        <m:t>𝔼</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𝛿</m:t>
                          </m:r>
                        </m:e>
                        <m:sub>
                          <m:r>
                            <a:rPr lang="en-US" sz="2400" b="0" i="1" smtClean="0">
                              <a:latin typeface="Cambria Math" panose="02040503050406030204" pitchFamily="18" charset="0"/>
                            </a:rPr>
                            <m:t>𝑖𝑡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𝑖𝑡</m:t>
                          </m:r>
                        </m:sub>
                      </m:sSub>
                      <m:r>
                        <a:rPr lang="en-US" sz="2400" b="0" i="1" smtClean="0">
                          <a:latin typeface="Cambria Math" panose="02040503050406030204" pitchFamily="18" charset="0"/>
                        </a:rPr>
                        <m:t>=1]=</m:t>
                      </m:r>
                      <m:r>
                        <a:rPr lang="en-US" sz="2400" b="0" i="1" smtClean="0">
                          <a:latin typeface="Cambria Math" panose="02040503050406030204" pitchFamily="18" charset="0"/>
                        </a:rPr>
                        <m:t>𝔼</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𝑖𝑡</m:t>
                          </m:r>
                        </m:sub>
                        <m:sup>
                          <m:r>
                            <a:rPr lang="en-US" sz="2400" b="0" i="1" smtClean="0">
                              <a:latin typeface="Cambria Math" panose="02040503050406030204" pitchFamily="18" charset="0"/>
                            </a:rPr>
                            <m:t>1</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𝑖𝑡</m:t>
                          </m:r>
                        </m:sub>
                      </m:sSub>
                      <m:r>
                        <a:rPr lang="en-US" sz="2400" i="1">
                          <a:latin typeface="Cambria Math" panose="02040503050406030204" pitchFamily="18" charset="0"/>
                        </a:rPr>
                        <m:t>=1]−</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𝔼</m:t>
                          </m:r>
                          <m:r>
                            <a:rPr lang="en-US" sz="2400" b="0" i="1" smtClean="0">
                              <a:latin typeface="Cambria Math" panose="02040503050406030204" pitchFamily="18" charset="0"/>
                            </a:rPr>
                            <m:t>[</m:t>
                          </m:r>
                          <m:r>
                            <a:rPr lang="en-US" sz="2400" b="0" i="1" smtClean="0">
                              <a:latin typeface="Cambria Math" panose="02040503050406030204" pitchFamily="18" charset="0"/>
                            </a:rPr>
                            <m:t>𝑌</m:t>
                          </m:r>
                        </m:e>
                        <m:sub>
                          <m:r>
                            <a:rPr lang="en-US" sz="2400" b="0" i="1" smtClean="0">
                              <a:latin typeface="Cambria Math" panose="02040503050406030204" pitchFamily="18" charset="0"/>
                            </a:rPr>
                            <m:t>𝑖𝑡</m:t>
                          </m:r>
                        </m:sub>
                        <m:sup>
                          <m:r>
                            <a:rPr lang="en-US" sz="2400" b="0" i="1" smtClean="0">
                              <a:latin typeface="Cambria Math" panose="02040503050406030204" pitchFamily="18" charset="0"/>
                            </a:rPr>
                            <m:t>0</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𝑖𝑡</m:t>
                          </m:r>
                        </m:sub>
                      </m:sSub>
                      <m:r>
                        <a:rPr lang="en-US" sz="2400" i="1">
                          <a:latin typeface="Cambria Math" panose="02040503050406030204" pitchFamily="18" charset="0"/>
                        </a:rPr>
                        <m:t>=1]</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990600"/>
                <a:ext cx="9525000" cy="5638800"/>
              </a:xfrm>
              <a:blipFill>
                <a:blip r:embed="rId3"/>
                <a:stretch>
                  <a:fillRect l="-448" t="-1189" r="-576"/>
                </a:stretch>
              </a:blipFill>
            </p:spPr>
            <p:txBody>
              <a:bodyPr/>
              <a:lstStyle/>
              <a:p>
                <a:r>
                  <a:rPr lang="en-US">
                    <a:noFill/>
                  </a:rPr>
                  <a:t> </a:t>
                </a:r>
              </a:p>
            </p:txBody>
          </p:sp>
        </mc:Fallback>
      </mc:AlternateContent>
    </p:spTree>
    <p:extLst>
      <p:ext uri="{BB962C8B-B14F-4D97-AF65-F5344CB8AC3E}">
        <p14:creationId xmlns:p14="http://schemas.microsoft.com/office/powerpoint/2010/main" val="876454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234677"/>
            <a:ext cx="7959602" cy="701040"/>
          </a:xfrm>
        </p:spPr>
        <p:txBody>
          <a:bodyPr>
            <a:normAutofit/>
          </a:bodyPr>
          <a:lstStyle/>
          <a:p>
            <a:r>
              <a:rPr lang="en-US" dirty="0"/>
              <a:t>Average Treatment Effects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990600"/>
                <a:ext cx="9525000" cy="5638800"/>
              </a:xfrm>
            </p:spPr>
            <p:txBody>
              <a:bodyPr>
                <a:noAutofit/>
              </a:bodyPr>
              <a:lstStyle/>
              <a:p>
                <a:r>
                  <a:rPr lang="en-US" sz="2400" dirty="0">
                    <a:cs typeface="Times New Roman" panose="02020603050405020304" pitchFamily="18" charset="0"/>
                  </a:rPr>
                  <a:t>The parameter of interest is usually an </a:t>
                </a:r>
                <a:r>
                  <a:rPr lang="en-US" sz="2400" b="1" u="sng" dirty="0">
                    <a:solidFill>
                      <a:schemeClr val="accent2">
                        <a:lumMod val="75000"/>
                      </a:schemeClr>
                    </a:solidFill>
                    <a:cs typeface="Times New Roman" panose="02020603050405020304" pitchFamily="18" charset="0"/>
                  </a:rPr>
                  <a:t>average treatment effect (ATE):</a:t>
                </a:r>
                <a:endParaRPr lang="en-US" sz="2400" u="sng" dirty="0">
                  <a:solidFill>
                    <a:schemeClr val="accent2">
                      <a:lumMod val="75000"/>
                    </a:schemeClr>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𝐴𝑇𝐸</m:t>
                      </m:r>
                      <m:r>
                        <a:rPr lang="en-US" sz="2400" b="0" i="1" smtClean="0">
                          <a:latin typeface="Cambria Math" panose="02040503050406030204" pitchFamily="18" charset="0"/>
                        </a:rPr>
                        <m:t>=</m:t>
                      </m:r>
                      <m:r>
                        <a:rPr lang="en-US" sz="2400" b="0" i="1" smtClean="0">
                          <a:latin typeface="Cambria Math" panose="02040503050406030204" pitchFamily="18" charset="0"/>
                        </a:rPr>
                        <m:t>𝔼</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𝛿</m:t>
                          </m:r>
                        </m:e>
                        <m:sub>
                          <m:r>
                            <a:rPr lang="en-US" sz="2400" b="0" i="1" smtClean="0">
                              <a:latin typeface="Cambria Math" panose="02040503050406030204" pitchFamily="18" charset="0"/>
                            </a:rPr>
                            <m:t>𝑖𝑡</m:t>
                          </m:r>
                        </m:sub>
                      </m:sSub>
                      <m:r>
                        <a:rPr lang="en-US" sz="2400" b="0" i="1" smtClean="0">
                          <a:latin typeface="Cambria Math" panose="02040503050406030204" pitchFamily="18" charset="0"/>
                        </a:rPr>
                        <m:t>]=</m:t>
                      </m:r>
                      <m:r>
                        <a:rPr lang="en-US" sz="2400" b="0" i="1" smtClean="0">
                          <a:latin typeface="Cambria Math" panose="02040503050406030204" pitchFamily="18" charset="0"/>
                        </a:rPr>
                        <m:t>𝔼</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𝑖𝑡</m:t>
                          </m:r>
                        </m:sub>
                        <m:sup>
                          <m:r>
                            <a:rPr lang="en-US" sz="2400" b="0" i="1" smtClean="0">
                              <a:latin typeface="Cambria Math" panose="02040503050406030204" pitchFamily="18" charset="0"/>
                            </a:rPr>
                            <m:t>1</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𝔼</m:t>
                          </m:r>
                          <m:r>
                            <a:rPr lang="en-US" sz="2400" b="0" i="1" smtClean="0">
                              <a:latin typeface="Cambria Math" panose="02040503050406030204" pitchFamily="18" charset="0"/>
                            </a:rPr>
                            <m:t>[</m:t>
                          </m:r>
                          <m:r>
                            <a:rPr lang="en-US" sz="2400" b="0" i="1" smtClean="0">
                              <a:latin typeface="Cambria Math" panose="02040503050406030204" pitchFamily="18" charset="0"/>
                            </a:rPr>
                            <m:t>𝑌</m:t>
                          </m:r>
                        </m:e>
                        <m:sub>
                          <m:r>
                            <a:rPr lang="en-US" sz="2400" b="0" i="1" smtClean="0">
                              <a:latin typeface="Cambria Math" panose="02040503050406030204" pitchFamily="18" charset="0"/>
                            </a:rPr>
                            <m:t>𝑖𝑡</m:t>
                          </m:r>
                        </m:sub>
                        <m:sup>
                          <m:r>
                            <a:rPr lang="en-US" sz="2400" b="0" i="1" smtClean="0">
                              <a:latin typeface="Cambria Math" panose="02040503050406030204" pitchFamily="18" charset="0"/>
                            </a:rPr>
                            <m:t>0</m:t>
                          </m:r>
                        </m:sup>
                      </m:sSubSup>
                      <m:r>
                        <a:rPr lang="en-US" sz="2400" b="0" i="1" smtClean="0">
                          <a:latin typeface="Cambria Math" panose="020405030504060302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Sometimes, we also care about the </a:t>
                </a:r>
                <a:r>
                  <a:rPr lang="en-US" sz="2400" b="1" dirty="0">
                    <a:solidFill>
                      <a:schemeClr val="accent3">
                        <a:lumMod val="75000"/>
                      </a:schemeClr>
                    </a:solidFill>
                    <a:cs typeface="Times New Roman" panose="02020603050405020304" pitchFamily="18" charset="0"/>
                  </a:rPr>
                  <a:t>average treatment effect specifically for the treated group (ATT):</a:t>
                </a:r>
                <a:endParaRPr lang="en-US" sz="2400" dirty="0">
                  <a:solidFill>
                    <a:schemeClr val="accent3">
                      <a:lumMod val="75000"/>
                    </a:schemeClr>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𝐴𝑇𝑇</m:t>
                      </m:r>
                      <m:r>
                        <a:rPr lang="en-US" sz="2400" b="0" i="1" smtClean="0">
                          <a:latin typeface="Cambria Math" panose="02040503050406030204" pitchFamily="18" charset="0"/>
                        </a:rPr>
                        <m:t>=</m:t>
                      </m:r>
                      <m:r>
                        <a:rPr lang="en-US" sz="2400" b="0" i="1" smtClean="0">
                          <a:latin typeface="Cambria Math" panose="02040503050406030204" pitchFamily="18" charset="0"/>
                        </a:rPr>
                        <m:t>𝔼</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𝛿</m:t>
                          </m:r>
                        </m:e>
                        <m:sub>
                          <m:r>
                            <a:rPr lang="en-US" sz="2400" b="0" i="1" smtClean="0">
                              <a:latin typeface="Cambria Math" panose="02040503050406030204" pitchFamily="18" charset="0"/>
                            </a:rPr>
                            <m:t>𝑖𝑡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𝑖𝑡</m:t>
                          </m:r>
                        </m:sub>
                      </m:sSub>
                      <m:r>
                        <a:rPr lang="en-US" sz="2400" b="0" i="1" smtClean="0">
                          <a:latin typeface="Cambria Math" panose="02040503050406030204" pitchFamily="18" charset="0"/>
                        </a:rPr>
                        <m:t>=1]=</m:t>
                      </m:r>
                      <m:r>
                        <a:rPr lang="en-US" sz="2400" b="0" i="1" smtClean="0">
                          <a:latin typeface="Cambria Math" panose="02040503050406030204" pitchFamily="18" charset="0"/>
                        </a:rPr>
                        <m:t>𝔼</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𝑖𝑡</m:t>
                          </m:r>
                        </m:sub>
                        <m:sup>
                          <m:r>
                            <a:rPr lang="en-US" sz="2400" b="0" i="1" smtClean="0">
                              <a:latin typeface="Cambria Math" panose="02040503050406030204" pitchFamily="18" charset="0"/>
                            </a:rPr>
                            <m:t>1</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𝑖𝑡</m:t>
                          </m:r>
                        </m:sub>
                      </m:sSub>
                      <m:r>
                        <a:rPr lang="en-US" sz="2400" i="1">
                          <a:latin typeface="Cambria Math" panose="02040503050406030204" pitchFamily="18" charset="0"/>
                        </a:rPr>
                        <m:t>=1]−</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𝔼</m:t>
                          </m:r>
                          <m:r>
                            <a:rPr lang="en-US" sz="2400" b="0" i="1" smtClean="0">
                              <a:latin typeface="Cambria Math" panose="02040503050406030204" pitchFamily="18" charset="0"/>
                            </a:rPr>
                            <m:t>[</m:t>
                          </m:r>
                          <m:r>
                            <a:rPr lang="en-US" sz="2400" b="0" i="1" smtClean="0">
                              <a:latin typeface="Cambria Math" panose="02040503050406030204" pitchFamily="18" charset="0"/>
                            </a:rPr>
                            <m:t>𝑌</m:t>
                          </m:r>
                        </m:e>
                        <m:sub>
                          <m:r>
                            <a:rPr lang="en-US" sz="2400" b="0" i="1" smtClean="0">
                              <a:latin typeface="Cambria Math" panose="02040503050406030204" pitchFamily="18" charset="0"/>
                            </a:rPr>
                            <m:t>𝑖𝑡</m:t>
                          </m:r>
                        </m:sub>
                        <m:sup>
                          <m:r>
                            <a:rPr lang="en-US" sz="2400" b="0" i="1" smtClean="0">
                              <a:latin typeface="Cambria Math" panose="02040503050406030204" pitchFamily="18" charset="0"/>
                            </a:rPr>
                            <m:t>0</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𝑖𝑡</m:t>
                          </m:r>
                        </m:sub>
                      </m:sSub>
                      <m:r>
                        <a:rPr lang="en-US" sz="2400" i="1">
                          <a:latin typeface="Cambria Math" panose="02040503050406030204" pitchFamily="18" charset="0"/>
                        </a:rPr>
                        <m:t>=1]</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Relies on </a:t>
                </a:r>
                <a:r>
                  <a:rPr lang="en-US" sz="2400" b="1" dirty="0">
                    <a:cs typeface="Times New Roman" panose="02020603050405020304" pitchFamily="18" charset="0"/>
                  </a:rPr>
                  <a:t>assumptions</a:t>
                </a:r>
                <a:r>
                  <a:rPr lang="en-US" sz="2400" dirty="0">
                    <a:cs typeface="Times New Roman" panose="02020603050405020304" pitchFamily="18" charset="0"/>
                  </a:rPr>
                  <a:t> about </a:t>
                </a:r>
                <a:r>
                  <a:rPr lang="en-US" sz="2400" b="1" dirty="0">
                    <a:solidFill>
                      <a:schemeClr val="accent2">
                        <a:lumMod val="75000"/>
                      </a:schemeClr>
                    </a:solidFill>
                    <a:cs typeface="Times New Roman" panose="02020603050405020304" pitchFamily="18" charset="0"/>
                  </a:rPr>
                  <a:t>treated</a:t>
                </a:r>
                <a:r>
                  <a:rPr lang="en-US" sz="2400" dirty="0">
                    <a:cs typeface="Times New Roman" panose="02020603050405020304" pitchFamily="18" charset="0"/>
                  </a:rPr>
                  <a:t> and </a:t>
                </a:r>
                <a:r>
                  <a:rPr lang="en-US" sz="2400" b="1" dirty="0">
                    <a:solidFill>
                      <a:schemeClr val="accent3">
                        <a:lumMod val="75000"/>
                      </a:schemeClr>
                    </a:solidFill>
                    <a:cs typeface="Times New Roman" panose="02020603050405020304" pitchFamily="18" charset="0"/>
                  </a:rPr>
                  <a:t>control</a:t>
                </a:r>
                <a:r>
                  <a:rPr lang="en-US" sz="2400" dirty="0">
                    <a:cs typeface="Times New Roman" panose="02020603050405020304" pitchFamily="18" charset="0"/>
                  </a:rPr>
                  <a:t> groups</a:t>
                </a:r>
              </a:p>
              <a:p>
                <a:pPr marL="457200" indent="-457200">
                  <a:lnSpc>
                    <a:spcPct val="100000"/>
                  </a:lnSpc>
                  <a:buFont typeface="+mj-lt"/>
                  <a:buAutoNum type="arabicPeriod"/>
                </a:pPr>
                <a:r>
                  <a:rPr lang="en-US" sz="2400" dirty="0">
                    <a:cs typeface="Times New Roman" panose="02020603050405020304" pitchFamily="18" charset="0"/>
                  </a:rPr>
                  <a:t>Causal ordering + Independence: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𝐷</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𝑑</m:t>
                        </m:r>
                      </m:sup>
                    </m:sSubSup>
                  </m:oMath>
                </a14:m>
                <a:r>
                  <a:rPr lang="en-US" sz="2400" dirty="0">
                    <a:cs typeface="Times New Roman" panose="02020603050405020304" pitchFamily="18" charset="0"/>
                  </a:rPr>
                  <a:t> and </a:t>
                </a:r>
                <a14:m>
                  <m:oMath xmlns:m="http://schemas.openxmlformats.org/officeDocument/2006/math">
                    <m:d>
                      <m:dPr>
                        <m:ctrlPr>
                          <a:rPr lang="en-US" sz="2400" b="0" i="1" smtClean="0">
                            <a:latin typeface="Cambria Math" panose="02040503050406030204" pitchFamily="18" charset="0"/>
                            <a:cs typeface="Times New Roman" panose="02020603050405020304" pitchFamily="18" charset="0"/>
                          </a:rPr>
                        </m:ctrlPr>
                      </m:dPr>
                      <m:e>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𝐷</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 </m:t>
                    </m:r>
                  </m:oMath>
                </a14:m>
                <a:endParaRPr lang="en-US" sz="2400" dirty="0">
                  <a:cs typeface="Times New Roman" panose="02020603050405020304" pitchFamily="18" charset="0"/>
                </a:endParaRPr>
              </a:p>
              <a:p>
                <a:pPr lvl="1">
                  <a:lnSpc>
                    <a:spcPct val="100000"/>
                  </a:lnSpc>
                </a:pPr>
                <a:r>
                  <a:rPr lang="en-US" sz="2200" dirty="0">
                    <a:cs typeface="Times New Roman" panose="02020603050405020304" pitchFamily="18" charset="0"/>
                  </a:rPr>
                  <a:t>No reverse causality or simultaneity </a:t>
                </a:r>
              </a:p>
              <a:p>
                <a:pPr marL="514350" indent="-514350">
                  <a:lnSpc>
                    <a:spcPct val="100000"/>
                  </a:lnSpc>
                  <a:buFont typeface="+mj-lt"/>
                  <a:buAutoNum type="arabicPeriod"/>
                </a:pPr>
                <a:r>
                  <a:rPr lang="en-US" sz="2600" dirty="0">
                    <a:cs typeface="Times New Roman" panose="02020603050405020304" pitchFamily="18" charset="0"/>
                  </a:rPr>
                  <a:t>Consistency: </a:t>
                </a:r>
                <a14:m>
                  <m:oMath xmlns:m="http://schemas.openxmlformats.org/officeDocument/2006/math">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𝐷</m:t>
                        </m:r>
                      </m:e>
                      <m:sub>
                        <m:r>
                          <a:rPr lang="en-US" sz="2600" b="0" i="1" smtClean="0">
                            <a:latin typeface="Cambria Math" panose="02040503050406030204" pitchFamily="18" charset="0"/>
                            <a:cs typeface="Times New Roman" panose="02020603050405020304" pitchFamily="18" charset="0"/>
                          </a:rPr>
                          <m:t>𝑖𝑡</m:t>
                        </m:r>
                      </m:sub>
                    </m:sSub>
                    <m:r>
                      <a:rPr lang="en-US" sz="2600" b="0" i="1" smtClean="0">
                        <a:latin typeface="Cambria Math" panose="02040503050406030204" pitchFamily="18" charset="0"/>
                        <a:cs typeface="Times New Roman" panose="02020603050405020304" pitchFamily="18" charset="0"/>
                      </a:rPr>
                      <m:t>=</m:t>
                    </m:r>
                    <m:r>
                      <a:rPr lang="en-US" sz="2600" b="0" i="1" smtClean="0">
                        <a:latin typeface="Cambria Math" panose="02040503050406030204" pitchFamily="18" charset="0"/>
                        <a:cs typeface="Times New Roman" panose="02020603050405020304" pitchFamily="18" charset="0"/>
                      </a:rPr>
                      <m:t>𝑑</m:t>
                    </m:r>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𝑌</m:t>
                        </m:r>
                      </m:e>
                      <m:sub>
                        <m:r>
                          <a:rPr lang="en-US" sz="2600" b="0" i="1" smtClean="0">
                            <a:latin typeface="Cambria Math" panose="02040503050406030204" pitchFamily="18" charset="0"/>
                            <a:cs typeface="Times New Roman" panose="02020603050405020304" pitchFamily="18" charset="0"/>
                          </a:rPr>
                          <m:t>𝑖𝑡</m:t>
                        </m:r>
                      </m:sub>
                    </m:sSub>
                    <m:r>
                      <a:rPr lang="en-US" sz="2600" b="0" i="1" smtClean="0">
                        <a:latin typeface="Cambria Math" panose="02040503050406030204" pitchFamily="18" charset="0"/>
                        <a:cs typeface="Times New Roman" panose="02020603050405020304" pitchFamily="18" charset="0"/>
                      </a:rPr>
                      <m:t>=</m:t>
                    </m:r>
                    <m:sSubSup>
                      <m:sSubSupPr>
                        <m:ctrlPr>
                          <a:rPr lang="en-US" sz="2600" b="0" i="1" smtClean="0">
                            <a:latin typeface="Cambria Math" panose="02040503050406030204" pitchFamily="18" charset="0"/>
                            <a:cs typeface="Times New Roman" panose="02020603050405020304" pitchFamily="18" charset="0"/>
                          </a:rPr>
                        </m:ctrlPr>
                      </m:sSubSupPr>
                      <m:e>
                        <m:r>
                          <a:rPr lang="en-US" sz="2600" b="0" i="1" smtClean="0">
                            <a:latin typeface="Cambria Math" panose="02040503050406030204" pitchFamily="18" charset="0"/>
                            <a:cs typeface="Times New Roman" panose="02020603050405020304" pitchFamily="18" charset="0"/>
                          </a:rPr>
                          <m:t>𝑌</m:t>
                        </m:r>
                      </m:e>
                      <m:sub>
                        <m:r>
                          <a:rPr lang="en-US" sz="2600" b="0" i="1" smtClean="0">
                            <a:latin typeface="Cambria Math" panose="02040503050406030204" pitchFamily="18" charset="0"/>
                            <a:cs typeface="Times New Roman" panose="02020603050405020304" pitchFamily="18" charset="0"/>
                          </a:rPr>
                          <m:t>𝑖𝑡</m:t>
                        </m:r>
                      </m:sub>
                      <m:sup>
                        <m:r>
                          <a:rPr lang="en-US" sz="2600" b="0" i="1" smtClean="0">
                            <a:latin typeface="Cambria Math" panose="02040503050406030204" pitchFamily="18" charset="0"/>
                            <a:cs typeface="Times New Roman" panose="02020603050405020304" pitchFamily="18" charset="0"/>
                          </a:rPr>
                          <m:t>𝑑</m:t>
                        </m:r>
                      </m:sup>
                    </m:sSubSup>
                  </m:oMath>
                </a14:m>
                <a:endParaRPr lang="en-US" sz="2600" dirty="0">
                  <a:cs typeface="Times New Roman" panose="02020603050405020304" pitchFamily="18" charset="0"/>
                </a:endParaRPr>
              </a:p>
              <a:p>
                <a:pPr lvl="1">
                  <a:lnSpc>
                    <a:spcPct val="100000"/>
                  </a:lnSpc>
                </a:pPr>
                <a:r>
                  <a:rPr lang="en-US" sz="2400" dirty="0">
                    <a:cs typeface="Times New Roman" panose="02020603050405020304" pitchFamily="18" charset="0"/>
                  </a:rPr>
                  <a:t>No hidden multiple versions, different administration, etc., of treatment</a:t>
                </a:r>
              </a:p>
              <a:p>
                <a:pPr marL="514350" indent="-514350">
                  <a:lnSpc>
                    <a:spcPct val="100000"/>
                  </a:lnSpc>
                  <a:buFont typeface="+mj-lt"/>
                  <a:buAutoNum type="arabicPeriod"/>
                </a:pPr>
                <a:r>
                  <a:rPr lang="en-US" sz="2600" dirty="0">
                    <a:cs typeface="Times New Roman" panose="02020603050405020304" pitchFamily="18" charset="0"/>
                  </a:rPr>
                  <a:t>No interference between units:</a:t>
                </a:r>
                <a14:m>
                  <m:oMath xmlns:m="http://schemas.openxmlformats.org/officeDocument/2006/math">
                    <m:sSub>
                      <m:sSubPr>
                        <m:ctrlPr>
                          <a:rPr lang="en-US" sz="2600" b="0" i="1" smtClean="0">
                            <a:latin typeface="Cambria Math" panose="02040503050406030204" pitchFamily="18" charset="0"/>
                            <a:cs typeface="Times New Roman" panose="02020603050405020304" pitchFamily="18" charset="0"/>
                          </a:rPr>
                        </m:ctrlPr>
                      </m:sSubPr>
                      <m:e>
                        <m:r>
                          <m:rPr>
                            <m:sty m:val="p"/>
                          </m:rPr>
                          <a:rPr lang="en-US" sz="2600" b="0" i="0" smtClean="0">
                            <a:latin typeface="Cambria Math" panose="02040503050406030204" pitchFamily="18" charset="0"/>
                            <a:cs typeface="Times New Roman" panose="02020603050405020304" pitchFamily="18" charset="0"/>
                          </a:rPr>
                          <m:t>Y</m:t>
                        </m:r>
                      </m:e>
                      <m:sub>
                        <m:r>
                          <m:rPr>
                            <m:sty m:val="p"/>
                          </m:rPr>
                          <a:rPr lang="en-US" sz="2600" b="0" i="0" smtClean="0">
                            <a:latin typeface="Cambria Math" panose="02040503050406030204" pitchFamily="18" charset="0"/>
                            <a:cs typeface="Times New Roman" panose="02020603050405020304" pitchFamily="18" charset="0"/>
                          </a:rPr>
                          <m:t>it</m:t>
                        </m:r>
                      </m:sub>
                    </m:sSub>
                    <m:d>
                      <m:dPr>
                        <m:ctrlPr>
                          <a:rPr lang="en-US" sz="2600" b="0" i="1" smtClean="0">
                            <a:latin typeface="Cambria Math" panose="02040503050406030204" pitchFamily="18" charset="0"/>
                            <a:cs typeface="Times New Roman" panose="02020603050405020304" pitchFamily="18" charset="0"/>
                          </a:rPr>
                        </m:ctrlPr>
                      </m:dPr>
                      <m:e>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𝐷</m:t>
                            </m:r>
                          </m:e>
                          <m:sub>
                            <m:r>
                              <a:rPr lang="en-US" sz="2600" b="0" i="1" smtClean="0">
                                <a:latin typeface="Cambria Math" panose="02040503050406030204" pitchFamily="18" charset="0"/>
                                <a:cs typeface="Times New Roman" panose="02020603050405020304" pitchFamily="18" charset="0"/>
                              </a:rPr>
                              <m:t>1</m:t>
                            </m:r>
                            <m:r>
                              <a:rPr lang="en-US" sz="2600" b="0" i="1" smtClean="0">
                                <a:latin typeface="Cambria Math" panose="02040503050406030204" pitchFamily="18" charset="0"/>
                                <a:cs typeface="Times New Roman" panose="02020603050405020304" pitchFamily="18" charset="0"/>
                              </a:rPr>
                              <m:t>𝑡</m:t>
                            </m:r>
                          </m:sub>
                        </m:sSub>
                        <m:r>
                          <a:rPr lang="en-US" sz="2600" b="0" i="1" smtClean="0">
                            <a:latin typeface="Cambria Math" panose="02040503050406030204" pitchFamily="18" charset="0"/>
                            <a:cs typeface="Times New Roman" panose="02020603050405020304" pitchFamily="18" charset="0"/>
                          </a:rPr>
                          <m:t>,…, </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𝐷</m:t>
                            </m:r>
                          </m:e>
                          <m:sub>
                            <m:r>
                              <a:rPr lang="en-US" sz="2600" b="0" i="1" smtClean="0">
                                <a:latin typeface="Cambria Math" panose="02040503050406030204" pitchFamily="18" charset="0"/>
                                <a:cs typeface="Times New Roman" panose="02020603050405020304" pitchFamily="18" charset="0"/>
                              </a:rPr>
                              <m:t>𝑁𝑡</m:t>
                            </m:r>
                          </m:sub>
                        </m:sSub>
                      </m:e>
                    </m:d>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𝑌</m:t>
                        </m:r>
                      </m:e>
                      <m:sub>
                        <m:r>
                          <a:rPr lang="en-US" sz="2600" b="0" i="1" smtClean="0">
                            <a:latin typeface="Cambria Math" panose="02040503050406030204" pitchFamily="18" charset="0"/>
                            <a:cs typeface="Times New Roman" panose="02020603050405020304" pitchFamily="18" charset="0"/>
                          </a:rPr>
                          <m:t>𝑖𝑡</m:t>
                        </m:r>
                      </m:sub>
                    </m:sSub>
                    <m:d>
                      <m:dPr>
                        <m:ctrlPr>
                          <a:rPr lang="en-US" sz="2600" b="0" i="1" smtClean="0">
                            <a:latin typeface="Cambria Math" panose="02040503050406030204" pitchFamily="18" charset="0"/>
                            <a:cs typeface="Times New Roman" panose="02020603050405020304" pitchFamily="18" charset="0"/>
                          </a:rPr>
                        </m:ctrlPr>
                      </m:dPr>
                      <m:e>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𝐷</m:t>
                            </m:r>
                          </m:e>
                          <m:sub>
                            <m:r>
                              <a:rPr lang="en-US" sz="2600" b="0" i="1" smtClean="0">
                                <a:latin typeface="Cambria Math" panose="02040503050406030204" pitchFamily="18" charset="0"/>
                                <a:cs typeface="Times New Roman" panose="02020603050405020304" pitchFamily="18" charset="0"/>
                              </a:rPr>
                              <m:t>𝑖𝑡</m:t>
                            </m:r>
                          </m:sub>
                        </m:sSub>
                      </m:e>
                    </m:d>
                  </m:oMath>
                </a14:m>
                <a:endParaRPr lang="en-US" sz="2400" dirty="0">
                  <a:cs typeface="Times New Roman" panose="02020603050405020304" pitchFamily="18" charset="0"/>
                </a:endParaRPr>
              </a:p>
              <a:p>
                <a:pPr lvl="1">
                  <a:lnSpc>
                    <a:spcPct val="100000"/>
                  </a:lnSpc>
                </a:pPr>
                <a:r>
                  <a:rPr lang="en-US" sz="2200" dirty="0">
                    <a:cs typeface="Times New Roman" panose="02020603050405020304" pitchFamily="18" charset="0"/>
                  </a:rPr>
                  <a:t>No one else’s treatments affect yours</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990600"/>
                <a:ext cx="9525000" cy="5638800"/>
              </a:xfrm>
              <a:blipFill>
                <a:blip r:embed="rId3"/>
                <a:stretch>
                  <a:fillRect l="-960" t="-1189" r="-576" b="-4649"/>
                </a:stretch>
              </a:blipFill>
            </p:spPr>
            <p:txBody>
              <a:bodyPr/>
              <a:lstStyle/>
              <a:p>
                <a:r>
                  <a:rPr lang="en-CA">
                    <a:noFill/>
                  </a:rPr>
                  <a:t> </a:t>
                </a:r>
              </a:p>
            </p:txBody>
          </p:sp>
        </mc:Fallback>
      </mc:AlternateContent>
    </p:spTree>
    <p:extLst>
      <p:ext uri="{BB962C8B-B14F-4D97-AF65-F5344CB8AC3E}">
        <p14:creationId xmlns:p14="http://schemas.microsoft.com/office/powerpoint/2010/main" val="554348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234677"/>
            <a:ext cx="8077200" cy="701040"/>
          </a:xfrm>
        </p:spPr>
        <p:txBody>
          <a:bodyPr>
            <a:normAutofit/>
          </a:bodyPr>
          <a:lstStyle/>
          <a:p>
            <a:r>
              <a:rPr lang="en-US" dirty="0"/>
              <a:t>Example: Treatment Outcomes</a:t>
            </a:r>
          </a:p>
        </p:txBody>
      </p:sp>
      <p:sp>
        <p:nvSpPr>
          <p:cNvPr id="3" name="Content Placeholder 2"/>
          <p:cNvSpPr>
            <a:spLocks noGrp="1"/>
          </p:cNvSpPr>
          <p:nvPr>
            <p:ph idx="1"/>
          </p:nvPr>
        </p:nvSpPr>
        <p:spPr>
          <a:xfrm>
            <a:off x="1066801" y="990600"/>
            <a:ext cx="8381999" cy="5638800"/>
          </a:xfrm>
        </p:spPr>
        <p:txBody>
          <a:bodyPr>
            <a:noAutofit/>
          </a:bodyPr>
          <a:lstStyle/>
          <a:p>
            <a:pPr marL="0" indent="0">
              <a:buNone/>
            </a:pPr>
            <a:r>
              <a:rPr lang="en-US" sz="2400" dirty="0"/>
              <a:t>How effective is a medical treatment? </a:t>
            </a: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CC0291DC-F40F-4B2E-A973-28B773907203}"/>
                  </a:ext>
                </a:extLst>
              </p:cNvPr>
              <p:cNvGraphicFramePr>
                <a:graphicFrameLocks noGrp="1"/>
              </p:cNvGraphicFramePr>
              <p:nvPr/>
            </p:nvGraphicFramePr>
            <p:xfrm>
              <a:off x="1143000" y="1524000"/>
              <a:ext cx="7467600" cy="5037455"/>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1382962599"/>
                        </a:ext>
                      </a:extLst>
                    </a:gridCol>
                    <a:gridCol w="1866900">
                      <a:extLst>
                        <a:ext uri="{9D8B030D-6E8A-4147-A177-3AD203B41FA5}">
                          <a16:colId xmlns:a16="http://schemas.microsoft.com/office/drawing/2014/main" val="3110937995"/>
                        </a:ext>
                      </a:extLst>
                    </a:gridCol>
                    <a:gridCol w="1866900">
                      <a:extLst>
                        <a:ext uri="{9D8B030D-6E8A-4147-A177-3AD203B41FA5}">
                          <a16:colId xmlns:a16="http://schemas.microsoft.com/office/drawing/2014/main" val="1332737986"/>
                        </a:ext>
                      </a:extLst>
                    </a:gridCol>
                    <a:gridCol w="1866900">
                      <a:extLst>
                        <a:ext uri="{9D8B030D-6E8A-4147-A177-3AD203B41FA5}">
                          <a16:colId xmlns:a16="http://schemas.microsoft.com/office/drawing/2014/main" val="3121837830"/>
                        </a:ext>
                      </a:extLst>
                    </a:gridCol>
                  </a:tblGrid>
                  <a:tr h="437573">
                    <a:tc>
                      <a:txBody>
                        <a:bodyPr/>
                        <a:lstStyle/>
                        <a:p>
                          <a:r>
                            <a:rPr lang="en-US" sz="2400" dirty="0">
                              <a:latin typeface="Times New Roman" panose="02020603050405020304" pitchFamily="18" charset="0"/>
                            </a:rPr>
                            <a:t>Patient</a:t>
                          </a: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𝒀</m:t>
                                    </m:r>
                                  </m:e>
                                  <m:sup>
                                    <m:r>
                                      <a:rPr lang="en-US" sz="2400" b="1" i="1" smtClean="0">
                                        <a:latin typeface="Cambria Math" panose="02040503050406030204" pitchFamily="18" charset="0"/>
                                      </a:rPr>
                                      <m:t>𝟏</m:t>
                                    </m:r>
                                  </m:sup>
                                </m:sSup>
                              </m:oMath>
                            </m:oMathPara>
                          </a14:m>
                          <a:endParaRPr lang="en-US" sz="2400" dirty="0">
                            <a:latin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𝒀</m:t>
                                    </m:r>
                                  </m:e>
                                  <m:sup>
                                    <m:r>
                                      <a:rPr lang="en-US" sz="2400" b="1" i="1" smtClean="0">
                                        <a:latin typeface="Cambria Math" panose="02040503050406030204" pitchFamily="18" charset="0"/>
                                      </a:rPr>
                                      <m:t>𝟎</m:t>
                                    </m:r>
                                  </m:sup>
                                </m:sSup>
                              </m:oMath>
                            </m:oMathPara>
                          </a14:m>
                          <a:endParaRPr lang="en-US" sz="2400" dirty="0">
                            <a:latin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𝜹</m:t>
                                </m:r>
                              </m:oMath>
                            </m:oMathPara>
                          </a14:m>
                          <a:endParaRPr lang="en-US" sz="2400" dirty="0">
                            <a:latin typeface="Times New Roman" panose="02020603050405020304" pitchFamily="18" charset="0"/>
                          </a:endParaRPr>
                        </a:p>
                      </a:txBody>
                      <a:tcPr/>
                    </a:tc>
                    <a:extLst>
                      <a:ext uri="{0D108BD9-81ED-4DB2-BD59-A6C34878D82A}">
                        <a16:rowId xmlns:a16="http://schemas.microsoft.com/office/drawing/2014/main" val="2394106292"/>
                      </a:ext>
                    </a:extLst>
                  </a:tr>
                  <a:tr h="436303">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509417205"/>
                      </a:ext>
                    </a:extLst>
                  </a:tr>
                  <a:tr h="436303">
                    <a:tc>
                      <a:txBody>
                        <a:bodyPr/>
                        <a:lstStyle/>
                        <a:p>
                          <a:r>
                            <a:rPr lang="en-US" sz="2400" dirty="0">
                              <a:latin typeface="Times New Roman" panose="02020603050405020304" pitchFamily="18" charset="0"/>
                            </a:rPr>
                            <a:t>2</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6</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3683507387"/>
                      </a:ext>
                    </a:extLst>
                  </a:tr>
                  <a:tr h="436303">
                    <a:tc>
                      <a:txBody>
                        <a:bodyPr/>
                        <a:lstStyle/>
                        <a:p>
                          <a:r>
                            <a:rPr lang="en-US" sz="2400" dirty="0">
                              <a:latin typeface="Times New Roman" panose="02020603050405020304" pitchFamily="18" charset="0"/>
                            </a:rPr>
                            <a:t>3</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1</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1573450199"/>
                      </a:ext>
                    </a:extLst>
                  </a:tr>
                  <a:tr h="436303">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8</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3067848943"/>
                      </a:ext>
                    </a:extLst>
                  </a:tr>
                  <a:tr h="436303">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2</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317705721"/>
                      </a:ext>
                    </a:extLst>
                  </a:tr>
                  <a:tr h="436303">
                    <a:tc>
                      <a:txBody>
                        <a:bodyPr/>
                        <a:lstStyle/>
                        <a:p>
                          <a:r>
                            <a:rPr lang="en-US" sz="2400" dirty="0">
                              <a:latin typeface="Times New Roman" panose="02020603050405020304" pitchFamily="18" charset="0"/>
                            </a:rPr>
                            <a:t>6</a:t>
                          </a:r>
                        </a:p>
                      </a:txBody>
                      <a:tcPr/>
                    </a:tc>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1</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1421316902"/>
                      </a:ext>
                    </a:extLst>
                  </a:tr>
                  <a:tr h="436303">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10</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3120335065"/>
                      </a:ext>
                    </a:extLst>
                  </a:tr>
                  <a:tr h="436303">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6</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1180700529"/>
                      </a:ext>
                    </a:extLst>
                  </a:tr>
                  <a:tr h="436303">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3</a:t>
                          </a:r>
                        </a:p>
                      </a:txBody>
                      <a:tcPr/>
                    </a:tc>
                    <a:tc>
                      <a:txBody>
                        <a:bodyPr/>
                        <a:lstStyle/>
                        <a:p>
                          <a:r>
                            <a:rPr lang="en-US" sz="2400" dirty="0">
                              <a:latin typeface="Times New Roman" panose="02020603050405020304" pitchFamily="18" charset="0"/>
                            </a:rPr>
                            <a:t>7</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1389079847"/>
                      </a:ext>
                    </a:extLst>
                  </a:tr>
                  <a:tr h="436303">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8</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1832426719"/>
                      </a:ext>
                    </a:extLst>
                  </a:tr>
                </a:tbl>
              </a:graphicData>
            </a:graphic>
          </p:graphicFrame>
        </mc:Choice>
        <mc:Fallback xmlns="">
          <p:graphicFrame>
            <p:nvGraphicFramePr>
              <p:cNvPr id="4" name="Table 4">
                <a:extLst>
                  <a:ext uri="{FF2B5EF4-FFF2-40B4-BE49-F238E27FC236}">
                    <a16:creationId xmlns:a16="http://schemas.microsoft.com/office/drawing/2014/main" id="{CC0291DC-F40F-4B2E-A973-28B773907203}"/>
                  </a:ext>
                </a:extLst>
              </p:cNvPr>
              <p:cNvGraphicFramePr>
                <a:graphicFrameLocks noGrp="1"/>
              </p:cNvGraphicFramePr>
              <p:nvPr>
                <p:extLst>
                  <p:ext uri="{D42A27DB-BD31-4B8C-83A1-F6EECF244321}">
                    <p14:modId xmlns:p14="http://schemas.microsoft.com/office/powerpoint/2010/main" val="1642692696"/>
                  </p:ext>
                </p:extLst>
              </p:nvPr>
            </p:nvGraphicFramePr>
            <p:xfrm>
              <a:off x="1143000" y="1524000"/>
              <a:ext cx="7467600" cy="5037455"/>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1382962599"/>
                        </a:ext>
                      </a:extLst>
                    </a:gridCol>
                    <a:gridCol w="1866900">
                      <a:extLst>
                        <a:ext uri="{9D8B030D-6E8A-4147-A177-3AD203B41FA5}">
                          <a16:colId xmlns:a16="http://schemas.microsoft.com/office/drawing/2014/main" val="3110937995"/>
                        </a:ext>
                      </a:extLst>
                    </a:gridCol>
                    <a:gridCol w="1866900">
                      <a:extLst>
                        <a:ext uri="{9D8B030D-6E8A-4147-A177-3AD203B41FA5}">
                          <a16:colId xmlns:a16="http://schemas.microsoft.com/office/drawing/2014/main" val="1332737986"/>
                        </a:ext>
                      </a:extLst>
                    </a:gridCol>
                    <a:gridCol w="1866900">
                      <a:extLst>
                        <a:ext uri="{9D8B030D-6E8A-4147-A177-3AD203B41FA5}">
                          <a16:colId xmlns:a16="http://schemas.microsoft.com/office/drawing/2014/main" val="3121837830"/>
                        </a:ext>
                      </a:extLst>
                    </a:gridCol>
                  </a:tblGrid>
                  <a:tr h="465455">
                    <a:tc>
                      <a:txBody>
                        <a:bodyPr/>
                        <a:lstStyle/>
                        <a:p>
                          <a:r>
                            <a:rPr lang="en-US" sz="2400" dirty="0">
                              <a:latin typeface="Times New Roman" panose="02020603050405020304" pitchFamily="18" charset="0"/>
                            </a:rPr>
                            <a:t>Patient</a:t>
                          </a:r>
                        </a:p>
                      </a:txBody>
                      <a:tcPr/>
                    </a:tc>
                    <a:tc>
                      <a:txBody>
                        <a:bodyPr/>
                        <a:lstStyle/>
                        <a:p>
                          <a:endParaRPr lang="en-US"/>
                        </a:p>
                      </a:txBody>
                      <a:tcPr>
                        <a:blipFill>
                          <a:blip r:embed="rId3"/>
                          <a:stretch>
                            <a:fillRect l="-100654" t="-10526" r="-201634" b="-1017105"/>
                          </a:stretch>
                        </a:blipFill>
                      </a:tcPr>
                    </a:tc>
                    <a:tc>
                      <a:txBody>
                        <a:bodyPr/>
                        <a:lstStyle/>
                        <a:p>
                          <a:endParaRPr lang="en-US"/>
                        </a:p>
                      </a:txBody>
                      <a:tcPr>
                        <a:blipFill>
                          <a:blip r:embed="rId3"/>
                          <a:stretch>
                            <a:fillRect l="-200000" t="-10526" r="-100977" b="-1017105"/>
                          </a:stretch>
                        </a:blipFill>
                      </a:tcPr>
                    </a:tc>
                    <a:tc>
                      <a:txBody>
                        <a:bodyPr/>
                        <a:lstStyle/>
                        <a:p>
                          <a:endParaRPr lang="en-US"/>
                        </a:p>
                      </a:txBody>
                      <a:tcPr>
                        <a:blipFill>
                          <a:blip r:embed="rId3"/>
                          <a:stretch>
                            <a:fillRect l="-300980" t="-10526" r="-1307" b="-1017105"/>
                          </a:stretch>
                        </a:blipFill>
                      </a:tcPr>
                    </a:tc>
                    <a:extLst>
                      <a:ext uri="{0D108BD9-81ED-4DB2-BD59-A6C34878D82A}">
                        <a16:rowId xmlns:a16="http://schemas.microsoft.com/office/drawing/2014/main" val="2394106292"/>
                      </a:ext>
                    </a:extLst>
                  </a:tr>
                  <a:tr h="457200">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509417205"/>
                      </a:ext>
                    </a:extLst>
                  </a:tr>
                  <a:tr h="457200">
                    <a:tc>
                      <a:txBody>
                        <a:bodyPr/>
                        <a:lstStyle/>
                        <a:p>
                          <a:r>
                            <a:rPr lang="en-US" sz="2400" dirty="0">
                              <a:latin typeface="Times New Roman" panose="02020603050405020304" pitchFamily="18" charset="0"/>
                            </a:rPr>
                            <a:t>2</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6</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3683507387"/>
                      </a:ext>
                    </a:extLst>
                  </a:tr>
                  <a:tr h="457200">
                    <a:tc>
                      <a:txBody>
                        <a:bodyPr/>
                        <a:lstStyle/>
                        <a:p>
                          <a:r>
                            <a:rPr lang="en-US" sz="2400" dirty="0">
                              <a:latin typeface="Times New Roman" panose="02020603050405020304" pitchFamily="18" charset="0"/>
                            </a:rPr>
                            <a:t>3</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1</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1573450199"/>
                      </a:ext>
                    </a:extLst>
                  </a:tr>
                  <a:tr h="457200">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8</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3067848943"/>
                      </a:ext>
                    </a:extLst>
                  </a:tr>
                  <a:tr h="457200">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2</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317705721"/>
                      </a:ext>
                    </a:extLst>
                  </a:tr>
                  <a:tr h="457200">
                    <a:tc>
                      <a:txBody>
                        <a:bodyPr/>
                        <a:lstStyle/>
                        <a:p>
                          <a:r>
                            <a:rPr lang="en-US" sz="2400" dirty="0">
                              <a:latin typeface="Times New Roman" panose="02020603050405020304" pitchFamily="18" charset="0"/>
                            </a:rPr>
                            <a:t>6</a:t>
                          </a:r>
                        </a:p>
                      </a:txBody>
                      <a:tcPr/>
                    </a:tc>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1</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1421316902"/>
                      </a:ext>
                    </a:extLst>
                  </a:tr>
                  <a:tr h="457200">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10</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3120335065"/>
                      </a:ext>
                    </a:extLst>
                  </a:tr>
                  <a:tr h="457200">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6</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1180700529"/>
                      </a:ext>
                    </a:extLst>
                  </a:tr>
                  <a:tr h="457200">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3</a:t>
                          </a:r>
                        </a:p>
                      </a:txBody>
                      <a:tcPr/>
                    </a:tc>
                    <a:tc>
                      <a:txBody>
                        <a:bodyPr/>
                        <a:lstStyle/>
                        <a:p>
                          <a:r>
                            <a:rPr lang="en-US" sz="2400" dirty="0">
                              <a:latin typeface="Times New Roman" panose="02020603050405020304" pitchFamily="18" charset="0"/>
                            </a:rPr>
                            <a:t>7</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1389079847"/>
                      </a:ext>
                    </a:extLst>
                  </a:tr>
                  <a:tr h="457200">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8</a:t>
                          </a:r>
                        </a:p>
                      </a:txBody>
                      <a:tcPr/>
                    </a:tc>
                    <a:tc>
                      <a:txBody>
                        <a:bodyPr/>
                        <a:lstStyle/>
                        <a:p>
                          <a:endParaRPr lang="en-US" sz="2400" dirty="0">
                            <a:latin typeface="Times New Roman" panose="02020603050405020304" pitchFamily="18" charset="0"/>
                          </a:endParaRPr>
                        </a:p>
                      </a:txBody>
                      <a:tcPr/>
                    </a:tc>
                    <a:extLst>
                      <a:ext uri="{0D108BD9-81ED-4DB2-BD59-A6C34878D82A}">
                        <a16:rowId xmlns:a16="http://schemas.microsoft.com/office/drawing/2014/main" val="1832426719"/>
                      </a:ext>
                    </a:extLst>
                  </a:tr>
                </a:tbl>
              </a:graphicData>
            </a:graphic>
          </p:graphicFrame>
        </mc:Fallback>
      </mc:AlternateContent>
    </p:spTree>
    <p:extLst>
      <p:ext uri="{BB962C8B-B14F-4D97-AF65-F5344CB8AC3E}">
        <p14:creationId xmlns:p14="http://schemas.microsoft.com/office/powerpoint/2010/main" val="2045708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4677"/>
            <a:ext cx="9677399" cy="1060723"/>
          </a:xfrm>
        </p:spPr>
        <p:txBody>
          <a:bodyPr>
            <a:noAutofit/>
          </a:bodyPr>
          <a:lstStyle/>
          <a:p>
            <a:r>
              <a:rPr lang="en-US" dirty="0"/>
              <a:t>Example: Treatment Outcomes</a:t>
            </a:r>
            <a:br>
              <a:rPr lang="en-US" dirty="0"/>
            </a:br>
            <a:r>
              <a:rPr lang="en-US" sz="2800" dirty="0">
                <a:highlight>
                  <a:srgbClr val="FFFF00"/>
                </a:highlight>
              </a:rPr>
              <a:t>(sidenote: the structure of data)</a:t>
            </a:r>
            <a:endParaRPr lang="en-US" dirty="0">
              <a:highlight>
                <a:srgbClr val="FFFF00"/>
              </a:highlight>
            </a:endParaRPr>
          </a:p>
        </p:txBody>
      </p:sp>
      <p:sp>
        <p:nvSpPr>
          <p:cNvPr id="3" name="Content Placeholder 2"/>
          <p:cNvSpPr>
            <a:spLocks noGrp="1"/>
          </p:cNvSpPr>
          <p:nvPr>
            <p:ph idx="1"/>
          </p:nvPr>
        </p:nvSpPr>
        <p:spPr>
          <a:xfrm>
            <a:off x="1981200" y="838200"/>
            <a:ext cx="7467600" cy="5257800"/>
          </a:xfrm>
        </p:spPr>
        <p:txBody>
          <a:bodyPr>
            <a:noAutofit/>
          </a:bodyPr>
          <a:lstStyle/>
          <a:p>
            <a:pPr marL="2317120" lvl="8" indent="0">
              <a:buNone/>
            </a:pPr>
            <a:r>
              <a:rPr lang="en-US" sz="2400" dirty="0">
                <a:latin typeface="Times New Roman" panose="02020603050405020304" pitchFamily="18" charset="0"/>
              </a:rPr>
              <a:t>			</a:t>
            </a:r>
            <a:r>
              <a:rPr lang="en-US" sz="2400" b="1" dirty="0">
                <a:solidFill>
                  <a:srgbClr val="002060"/>
                </a:solidFill>
                <a:latin typeface="Times New Roman" panose="02020603050405020304" pitchFamily="18" charset="0"/>
              </a:rPr>
              <a:t>Covariates</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CC0291DC-F40F-4B2E-A973-28B773907203}"/>
                  </a:ext>
                </a:extLst>
              </p:cNvPr>
              <p:cNvGraphicFramePr>
                <a:graphicFrameLocks noGrp="1"/>
              </p:cNvGraphicFramePr>
              <p:nvPr/>
            </p:nvGraphicFramePr>
            <p:xfrm>
              <a:off x="1905001" y="1524000"/>
              <a:ext cx="7620001" cy="5394960"/>
            </p:xfrm>
            <a:graphic>
              <a:graphicData uri="http://schemas.openxmlformats.org/drawingml/2006/table">
                <a:tbl>
                  <a:tblPr firstRow="1" bandRow="1">
                    <a:tableStyleId>{5C22544A-7EE6-4342-B048-85BDC9FD1C3A}</a:tableStyleId>
                  </a:tblPr>
                  <a:tblGrid>
                    <a:gridCol w="1350380">
                      <a:extLst>
                        <a:ext uri="{9D8B030D-6E8A-4147-A177-3AD203B41FA5}">
                          <a16:colId xmlns:a16="http://schemas.microsoft.com/office/drawing/2014/main" val="1382962599"/>
                        </a:ext>
                      </a:extLst>
                    </a:gridCol>
                    <a:gridCol w="771646">
                      <a:extLst>
                        <a:ext uri="{9D8B030D-6E8A-4147-A177-3AD203B41FA5}">
                          <a16:colId xmlns:a16="http://schemas.microsoft.com/office/drawing/2014/main" val="3110937995"/>
                        </a:ext>
                      </a:extLst>
                    </a:gridCol>
                    <a:gridCol w="675190">
                      <a:extLst>
                        <a:ext uri="{9D8B030D-6E8A-4147-A177-3AD203B41FA5}">
                          <a16:colId xmlns:a16="http://schemas.microsoft.com/office/drawing/2014/main" val="1332737986"/>
                        </a:ext>
                      </a:extLst>
                    </a:gridCol>
                    <a:gridCol w="578734">
                      <a:extLst>
                        <a:ext uri="{9D8B030D-6E8A-4147-A177-3AD203B41FA5}">
                          <a16:colId xmlns:a16="http://schemas.microsoft.com/office/drawing/2014/main" val="3121837830"/>
                        </a:ext>
                      </a:extLst>
                    </a:gridCol>
                    <a:gridCol w="868101">
                      <a:extLst>
                        <a:ext uri="{9D8B030D-6E8A-4147-A177-3AD203B41FA5}">
                          <a16:colId xmlns:a16="http://schemas.microsoft.com/office/drawing/2014/main" val="1180088120"/>
                        </a:ext>
                      </a:extLst>
                    </a:gridCol>
                    <a:gridCol w="1061013">
                      <a:extLst>
                        <a:ext uri="{9D8B030D-6E8A-4147-A177-3AD203B41FA5}">
                          <a16:colId xmlns:a16="http://schemas.microsoft.com/office/drawing/2014/main" val="2701551004"/>
                        </a:ext>
                      </a:extLst>
                    </a:gridCol>
                    <a:gridCol w="2314937">
                      <a:extLst>
                        <a:ext uri="{9D8B030D-6E8A-4147-A177-3AD203B41FA5}">
                          <a16:colId xmlns:a16="http://schemas.microsoft.com/office/drawing/2014/main" val="2100593018"/>
                        </a:ext>
                      </a:extLst>
                    </a:gridCol>
                  </a:tblGrid>
                  <a:tr h="538480">
                    <a:tc>
                      <a:txBody>
                        <a:bodyPr/>
                        <a:lstStyle/>
                        <a:p>
                          <a:r>
                            <a:rPr lang="en-US" sz="2400" dirty="0">
                              <a:latin typeface="Times New Roman" panose="02020603050405020304" pitchFamily="18" charset="0"/>
                            </a:rPr>
                            <a:t>Patient </a:t>
                          </a:r>
                          <a:r>
                            <a:rPr lang="en-US" sz="2400" dirty="0">
                              <a:highlight>
                                <a:srgbClr val="000080"/>
                              </a:highlight>
                            </a:rPr>
                            <a:t>(</a:t>
                          </a:r>
                          <a:r>
                            <a:rPr lang="en-US" sz="2400" dirty="0" err="1">
                              <a:highlight>
                                <a:srgbClr val="000080"/>
                              </a:highlight>
                            </a:rPr>
                            <a:t>i</a:t>
                          </a:r>
                          <a:r>
                            <a:rPr lang="en-US" sz="2400" dirty="0">
                              <a:highlight>
                                <a:srgbClr val="000080"/>
                              </a:highlight>
                            </a:rPr>
                            <a:t>)</a:t>
                          </a: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𝒀</m:t>
                                    </m:r>
                                  </m:e>
                                  <m:sup>
                                    <m:r>
                                      <a:rPr lang="en-US" sz="2400" b="1" i="1" smtClean="0">
                                        <a:latin typeface="Cambria Math" panose="02040503050406030204" pitchFamily="18" charset="0"/>
                                      </a:rPr>
                                      <m:t>𝟏</m:t>
                                    </m:r>
                                  </m:sup>
                                </m:sSup>
                              </m:oMath>
                            </m:oMathPara>
                          </a14:m>
                          <a:endParaRPr lang="en-US" sz="2400" dirty="0">
                            <a:latin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𝒀</m:t>
                                    </m:r>
                                  </m:e>
                                  <m:sup>
                                    <m:r>
                                      <a:rPr lang="en-US" sz="2400" b="1" i="1" smtClean="0">
                                        <a:latin typeface="Cambria Math" panose="02040503050406030204" pitchFamily="18" charset="0"/>
                                      </a:rPr>
                                      <m:t>𝟎</m:t>
                                    </m:r>
                                  </m:sup>
                                </m:sSup>
                              </m:oMath>
                            </m:oMathPara>
                          </a14:m>
                          <a:endParaRPr lang="en-US" sz="2400" dirty="0">
                            <a:latin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𝜹</m:t>
                                </m:r>
                              </m:oMath>
                            </m:oMathPara>
                          </a14:m>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Age</a:t>
                          </a:r>
                        </a:p>
                      </a:txBody>
                      <a:tcPr/>
                    </a:tc>
                    <a:tc>
                      <a:txBody>
                        <a:bodyPr/>
                        <a:lstStyle/>
                        <a:p>
                          <a:r>
                            <a:rPr lang="en-US" sz="2400" dirty="0">
                              <a:latin typeface="Times New Roman" panose="02020603050405020304" pitchFamily="18" charset="0"/>
                            </a:rPr>
                            <a:t>Sex</a:t>
                          </a:r>
                        </a:p>
                      </a:txBody>
                      <a:tcPr/>
                    </a:tc>
                    <a:tc>
                      <a:txBody>
                        <a:bodyPr/>
                        <a:lstStyle/>
                        <a:p>
                          <a:r>
                            <a:rPr lang="en-US" sz="2400" dirty="0">
                              <a:latin typeface="Times New Roman" panose="02020603050405020304" pitchFamily="18" charset="0"/>
                            </a:rPr>
                            <a:t>Comorbidities?</a:t>
                          </a:r>
                        </a:p>
                      </a:txBody>
                      <a:tcPr/>
                    </a:tc>
                    <a:extLst>
                      <a:ext uri="{0D108BD9-81ED-4DB2-BD59-A6C34878D82A}">
                        <a16:rowId xmlns:a16="http://schemas.microsoft.com/office/drawing/2014/main" val="2394106292"/>
                      </a:ext>
                    </a:extLst>
                  </a:tr>
                  <a:tr h="370840">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24</a:t>
                          </a:r>
                        </a:p>
                      </a:txBody>
                      <a:tcPr/>
                    </a:tc>
                    <a:tc>
                      <a:txBody>
                        <a:bodyPr/>
                        <a:lstStyle/>
                        <a:p>
                          <a:r>
                            <a:rPr lang="en-US" sz="2400" dirty="0">
                              <a:latin typeface="Times New Roman" panose="02020603050405020304" pitchFamily="18" charset="0"/>
                            </a:rPr>
                            <a:t>M</a:t>
                          </a:r>
                        </a:p>
                      </a:txBody>
                      <a:tcPr/>
                    </a:tc>
                    <a:tc>
                      <a:txBody>
                        <a:bodyPr/>
                        <a:lstStyle/>
                        <a:p>
                          <a:r>
                            <a:rPr lang="en-US" sz="2400" dirty="0">
                              <a:latin typeface="Times New Roman" panose="02020603050405020304" pitchFamily="18" charset="0"/>
                            </a:rPr>
                            <a:t>Y</a:t>
                          </a:r>
                        </a:p>
                      </a:txBody>
                      <a:tcPr/>
                    </a:tc>
                    <a:extLst>
                      <a:ext uri="{0D108BD9-81ED-4DB2-BD59-A6C34878D82A}">
                        <a16:rowId xmlns:a16="http://schemas.microsoft.com/office/drawing/2014/main" val="509417205"/>
                      </a:ext>
                    </a:extLst>
                  </a:tr>
                  <a:tr h="370840">
                    <a:tc>
                      <a:txBody>
                        <a:bodyPr/>
                        <a:lstStyle/>
                        <a:p>
                          <a:r>
                            <a:rPr lang="en-US" sz="2400" dirty="0">
                              <a:highlight>
                                <a:srgbClr val="FFFF00"/>
                              </a:highlight>
                              <a:latin typeface="Times New Roman" panose="02020603050405020304" pitchFamily="18" charset="0"/>
                            </a:rPr>
                            <a:t>2</a:t>
                          </a:r>
                        </a:p>
                      </a:txBody>
                      <a:tcPr/>
                    </a:tc>
                    <a:tc>
                      <a:txBody>
                        <a:bodyPr/>
                        <a:lstStyle/>
                        <a:p>
                          <a:r>
                            <a:rPr lang="en-US" sz="2400" dirty="0">
                              <a:highlight>
                                <a:srgbClr val="FFFF00"/>
                              </a:highlight>
                              <a:latin typeface="Times New Roman" panose="02020603050405020304" pitchFamily="18" charset="0"/>
                            </a:rPr>
                            <a:t>5</a:t>
                          </a:r>
                        </a:p>
                      </a:txBody>
                      <a:tcPr/>
                    </a:tc>
                    <a:tc>
                      <a:txBody>
                        <a:bodyPr/>
                        <a:lstStyle/>
                        <a:p>
                          <a:r>
                            <a:rPr lang="en-US" sz="2400" dirty="0">
                              <a:highlight>
                                <a:srgbClr val="FFFF00"/>
                              </a:highlight>
                              <a:latin typeface="Times New Roman" panose="02020603050405020304" pitchFamily="18" charset="0"/>
                            </a:rPr>
                            <a:t>6</a:t>
                          </a:r>
                        </a:p>
                      </a:txBody>
                      <a:tcPr/>
                    </a:tc>
                    <a:tc>
                      <a:txBody>
                        <a:bodyPr/>
                        <a:lstStyle/>
                        <a:p>
                          <a:endParaRPr lang="en-US" sz="2400" dirty="0">
                            <a:highlight>
                              <a:srgbClr val="FFFF00"/>
                            </a:highlight>
                            <a:latin typeface="Times New Roman" panose="02020603050405020304" pitchFamily="18" charset="0"/>
                          </a:endParaRPr>
                        </a:p>
                      </a:txBody>
                      <a:tcPr/>
                    </a:tc>
                    <a:tc>
                      <a:txBody>
                        <a:bodyPr/>
                        <a:lstStyle/>
                        <a:p>
                          <a:r>
                            <a:rPr lang="en-US" sz="2400" dirty="0">
                              <a:highlight>
                                <a:srgbClr val="FFFF00"/>
                              </a:highlight>
                              <a:latin typeface="Times New Roman" panose="02020603050405020304" pitchFamily="18" charset="0"/>
                            </a:rPr>
                            <a:t>50</a:t>
                          </a:r>
                        </a:p>
                      </a:txBody>
                      <a:tcPr/>
                    </a:tc>
                    <a:tc>
                      <a:txBody>
                        <a:bodyPr/>
                        <a:lstStyle/>
                        <a:p>
                          <a:r>
                            <a:rPr lang="en-US" sz="2400" dirty="0">
                              <a:highlight>
                                <a:srgbClr val="FFFF00"/>
                              </a:highlight>
                              <a:latin typeface="Times New Roman" panose="02020603050405020304" pitchFamily="18" charset="0"/>
                            </a:rPr>
                            <a:t>M</a:t>
                          </a:r>
                        </a:p>
                      </a:txBody>
                      <a:tcPr/>
                    </a:tc>
                    <a:tc>
                      <a:txBody>
                        <a:bodyPr/>
                        <a:lstStyle/>
                        <a:p>
                          <a:r>
                            <a:rPr lang="en-US" sz="2400" dirty="0">
                              <a:highlight>
                                <a:srgbClr val="FFFF00"/>
                              </a:highlight>
                              <a:latin typeface="Times New Roman" panose="02020603050405020304" pitchFamily="18" charset="0"/>
                            </a:rPr>
                            <a:t>Y</a:t>
                          </a:r>
                        </a:p>
                      </a:txBody>
                      <a:tcPr/>
                    </a:tc>
                    <a:extLst>
                      <a:ext uri="{0D108BD9-81ED-4DB2-BD59-A6C34878D82A}">
                        <a16:rowId xmlns:a16="http://schemas.microsoft.com/office/drawing/2014/main" val="3683507387"/>
                      </a:ext>
                    </a:extLst>
                  </a:tr>
                  <a:tr h="370840">
                    <a:tc>
                      <a:txBody>
                        <a:bodyPr/>
                        <a:lstStyle/>
                        <a:p>
                          <a:r>
                            <a:rPr lang="en-US" sz="2400" dirty="0">
                              <a:latin typeface="Times New Roman" panose="02020603050405020304" pitchFamily="18" charset="0"/>
                            </a:rPr>
                            <a:t>3</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1</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46</a:t>
                          </a:r>
                        </a:p>
                      </a:txBody>
                      <a:tcPr/>
                    </a:tc>
                    <a:tc>
                      <a:txBody>
                        <a:bodyPr/>
                        <a:lstStyle/>
                        <a:p>
                          <a:r>
                            <a:rPr lang="en-US" sz="2400" dirty="0">
                              <a:latin typeface="Times New Roman" panose="02020603050405020304" pitchFamily="18" charset="0"/>
                            </a:rPr>
                            <a:t>M</a:t>
                          </a:r>
                        </a:p>
                      </a:txBody>
                      <a:tcPr/>
                    </a:tc>
                    <a:tc>
                      <a:txBody>
                        <a:bodyPr/>
                        <a:lstStyle/>
                        <a:p>
                          <a:r>
                            <a:rPr lang="en-US" sz="2400" dirty="0">
                              <a:latin typeface="Times New Roman" panose="02020603050405020304" pitchFamily="18" charset="0"/>
                            </a:rPr>
                            <a:t>N</a:t>
                          </a:r>
                        </a:p>
                      </a:txBody>
                      <a:tcPr/>
                    </a:tc>
                    <a:extLst>
                      <a:ext uri="{0D108BD9-81ED-4DB2-BD59-A6C34878D82A}">
                        <a16:rowId xmlns:a16="http://schemas.microsoft.com/office/drawing/2014/main" val="1573450199"/>
                      </a:ext>
                    </a:extLst>
                  </a:tr>
                  <a:tr h="370840">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8</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37</a:t>
                          </a:r>
                        </a:p>
                      </a:txBody>
                      <a:tcPr/>
                    </a:tc>
                    <a:tc>
                      <a:txBody>
                        <a:bodyPr/>
                        <a:lstStyle/>
                        <a:p>
                          <a:r>
                            <a:rPr lang="en-US" sz="2400" dirty="0">
                              <a:latin typeface="Times New Roman" panose="02020603050405020304" pitchFamily="18" charset="0"/>
                            </a:rPr>
                            <a:t>F</a:t>
                          </a:r>
                        </a:p>
                      </a:txBody>
                      <a:tcPr/>
                    </a:tc>
                    <a:tc>
                      <a:txBody>
                        <a:bodyPr/>
                        <a:lstStyle/>
                        <a:p>
                          <a:r>
                            <a:rPr lang="en-US" sz="2400" dirty="0">
                              <a:latin typeface="Times New Roman" panose="02020603050405020304" pitchFamily="18" charset="0"/>
                            </a:rPr>
                            <a:t>Y</a:t>
                          </a:r>
                        </a:p>
                      </a:txBody>
                      <a:tcPr/>
                    </a:tc>
                    <a:extLst>
                      <a:ext uri="{0D108BD9-81ED-4DB2-BD59-A6C34878D82A}">
                        <a16:rowId xmlns:a16="http://schemas.microsoft.com/office/drawing/2014/main" val="3067848943"/>
                      </a:ext>
                    </a:extLst>
                  </a:tr>
                  <a:tr h="370840">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2</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89</a:t>
                          </a:r>
                        </a:p>
                      </a:txBody>
                      <a:tcPr/>
                    </a:tc>
                    <a:tc>
                      <a:txBody>
                        <a:bodyPr/>
                        <a:lstStyle/>
                        <a:p>
                          <a:r>
                            <a:rPr lang="en-US" sz="2400" dirty="0">
                              <a:latin typeface="Times New Roman" panose="02020603050405020304" pitchFamily="18" charset="0"/>
                            </a:rPr>
                            <a:t>M</a:t>
                          </a:r>
                        </a:p>
                      </a:txBody>
                      <a:tcPr/>
                    </a:tc>
                    <a:tc>
                      <a:txBody>
                        <a:bodyPr/>
                        <a:lstStyle/>
                        <a:p>
                          <a:r>
                            <a:rPr lang="en-US" sz="2400" dirty="0">
                              <a:latin typeface="Times New Roman" panose="02020603050405020304" pitchFamily="18" charset="0"/>
                            </a:rPr>
                            <a:t>N</a:t>
                          </a:r>
                        </a:p>
                      </a:txBody>
                      <a:tcPr/>
                    </a:tc>
                    <a:extLst>
                      <a:ext uri="{0D108BD9-81ED-4DB2-BD59-A6C34878D82A}">
                        <a16:rowId xmlns:a16="http://schemas.microsoft.com/office/drawing/2014/main" val="317705721"/>
                      </a:ext>
                    </a:extLst>
                  </a:tr>
                  <a:tr h="370840">
                    <a:tc>
                      <a:txBody>
                        <a:bodyPr/>
                        <a:lstStyle/>
                        <a:p>
                          <a:r>
                            <a:rPr lang="en-US" sz="2400" dirty="0">
                              <a:latin typeface="Times New Roman" panose="02020603050405020304" pitchFamily="18" charset="0"/>
                            </a:rPr>
                            <a:t>6</a:t>
                          </a:r>
                        </a:p>
                      </a:txBody>
                      <a:tcPr/>
                    </a:tc>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1</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23</a:t>
                          </a:r>
                        </a:p>
                      </a:txBody>
                      <a:tcPr/>
                    </a:tc>
                    <a:tc>
                      <a:txBody>
                        <a:bodyPr/>
                        <a:lstStyle/>
                        <a:p>
                          <a:r>
                            <a:rPr lang="en-US" sz="2400" dirty="0">
                              <a:latin typeface="Times New Roman" panose="02020603050405020304" pitchFamily="18" charset="0"/>
                            </a:rPr>
                            <a:t>F</a:t>
                          </a:r>
                        </a:p>
                      </a:txBody>
                      <a:tcPr/>
                    </a:tc>
                    <a:tc>
                      <a:txBody>
                        <a:bodyPr/>
                        <a:lstStyle/>
                        <a:p>
                          <a:r>
                            <a:rPr lang="en-US" sz="2400" dirty="0">
                              <a:latin typeface="Times New Roman" panose="02020603050405020304" pitchFamily="18" charset="0"/>
                            </a:rPr>
                            <a:t>Y</a:t>
                          </a:r>
                        </a:p>
                      </a:txBody>
                      <a:tcPr/>
                    </a:tc>
                    <a:extLst>
                      <a:ext uri="{0D108BD9-81ED-4DB2-BD59-A6C34878D82A}">
                        <a16:rowId xmlns:a16="http://schemas.microsoft.com/office/drawing/2014/main" val="1421316902"/>
                      </a:ext>
                    </a:extLst>
                  </a:tr>
                  <a:tr h="370840">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10</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67</a:t>
                          </a:r>
                        </a:p>
                      </a:txBody>
                      <a:tcPr/>
                    </a:tc>
                    <a:tc>
                      <a:txBody>
                        <a:bodyPr/>
                        <a:lstStyle/>
                        <a:p>
                          <a:r>
                            <a:rPr lang="en-US" sz="2400" dirty="0">
                              <a:latin typeface="Times New Roman" panose="02020603050405020304" pitchFamily="18" charset="0"/>
                            </a:rPr>
                            <a:t>M</a:t>
                          </a:r>
                        </a:p>
                      </a:txBody>
                      <a:tcPr/>
                    </a:tc>
                    <a:tc>
                      <a:txBody>
                        <a:bodyPr/>
                        <a:lstStyle/>
                        <a:p>
                          <a:r>
                            <a:rPr lang="en-US" sz="2400" dirty="0">
                              <a:latin typeface="Times New Roman" panose="02020603050405020304" pitchFamily="18" charset="0"/>
                            </a:rPr>
                            <a:t>N </a:t>
                          </a:r>
                        </a:p>
                      </a:txBody>
                      <a:tcPr/>
                    </a:tc>
                    <a:extLst>
                      <a:ext uri="{0D108BD9-81ED-4DB2-BD59-A6C34878D82A}">
                        <a16:rowId xmlns:a16="http://schemas.microsoft.com/office/drawing/2014/main" val="3120335065"/>
                      </a:ext>
                    </a:extLst>
                  </a:tr>
                  <a:tr h="370840">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6</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81</a:t>
                          </a:r>
                        </a:p>
                      </a:txBody>
                      <a:tcPr/>
                    </a:tc>
                    <a:tc>
                      <a:txBody>
                        <a:bodyPr/>
                        <a:lstStyle/>
                        <a:p>
                          <a:r>
                            <a:rPr lang="en-US" sz="2400" dirty="0">
                              <a:latin typeface="Times New Roman" panose="02020603050405020304" pitchFamily="18" charset="0"/>
                            </a:rPr>
                            <a:t>F</a:t>
                          </a:r>
                        </a:p>
                      </a:txBody>
                      <a:tcPr/>
                    </a:tc>
                    <a:tc>
                      <a:txBody>
                        <a:bodyPr/>
                        <a:lstStyle/>
                        <a:p>
                          <a:r>
                            <a:rPr lang="en-US" sz="2400" dirty="0">
                              <a:latin typeface="Times New Roman" panose="02020603050405020304" pitchFamily="18" charset="0"/>
                            </a:rPr>
                            <a:t>N</a:t>
                          </a:r>
                        </a:p>
                      </a:txBody>
                      <a:tcPr/>
                    </a:tc>
                    <a:extLst>
                      <a:ext uri="{0D108BD9-81ED-4DB2-BD59-A6C34878D82A}">
                        <a16:rowId xmlns:a16="http://schemas.microsoft.com/office/drawing/2014/main" val="1180700529"/>
                      </a:ext>
                    </a:extLst>
                  </a:tr>
                  <a:tr h="370840">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3</a:t>
                          </a:r>
                        </a:p>
                      </a:txBody>
                      <a:tcPr/>
                    </a:tc>
                    <a:tc>
                      <a:txBody>
                        <a:bodyPr/>
                        <a:lstStyle/>
                        <a:p>
                          <a:r>
                            <a:rPr lang="en-US" sz="2400" dirty="0">
                              <a:latin typeface="Times New Roman" panose="02020603050405020304" pitchFamily="18" charset="0"/>
                            </a:rPr>
                            <a:t>7</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16</a:t>
                          </a:r>
                        </a:p>
                      </a:txBody>
                      <a:tcPr/>
                    </a:tc>
                    <a:tc>
                      <a:txBody>
                        <a:bodyPr/>
                        <a:lstStyle/>
                        <a:p>
                          <a:r>
                            <a:rPr lang="en-US" sz="2400" dirty="0">
                              <a:latin typeface="Times New Roman" panose="02020603050405020304" pitchFamily="18" charset="0"/>
                            </a:rPr>
                            <a:t>F</a:t>
                          </a:r>
                        </a:p>
                      </a:txBody>
                      <a:tcPr/>
                    </a:tc>
                    <a:tc>
                      <a:txBody>
                        <a:bodyPr/>
                        <a:lstStyle/>
                        <a:p>
                          <a:r>
                            <a:rPr lang="en-US" sz="2400" dirty="0">
                              <a:latin typeface="Times New Roman" panose="02020603050405020304" pitchFamily="18" charset="0"/>
                            </a:rPr>
                            <a:t>Y</a:t>
                          </a:r>
                        </a:p>
                      </a:txBody>
                      <a:tcPr/>
                    </a:tc>
                    <a:extLst>
                      <a:ext uri="{0D108BD9-81ED-4DB2-BD59-A6C34878D82A}">
                        <a16:rowId xmlns:a16="http://schemas.microsoft.com/office/drawing/2014/main" val="1389079847"/>
                      </a:ext>
                    </a:extLst>
                  </a:tr>
                  <a:tr h="370840">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8</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72</a:t>
                          </a:r>
                        </a:p>
                      </a:txBody>
                      <a:tcPr/>
                    </a:tc>
                    <a:tc>
                      <a:txBody>
                        <a:bodyPr/>
                        <a:lstStyle/>
                        <a:p>
                          <a:r>
                            <a:rPr lang="en-US" sz="2400" dirty="0">
                              <a:latin typeface="Times New Roman" panose="02020603050405020304" pitchFamily="18" charset="0"/>
                            </a:rPr>
                            <a:t>F</a:t>
                          </a:r>
                        </a:p>
                      </a:txBody>
                      <a:tcPr/>
                    </a:tc>
                    <a:tc>
                      <a:txBody>
                        <a:bodyPr/>
                        <a:lstStyle/>
                        <a:p>
                          <a:r>
                            <a:rPr lang="en-US" sz="2400" dirty="0">
                              <a:latin typeface="Times New Roman" panose="02020603050405020304" pitchFamily="18" charset="0"/>
                            </a:rPr>
                            <a:t>Y</a:t>
                          </a:r>
                        </a:p>
                      </a:txBody>
                      <a:tcPr/>
                    </a:tc>
                    <a:extLst>
                      <a:ext uri="{0D108BD9-81ED-4DB2-BD59-A6C34878D82A}">
                        <a16:rowId xmlns:a16="http://schemas.microsoft.com/office/drawing/2014/main" val="1832426719"/>
                      </a:ext>
                    </a:extLst>
                  </a:tr>
                </a:tbl>
              </a:graphicData>
            </a:graphic>
          </p:graphicFrame>
        </mc:Choice>
        <mc:Fallback xmlns="">
          <p:graphicFrame>
            <p:nvGraphicFramePr>
              <p:cNvPr id="4" name="Table 4">
                <a:extLst>
                  <a:ext uri="{FF2B5EF4-FFF2-40B4-BE49-F238E27FC236}">
                    <a16:creationId xmlns:a16="http://schemas.microsoft.com/office/drawing/2014/main" id="{CC0291DC-F40F-4B2E-A973-28B773907203}"/>
                  </a:ext>
                </a:extLst>
              </p:cNvPr>
              <p:cNvGraphicFramePr>
                <a:graphicFrameLocks noGrp="1"/>
              </p:cNvGraphicFramePr>
              <p:nvPr>
                <p:extLst>
                  <p:ext uri="{D42A27DB-BD31-4B8C-83A1-F6EECF244321}">
                    <p14:modId xmlns:p14="http://schemas.microsoft.com/office/powerpoint/2010/main" val="2897031708"/>
                  </p:ext>
                </p:extLst>
              </p:nvPr>
            </p:nvGraphicFramePr>
            <p:xfrm>
              <a:off x="1905001" y="1524000"/>
              <a:ext cx="7620001" cy="5394960"/>
            </p:xfrm>
            <a:graphic>
              <a:graphicData uri="http://schemas.openxmlformats.org/drawingml/2006/table">
                <a:tbl>
                  <a:tblPr firstRow="1" bandRow="1">
                    <a:tableStyleId>{5C22544A-7EE6-4342-B048-85BDC9FD1C3A}</a:tableStyleId>
                  </a:tblPr>
                  <a:tblGrid>
                    <a:gridCol w="1350380">
                      <a:extLst>
                        <a:ext uri="{9D8B030D-6E8A-4147-A177-3AD203B41FA5}">
                          <a16:colId xmlns:a16="http://schemas.microsoft.com/office/drawing/2014/main" val="1382962599"/>
                        </a:ext>
                      </a:extLst>
                    </a:gridCol>
                    <a:gridCol w="771646">
                      <a:extLst>
                        <a:ext uri="{9D8B030D-6E8A-4147-A177-3AD203B41FA5}">
                          <a16:colId xmlns:a16="http://schemas.microsoft.com/office/drawing/2014/main" val="3110937995"/>
                        </a:ext>
                      </a:extLst>
                    </a:gridCol>
                    <a:gridCol w="675190">
                      <a:extLst>
                        <a:ext uri="{9D8B030D-6E8A-4147-A177-3AD203B41FA5}">
                          <a16:colId xmlns:a16="http://schemas.microsoft.com/office/drawing/2014/main" val="1332737986"/>
                        </a:ext>
                      </a:extLst>
                    </a:gridCol>
                    <a:gridCol w="578734">
                      <a:extLst>
                        <a:ext uri="{9D8B030D-6E8A-4147-A177-3AD203B41FA5}">
                          <a16:colId xmlns:a16="http://schemas.microsoft.com/office/drawing/2014/main" val="3121837830"/>
                        </a:ext>
                      </a:extLst>
                    </a:gridCol>
                    <a:gridCol w="868101">
                      <a:extLst>
                        <a:ext uri="{9D8B030D-6E8A-4147-A177-3AD203B41FA5}">
                          <a16:colId xmlns:a16="http://schemas.microsoft.com/office/drawing/2014/main" val="1180088120"/>
                        </a:ext>
                      </a:extLst>
                    </a:gridCol>
                    <a:gridCol w="1061013">
                      <a:extLst>
                        <a:ext uri="{9D8B030D-6E8A-4147-A177-3AD203B41FA5}">
                          <a16:colId xmlns:a16="http://schemas.microsoft.com/office/drawing/2014/main" val="2701551004"/>
                        </a:ext>
                      </a:extLst>
                    </a:gridCol>
                    <a:gridCol w="2314937">
                      <a:extLst>
                        <a:ext uri="{9D8B030D-6E8A-4147-A177-3AD203B41FA5}">
                          <a16:colId xmlns:a16="http://schemas.microsoft.com/office/drawing/2014/main" val="2100593018"/>
                        </a:ext>
                      </a:extLst>
                    </a:gridCol>
                  </a:tblGrid>
                  <a:tr h="822960">
                    <a:tc>
                      <a:txBody>
                        <a:bodyPr/>
                        <a:lstStyle/>
                        <a:p>
                          <a:r>
                            <a:rPr lang="en-US" sz="2400" dirty="0">
                              <a:latin typeface="Times New Roman" panose="02020603050405020304" pitchFamily="18" charset="0"/>
                            </a:rPr>
                            <a:t>Patient </a:t>
                          </a:r>
                          <a:r>
                            <a:rPr lang="en-US" sz="2400" dirty="0">
                              <a:highlight>
                                <a:srgbClr val="000080"/>
                              </a:highlight>
                            </a:rPr>
                            <a:t>(</a:t>
                          </a:r>
                          <a:r>
                            <a:rPr lang="en-US" sz="2400" dirty="0" err="1">
                              <a:highlight>
                                <a:srgbClr val="000080"/>
                              </a:highlight>
                            </a:rPr>
                            <a:t>i</a:t>
                          </a:r>
                          <a:r>
                            <a:rPr lang="en-US" sz="2400" dirty="0">
                              <a:highlight>
                                <a:srgbClr val="000080"/>
                              </a:highlight>
                            </a:rPr>
                            <a:t>)</a:t>
                          </a:r>
                        </a:p>
                      </a:txBody>
                      <a:tcPr/>
                    </a:tc>
                    <a:tc>
                      <a:txBody>
                        <a:bodyPr/>
                        <a:lstStyle/>
                        <a:p>
                          <a:endParaRPr lang="en-US"/>
                        </a:p>
                      </a:txBody>
                      <a:tcPr>
                        <a:blipFill>
                          <a:blip r:embed="rId3"/>
                          <a:stretch>
                            <a:fillRect l="-176984" t="-5926" r="-719841" b="-572593"/>
                          </a:stretch>
                        </a:blipFill>
                      </a:tcPr>
                    </a:tc>
                    <a:tc>
                      <a:txBody>
                        <a:bodyPr/>
                        <a:lstStyle/>
                        <a:p>
                          <a:endParaRPr lang="en-US"/>
                        </a:p>
                      </a:txBody>
                      <a:tcPr>
                        <a:blipFill>
                          <a:blip r:embed="rId3"/>
                          <a:stretch>
                            <a:fillRect l="-314414" t="-5926" r="-717117" b="-572593"/>
                          </a:stretch>
                        </a:blipFill>
                      </a:tcPr>
                    </a:tc>
                    <a:tc>
                      <a:txBody>
                        <a:bodyPr/>
                        <a:lstStyle/>
                        <a:p>
                          <a:endParaRPr lang="en-US"/>
                        </a:p>
                      </a:txBody>
                      <a:tcPr>
                        <a:blipFill>
                          <a:blip r:embed="rId3"/>
                          <a:stretch>
                            <a:fillRect l="-484211" t="-5926" r="-737895" b="-572593"/>
                          </a:stretch>
                        </a:blipFill>
                      </a:tcPr>
                    </a:tc>
                    <a:tc>
                      <a:txBody>
                        <a:bodyPr/>
                        <a:lstStyle/>
                        <a:p>
                          <a:r>
                            <a:rPr lang="en-US" sz="2400" dirty="0">
                              <a:latin typeface="Times New Roman" panose="02020603050405020304" pitchFamily="18" charset="0"/>
                            </a:rPr>
                            <a:t>Age</a:t>
                          </a:r>
                        </a:p>
                      </a:txBody>
                      <a:tcPr/>
                    </a:tc>
                    <a:tc>
                      <a:txBody>
                        <a:bodyPr/>
                        <a:lstStyle/>
                        <a:p>
                          <a:r>
                            <a:rPr lang="en-US" sz="2400" dirty="0">
                              <a:latin typeface="Times New Roman" panose="02020603050405020304" pitchFamily="18" charset="0"/>
                            </a:rPr>
                            <a:t>Sex</a:t>
                          </a:r>
                        </a:p>
                      </a:txBody>
                      <a:tcPr/>
                    </a:tc>
                    <a:tc>
                      <a:txBody>
                        <a:bodyPr/>
                        <a:lstStyle/>
                        <a:p>
                          <a:r>
                            <a:rPr lang="en-US" sz="2400" dirty="0">
                              <a:latin typeface="Times New Roman" panose="02020603050405020304" pitchFamily="18" charset="0"/>
                            </a:rPr>
                            <a:t>Comorbidities?</a:t>
                          </a:r>
                        </a:p>
                      </a:txBody>
                      <a:tcPr/>
                    </a:tc>
                    <a:extLst>
                      <a:ext uri="{0D108BD9-81ED-4DB2-BD59-A6C34878D82A}">
                        <a16:rowId xmlns:a16="http://schemas.microsoft.com/office/drawing/2014/main" val="2394106292"/>
                      </a:ext>
                    </a:extLst>
                  </a:tr>
                  <a:tr h="457200">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24</a:t>
                          </a:r>
                        </a:p>
                      </a:txBody>
                      <a:tcPr/>
                    </a:tc>
                    <a:tc>
                      <a:txBody>
                        <a:bodyPr/>
                        <a:lstStyle/>
                        <a:p>
                          <a:r>
                            <a:rPr lang="en-US" sz="2400" dirty="0">
                              <a:latin typeface="Times New Roman" panose="02020603050405020304" pitchFamily="18" charset="0"/>
                            </a:rPr>
                            <a:t>M</a:t>
                          </a:r>
                        </a:p>
                      </a:txBody>
                      <a:tcPr/>
                    </a:tc>
                    <a:tc>
                      <a:txBody>
                        <a:bodyPr/>
                        <a:lstStyle/>
                        <a:p>
                          <a:r>
                            <a:rPr lang="en-US" sz="2400" dirty="0">
                              <a:latin typeface="Times New Roman" panose="02020603050405020304" pitchFamily="18" charset="0"/>
                            </a:rPr>
                            <a:t>Y</a:t>
                          </a:r>
                        </a:p>
                      </a:txBody>
                      <a:tcPr/>
                    </a:tc>
                    <a:extLst>
                      <a:ext uri="{0D108BD9-81ED-4DB2-BD59-A6C34878D82A}">
                        <a16:rowId xmlns:a16="http://schemas.microsoft.com/office/drawing/2014/main" val="509417205"/>
                      </a:ext>
                    </a:extLst>
                  </a:tr>
                  <a:tr h="457200">
                    <a:tc>
                      <a:txBody>
                        <a:bodyPr/>
                        <a:lstStyle/>
                        <a:p>
                          <a:r>
                            <a:rPr lang="en-US" sz="2400" dirty="0">
                              <a:highlight>
                                <a:srgbClr val="FFFF00"/>
                              </a:highlight>
                              <a:latin typeface="Times New Roman" panose="02020603050405020304" pitchFamily="18" charset="0"/>
                            </a:rPr>
                            <a:t>2</a:t>
                          </a:r>
                        </a:p>
                      </a:txBody>
                      <a:tcPr/>
                    </a:tc>
                    <a:tc>
                      <a:txBody>
                        <a:bodyPr/>
                        <a:lstStyle/>
                        <a:p>
                          <a:r>
                            <a:rPr lang="en-US" sz="2400" dirty="0">
                              <a:highlight>
                                <a:srgbClr val="FFFF00"/>
                              </a:highlight>
                              <a:latin typeface="Times New Roman" panose="02020603050405020304" pitchFamily="18" charset="0"/>
                            </a:rPr>
                            <a:t>5</a:t>
                          </a:r>
                        </a:p>
                      </a:txBody>
                      <a:tcPr/>
                    </a:tc>
                    <a:tc>
                      <a:txBody>
                        <a:bodyPr/>
                        <a:lstStyle/>
                        <a:p>
                          <a:r>
                            <a:rPr lang="en-US" sz="2400" dirty="0">
                              <a:highlight>
                                <a:srgbClr val="FFFF00"/>
                              </a:highlight>
                              <a:latin typeface="Times New Roman" panose="02020603050405020304" pitchFamily="18" charset="0"/>
                            </a:rPr>
                            <a:t>6</a:t>
                          </a:r>
                        </a:p>
                      </a:txBody>
                      <a:tcPr/>
                    </a:tc>
                    <a:tc>
                      <a:txBody>
                        <a:bodyPr/>
                        <a:lstStyle/>
                        <a:p>
                          <a:endParaRPr lang="en-US" sz="2400" dirty="0">
                            <a:highlight>
                              <a:srgbClr val="FFFF00"/>
                            </a:highlight>
                            <a:latin typeface="Times New Roman" panose="02020603050405020304" pitchFamily="18" charset="0"/>
                          </a:endParaRPr>
                        </a:p>
                      </a:txBody>
                      <a:tcPr/>
                    </a:tc>
                    <a:tc>
                      <a:txBody>
                        <a:bodyPr/>
                        <a:lstStyle/>
                        <a:p>
                          <a:r>
                            <a:rPr lang="en-US" sz="2400" dirty="0">
                              <a:highlight>
                                <a:srgbClr val="FFFF00"/>
                              </a:highlight>
                              <a:latin typeface="Times New Roman" panose="02020603050405020304" pitchFamily="18" charset="0"/>
                            </a:rPr>
                            <a:t>50</a:t>
                          </a:r>
                        </a:p>
                      </a:txBody>
                      <a:tcPr/>
                    </a:tc>
                    <a:tc>
                      <a:txBody>
                        <a:bodyPr/>
                        <a:lstStyle/>
                        <a:p>
                          <a:r>
                            <a:rPr lang="en-US" sz="2400" dirty="0">
                              <a:highlight>
                                <a:srgbClr val="FFFF00"/>
                              </a:highlight>
                              <a:latin typeface="Times New Roman" panose="02020603050405020304" pitchFamily="18" charset="0"/>
                            </a:rPr>
                            <a:t>M</a:t>
                          </a:r>
                        </a:p>
                      </a:txBody>
                      <a:tcPr/>
                    </a:tc>
                    <a:tc>
                      <a:txBody>
                        <a:bodyPr/>
                        <a:lstStyle/>
                        <a:p>
                          <a:r>
                            <a:rPr lang="en-US" sz="2400" dirty="0">
                              <a:highlight>
                                <a:srgbClr val="FFFF00"/>
                              </a:highlight>
                              <a:latin typeface="Times New Roman" panose="02020603050405020304" pitchFamily="18" charset="0"/>
                            </a:rPr>
                            <a:t>Y</a:t>
                          </a:r>
                        </a:p>
                      </a:txBody>
                      <a:tcPr/>
                    </a:tc>
                    <a:extLst>
                      <a:ext uri="{0D108BD9-81ED-4DB2-BD59-A6C34878D82A}">
                        <a16:rowId xmlns:a16="http://schemas.microsoft.com/office/drawing/2014/main" val="3683507387"/>
                      </a:ext>
                    </a:extLst>
                  </a:tr>
                  <a:tr h="457200">
                    <a:tc>
                      <a:txBody>
                        <a:bodyPr/>
                        <a:lstStyle/>
                        <a:p>
                          <a:r>
                            <a:rPr lang="en-US" sz="2400" dirty="0">
                              <a:latin typeface="Times New Roman" panose="02020603050405020304" pitchFamily="18" charset="0"/>
                            </a:rPr>
                            <a:t>3</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1</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46</a:t>
                          </a:r>
                        </a:p>
                      </a:txBody>
                      <a:tcPr/>
                    </a:tc>
                    <a:tc>
                      <a:txBody>
                        <a:bodyPr/>
                        <a:lstStyle/>
                        <a:p>
                          <a:r>
                            <a:rPr lang="en-US" sz="2400" dirty="0">
                              <a:latin typeface="Times New Roman" panose="02020603050405020304" pitchFamily="18" charset="0"/>
                            </a:rPr>
                            <a:t>M</a:t>
                          </a:r>
                        </a:p>
                      </a:txBody>
                      <a:tcPr/>
                    </a:tc>
                    <a:tc>
                      <a:txBody>
                        <a:bodyPr/>
                        <a:lstStyle/>
                        <a:p>
                          <a:r>
                            <a:rPr lang="en-US" sz="2400" dirty="0">
                              <a:latin typeface="Times New Roman" panose="02020603050405020304" pitchFamily="18" charset="0"/>
                            </a:rPr>
                            <a:t>N</a:t>
                          </a:r>
                        </a:p>
                      </a:txBody>
                      <a:tcPr/>
                    </a:tc>
                    <a:extLst>
                      <a:ext uri="{0D108BD9-81ED-4DB2-BD59-A6C34878D82A}">
                        <a16:rowId xmlns:a16="http://schemas.microsoft.com/office/drawing/2014/main" val="1573450199"/>
                      </a:ext>
                    </a:extLst>
                  </a:tr>
                  <a:tr h="457200">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8</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37</a:t>
                          </a:r>
                        </a:p>
                      </a:txBody>
                      <a:tcPr/>
                    </a:tc>
                    <a:tc>
                      <a:txBody>
                        <a:bodyPr/>
                        <a:lstStyle/>
                        <a:p>
                          <a:r>
                            <a:rPr lang="en-US" sz="2400" dirty="0">
                              <a:latin typeface="Times New Roman" panose="02020603050405020304" pitchFamily="18" charset="0"/>
                            </a:rPr>
                            <a:t>F</a:t>
                          </a:r>
                        </a:p>
                      </a:txBody>
                      <a:tcPr/>
                    </a:tc>
                    <a:tc>
                      <a:txBody>
                        <a:bodyPr/>
                        <a:lstStyle/>
                        <a:p>
                          <a:r>
                            <a:rPr lang="en-US" sz="2400" dirty="0">
                              <a:latin typeface="Times New Roman" panose="02020603050405020304" pitchFamily="18" charset="0"/>
                            </a:rPr>
                            <a:t>Y</a:t>
                          </a:r>
                        </a:p>
                      </a:txBody>
                      <a:tcPr/>
                    </a:tc>
                    <a:extLst>
                      <a:ext uri="{0D108BD9-81ED-4DB2-BD59-A6C34878D82A}">
                        <a16:rowId xmlns:a16="http://schemas.microsoft.com/office/drawing/2014/main" val="3067848943"/>
                      </a:ext>
                    </a:extLst>
                  </a:tr>
                  <a:tr h="457200">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2</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89</a:t>
                          </a:r>
                        </a:p>
                      </a:txBody>
                      <a:tcPr/>
                    </a:tc>
                    <a:tc>
                      <a:txBody>
                        <a:bodyPr/>
                        <a:lstStyle/>
                        <a:p>
                          <a:r>
                            <a:rPr lang="en-US" sz="2400" dirty="0">
                              <a:latin typeface="Times New Roman" panose="02020603050405020304" pitchFamily="18" charset="0"/>
                            </a:rPr>
                            <a:t>M</a:t>
                          </a:r>
                        </a:p>
                      </a:txBody>
                      <a:tcPr/>
                    </a:tc>
                    <a:tc>
                      <a:txBody>
                        <a:bodyPr/>
                        <a:lstStyle/>
                        <a:p>
                          <a:r>
                            <a:rPr lang="en-US" sz="2400" dirty="0">
                              <a:latin typeface="Times New Roman" panose="02020603050405020304" pitchFamily="18" charset="0"/>
                            </a:rPr>
                            <a:t>N</a:t>
                          </a:r>
                        </a:p>
                      </a:txBody>
                      <a:tcPr/>
                    </a:tc>
                    <a:extLst>
                      <a:ext uri="{0D108BD9-81ED-4DB2-BD59-A6C34878D82A}">
                        <a16:rowId xmlns:a16="http://schemas.microsoft.com/office/drawing/2014/main" val="317705721"/>
                      </a:ext>
                    </a:extLst>
                  </a:tr>
                  <a:tr h="457200">
                    <a:tc>
                      <a:txBody>
                        <a:bodyPr/>
                        <a:lstStyle/>
                        <a:p>
                          <a:r>
                            <a:rPr lang="en-US" sz="2400" dirty="0">
                              <a:latin typeface="Times New Roman" panose="02020603050405020304" pitchFamily="18" charset="0"/>
                            </a:rPr>
                            <a:t>6</a:t>
                          </a:r>
                        </a:p>
                      </a:txBody>
                      <a:tcPr/>
                    </a:tc>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1</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23</a:t>
                          </a:r>
                        </a:p>
                      </a:txBody>
                      <a:tcPr/>
                    </a:tc>
                    <a:tc>
                      <a:txBody>
                        <a:bodyPr/>
                        <a:lstStyle/>
                        <a:p>
                          <a:r>
                            <a:rPr lang="en-US" sz="2400" dirty="0">
                              <a:latin typeface="Times New Roman" panose="02020603050405020304" pitchFamily="18" charset="0"/>
                            </a:rPr>
                            <a:t>F</a:t>
                          </a:r>
                        </a:p>
                      </a:txBody>
                      <a:tcPr/>
                    </a:tc>
                    <a:tc>
                      <a:txBody>
                        <a:bodyPr/>
                        <a:lstStyle/>
                        <a:p>
                          <a:r>
                            <a:rPr lang="en-US" sz="2400" dirty="0">
                              <a:latin typeface="Times New Roman" panose="02020603050405020304" pitchFamily="18" charset="0"/>
                            </a:rPr>
                            <a:t>Y</a:t>
                          </a:r>
                        </a:p>
                      </a:txBody>
                      <a:tcPr/>
                    </a:tc>
                    <a:extLst>
                      <a:ext uri="{0D108BD9-81ED-4DB2-BD59-A6C34878D82A}">
                        <a16:rowId xmlns:a16="http://schemas.microsoft.com/office/drawing/2014/main" val="1421316902"/>
                      </a:ext>
                    </a:extLst>
                  </a:tr>
                  <a:tr h="457200">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10</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67</a:t>
                          </a:r>
                        </a:p>
                      </a:txBody>
                      <a:tcPr/>
                    </a:tc>
                    <a:tc>
                      <a:txBody>
                        <a:bodyPr/>
                        <a:lstStyle/>
                        <a:p>
                          <a:r>
                            <a:rPr lang="en-US" sz="2400" dirty="0">
                              <a:latin typeface="Times New Roman" panose="02020603050405020304" pitchFamily="18" charset="0"/>
                            </a:rPr>
                            <a:t>M</a:t>
                          </a:r>
                        </a:p>
                      </a:txBody>
                      <a:tcPr/>
                    </a:tc>
                    <a:tc>
                      <a:txBody>
                        <a:bodyPr/>
                        <a:lstStyle/>
                        <a:p>
                          <a:r>
                            <a:rPr lang="en-US" sz="2400" dirty="0">
                              <a:latin typeface="Times New Roman" panose="02020603050405020304" pitchFamily="18" charset="0"/>
                            </a:rPr>
                            <a:t>N </a:t>
                          </a:r>
                        </a:p>
                      </a:txBody>
                      <a:tcPr/>
                    </a:tc>
                    <a:extLst>
                      <a:ext uri="{0D108BD9-81ED-4DB2-BD59-A6C34878D82A}">
                        <a16:rowId xmlns:a16="http://schemas.microsoft.com/office/drawing/2014/main" val="3120335065"/>
                      </a:ext>
                    </a:extLst>
                  </a:tr>
                  <a:tr h="457200">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6</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81</a:t>
                          </a:r>
                        </a:p>
                      </a:txBody>
                      <a:tcPr/>
                    </a:tc>
                    <a:tc>
                      <a:txBody>
                        <a:bodyPr/>
                        <a:lstStyle/>
                        <a:p>
                          <a:r>
                            <a:rPr lang="en-US" sz="2400" dirty="0">
                              <a:latin typeface="Times New Roman" panose="02020603050405020304" pitchFamily="18" charset="0"/>
                            </a:rPr>
                            <a:t>F</a:t>
                          </a:r>
                        </a:p>
                      </a:txBody>
                      <a:tcPr/>
                    </a:tc>
                    <a:tc>
                      <a:txBody>
                        <a:bodyPr/>
                        <a:lstStyle/>
                        <a:p>
                          <a:r>
                            <a:rPr lang="en-US" sz="2400" dirty="0">
                              <a:latin typeface="Times New Roman" panose="02020603050405020304" pitchFamily="18" charset="0"/>
                            </a:rPr>
                            <a:t>N</a:t>
                          </a:r>
                        </a:p>
                      </a:txBody>
                      <a:tcPr/>
                    </a:tc>
                    <a:extLst>
                      <a:ext uri="{0D108BD9-81ED-4DB2-BD59-A6C34878D82A}">
                        <a16:rowId xmlns:a16="http://schemas.microsoft.com/office/drawing/2014/main" val="1180700529"/>
                      </a:ext>
                    </a:extLst>
                  </a:tr>
                  <a:tr h="457200">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3</a:t>
                          </a:r>
                        </a:p>
                      </a:txBody>
                      <a:tcPr/>
                    </a:tc>
                    <a:tc>
                      <a:txBody>
                        <a:bodyPr/>
                        <a:lstStyle/>
                        <a:p>
                          <a:r>
                            <a:rPr lang="en-US" sz="2400" dirty="0">
                              <a:latin typeface="Times New Roman" panose="02020603050405020304" pitchFamily="18" charset="0"/>
                            </a:rPr>
                            <a:t>7</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16</a:t>
                          </a:r>
                        </a:p>
                      </a:txBody>
                      <a:tcPr/>
                    </a:tc>
                    <a:tc>
                      <a:txBody>
                        <a:bodyPr/>
                        <a:lstStyle/>
                        <a:p>
                          <a:r>
                            <a:rPr lang="en-US" sz="2400" dirty="0">
                              <a:latin typeface="Times New Roman" panose="02020603050405020304" pitchFamily="18" charset="0"/>
                            </a:rPr>
                            <a:t>F</a:t>
                          </a:r>
                        </a:p>
                      </a:txBody>
                      <a:tcPr/>
                    </a:tc>
                    <a:tc>
                      <a:txBody>
                        <a:bodyPr/>
                        <a:lstStyle/>
                        <a:p>
                          <a:r>
                            <a:rPr lang="en-US" sz="2400" dirty="0">
                              <a:latin typeface="Times New Roman" panose="02020603050405020304" pitchFamily="18" charset="0"/>
                            </a:rPr>
                            <a:t>Y</a:t>
                          </a:r>
                        </a:p>
                      </a:txBody>
                      <a:tcPr/>
                    </a:tc>
                    <a:extLst>
                      <a:ext uri="{0D108BD9-81ED-4DB2-BD59-A6C34878D82A}">
                        <a16:rowId xmlns:a16="http://schemas.microsoft.com/office/drawing/2014/main" val="1389079847"/>
                      </a:ext>
                    </a:extLst>
                  </a:tr>
                  <a:tr h="457200">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8</a:t>
                          </a:r>
                        </a:p>
                      </a:txBody>
                      <a:tcPr/>
                    </a:tc>
                    <a:tc>
                      <a:txBody>
                        <a:bodyPr/>
                        <a:lstStyle/>
                        <a:p>
                          <a:endParaRPr lang="en-US" sz="2400" dirty="0">
                            <a:latin typeface="Times New Roman" panose="02020603050405020304" pitchFamily="18" charset="0"/>
                          </a:endParaRPr>
                        </a:p>
                      </a:txBody>
                      <a:tcPr/>
                    </a:tc>
                    <a:tc>
                      <a:txBody>
                        <a:bodyPr/>
                        <a:lstStyle/>
                        <a:p>
                          <a:r>
                            <a:rPr lang="en-US" sz="2400" dirty="0">
                              <a:latin typeface="Times New Roman" panose="02020603050405020304" pitchFamily="18" charset="0"/>
                            </a:rPr>
                            <a:t>72</a:t>
                          </a:r>
                        </a:p>
                      </a:txBody>
                      <a:tcPr/>
                    </a:tc>
                    <a:tc>
                      <a:txBody>
                        <a:bodyPr/>
                        <a:lstStyle/>
                        <a:p>
                          <a:r>
                            <a:rPr lang="en-US" sz="2400" dirty="0">
                              <a:latin typeface="Times New Roman" panose="02020603050405020304" pitchFamily="18" charset="0"/>
                            </a:rPr>
                            <a:t>F</a:t>
                          </a:r>
                        </a:p>
                      </a:txBody>
                      <a:tcPr/>
                    </a:tc>
                    <a:tc>
                      <a:txBody>
                        <a:bodyPr/>
                        <a:lstStyle/>
                        <a:p>
                          <a:r>
                            <a:rPr lang="en-US" sz="2400" dirty="0">
                              <a:latin typeface="Times New Roman" panose="02020603050405020304" pitchFamily="18" charset="0"/>
                            </a:rPr>
                            <a:t>Y</a:t>
                          </a:r>
                        </a:p>
                      </a:txBody>
                      <a:tcPr/>
                    </a:tc>
                    <a:extLst>
                      <a:ext uri="{0D108BD9-81ED-4DB2-BD59-A6C34878D82A}">
                        <a16:rowId xmlns:a16="http://schemas.microsoft.com/office/drawing/2014/main" val="1832426719"/>
                      </a:ext>
                    </a:extLst>
                  </a:tr>
                </a:tbl>
              </a:graphicData>
            </a:graphic>
          </p:graphicFrame>
        </mc:Fallback>
      </mc:AlternateContent>
      <p:sp>
        <p:nvSpPr>
          <p:cNvPr id="5" name="Right Brace 4">
            <a:extLst>
              <a:ext uri="{FF2B5EF4-FFF2-40B4-BE49-F238E27FC236}">
                <a16:creationId xmlns:a16="http://schemas.microsoft.com/office/drawing/2014/main" id="{FCBC76F5-30BE-4635-AD30-451AA3ED8578}"/>
              </a:ext>
            </a:extLst>
          </p:cNvPr>
          <p:cNvSpPr/>
          <p:nvPr/>
        </p:nvSpPr>
        <p:spPr>
          <a:xfrm rot="16200000">
            <a:off x="7106234" y="-629233"/>
            <a:ext cx="417933" cy="3962400"/>
          </a:xfrm>
          <a:prstGeom prst="rightBrace">
            <a:avLst/>
          </a:prstGeom>
          <a:ln w="571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imes New Roman" panose="02020603050405020304" pitchFamily="18" charset="0"/>
            </a:endParaRPr>
          </a:p>
        </p:txBody>
      </p:sp>
      <p:sp>
        <p:nvSpPr>
          <p:cNvPr id="6" name="Right Brace 5">
            <a:extLst>
              <a:ext uri="{FF2B5EF4-FFF2-40B4-BE49-F238E27FC236}">
                <a16:creationId xmlns:a16="http://schemas.microsoft.com/office/drawing/2014/main" id="{DF9D4C9E-FC2B-4E4D-9796-0AC6AF24B194}"/>
              </a:ext>
            </a:extLst>
          </p:cNvPr>
          <p:cNvSpPr/>
          <p:nvPr/>
        </p:nvSpPr>
        <p:spPr>
          <a:xfrm>
            <a:off x="7696200" y="2819400"/>
            <a:ext cx="304800" cy="417934"/>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imes New Roman" panose="02020603050405020304" pitchFamily="18" charset="0"/>
            </a:endParaRPr>
          </a:p>
        </p:txBody>
      </p:sp>
      <p:sp>
        <p:nvSpPr>
          <p:cNvPr id="7" name="TextBox 6">
            <a:extLst>
              <a:ext uri="{FF2B5EF4-FFF2-40B4-BE49-F238E27FC236}">
                <a16:creationId xmlns:a16="http://schemas.microsoft.com/office/drawing/2014/main" id="{AC393ED3-6E99-4DD8-9F0E-58CC9C5BFA95}"/>
              </a:ext>
            </a:extLst>
          </p:cNvPr>
          <p:cNvSpPr txBox="1"/>
          <p:nvPr/>
        </p:nvSpPr>
        <p:spPr>
          <a:xfrm>
            <a:off x="8077200" y="2819400"/>
            <a:ext cx="2057400" cy="461665"/>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rPr>
              <a:t>Observation</a:t>
            </a:r>
          </a:p>
        </p:txBody>
      </p:sp>
    </p:spTree>
    <p:extLst>
      <p:ext uri="{BB962C8B-B14F-4D97-AF65-F5344CB8AC3E}">
        <p14:creationId xmlns:p14="http://schemas.microsoft.com/office/powerpoint/2010/main" val="1575354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234677"/>
            <a:ext cx="8077200" cy="701040"/>
          </a:xfrm>
        </p:spPr>
        <p:txBody>
          <a:bodyPr>
            <a:normAutofit/>
          </a:bodyPr>
          <a:lstStyle/>
          <a:p>
            <a:r>
              <a:rPr lang="en-US" dirty="0"/>
              <a:t>Example: Treatment Outcomes</a:t>
            </a:r>
          </a:p>
        </p:txBody>
      </p:sp>
      <p:sp>
        <p:nvSpPr>
          <p:cNvPr id="3" name="Content Placeholder 2"/>
          <p:cNvSpPr>
            <a:spLocks noGrp="1"/>
          </p:cNvSpPr>
          <p:nvPr>
            <p:ph idx="1"/>
          </p:nvPr>
        </p:nvSpPr>
        <p:spPr>
          <a:xfrm>
            <a:off x="1066801" y="838200"/>
            <a:ext cx="8381999" cy="5562600"/>
          </a:xfrm>
        </p:spPr>
        <p:txBody>
          <a:bodyPr>
            <a:noAutofit/>
          </a:bodyPr>
          <a:lstStyle/>
          <a:p>
            <a:pPr marL="0" indent="0">
              <a:buNone/>
            </a:pPr>
            <a:r>
              <a:rPr lang="en-US" sz="2400" dirty="0"/>
              <a:t>How effective is a medical treatment? </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CC0291DC-F40F-4B2E-A973-28B773907203}"/>
                  </a:ext>
                </a:extLst>
              </p:cNvPr>
              <p:cNvGraphicFramePr>
                <a:graphicFrameLocks noGrp="1"/>
              </p:cNvGraphicFramePr>
              <p:nvPr/>
            </p:nvGraphicFramePr>
            <p:xfrm>
              <a:off x="1142998" y="1295400"/>
              <a:ext cx="8305800" cy="5494655"/>
            </p:xfrm>
            <a:graphic>
              <a:graphicData uri="http://schemas.openxmlformats.org/drawingml/2006/table">
                <a:tbl>
                  <a:tblPr firstRow="1" bandRow="1">
                    <a:tableStyleId>{5C22544A-7EE6-4342-B048-85BDC9FD1C3A}</a:tableStyleId>
                  </a:tblPr>
                  <a:tblGrid>
                    <a:gridCol w="2076450">
                      <a:extLst>
                        <a:ext uri="{9D8B030D-6E8A-4147-A177-3AD203B41FA5}">
                          <a16:colId xmlns:a16="http://schemas.microsoft.com/office/drawing/2014/main" val="1382962599"/>
                        </a:ext>
                      </a:extLst>
                    </a:gridCol>
                    <a:gridCol w="2076450">
                      <a:extLst>
                        <a:ext uri="{9D8B030D-6E8A-4147-A177-3AD203B41FA5}">
                          <a16:colId xmlns:a16="http://schemas.microsoft.com/office/drawing/2014/main" val="3110937995"/>
                        </a:ext>
                      </a:extLst>
                    </a:gridCol>
                    <a:gridCol w="2076450">
                      <a:extLst>
                        <a:ext uri="{9D8B030D-6E8A-4147-A177-3AD203B41FA5}">
                          <a16:colId xmlns:a16="http://schemas.microsoft.com/office/drawing/2014/main" val="1332737986"/>
                        </a:ext>
                      </a:extLst>
                    </a:gridCol>
                    <a:gridCol w="2076450">
                      <a:extLst>
                        <a:ext uri="{9D8B030D-6E8A-4147-A177-3AD203B41FA5}">
                          <a16:colId xmlns:a16="http://schemas.microsoft.com/office/drawing/2014/main" val="3121837830"/>
                        </a:ext>
                      </a:extLst>
                    </a:gridCol>
                  </a:tblGrid>
                  <a:tr h="413852">
                    <a:tc>
                      <a:txBody>
                        <a:bodyPr/>
                        <a:lstStyle/>
                        <a:p>
                          <a:r>
                            <a:rPr lang="en-US" sz="2400" dirty="0">
                              <a:latin typeface="Times New Roman" panose="02020603050405020304" pitchFamily="18" charset="0"/>
                            </a:rPr>
                            <a:t>Patient</a:t>
                          </a: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𝒀</m:t>
                                    </m:r>
                                  </m:e>
                                  <m:sup>
                                    <m:r>
                                      <a:rPr lang="en-US" sz="2400" b="1" i="1" smtClean="0">
                                        <a:latin typeface="Cambria Math" panose="02040503050406030204" pitchFamily="18" charset="0"/>
                                      </a:rPr>
                                      <m:t>𝟏</m:t>
                                    </m:r>
                                  </m:sup>
                                </m:sSup>
                              </m:oMath>
                            </m:oMathPara>
                          </a14:m>
                          <a:endParaRPr lang="en-US" sz="2400" dirty="0">
                            <a:latin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𝒀</m:t>
                                    </m:r>
                                  </m:e>
                                  <m:sup>
                                    <m:r>
                                      <a:rPr lang="en-US" sz="2400" b="1" i="1" smtClean="0">
                                        <a:latin typeface="Cambria Math" panose="02040503050406030204" pitchFamily="18" charset="0"/>
                                      </a:rPr>
                                      <m:t>𝟎</m:t>
                                    </m:r>
                                  </m:sup>
                                </m:sSup>
                              </m:oMath>
                            </m:oMathPara>
                          </a14:m>
                          <a:endParaRPr lang="en-US" sz="2400" dirty="0">
                            <a:latin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𝜹</m:t>
                                </m:r>
                              </m:oMath>
                            </m:oMathPara>
                          </a14:m>
                          <a:endParaRPr lang="en-US" sz="2400" dirty="0">
                            <a:latin typeface="Times New Roman" panose="02020603050405020304" pitchFamily="18" charset="0"/>
                          </a:endParaRPr>
                        </a:p>
                      </a:txBody>
                      <a:tcPr/>
                    </a:tc>
                    <a:extLst>
                      <a:ext uri="{0D108BD9-81ED-4DB2-BD59-A6C34878D82A}">
                        <a16:rowId xmlns:a16="http://schemas.microsoft.com/office/drawing/2014/main" val="2394106292"/>
                      </a:ext>
                    </a:extLst>
                  </a:tr>
                  <a:tr h="412650">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6</a:t>
                          </a:r>
                        </a:p>
                      </a:txBody>
                      <a:tcPr/>
                    </a:tc>
                    <a:extLst>
                      <a:ext uri="{0D108BD9-81ED-4DB2-BD59-A6C34878D82A}">
                        <a16:rowId xmlns:a16="http://schemas.microsoft.com/office/drawing/2014/main" val="509417205"/>
                      </a:ext>
                    </a:extLst>
                  </a:tr>
                  <a:tr h="412650">
                    <a:tc>
                      <a:txBody>
                        <a:bodyPr/>
                        <a:lstStyle/>
                        <a:p>
                          <a:r>
                            <a:rPr lang="en-US" sz="2400" dirty="0">
                              <a:latin typeface="Times New Roman" panose="02020603050405020304" pitchFamily="18" charset="0"/>
                            </a:rPr>
                            <a:t>2</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6</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3683507387"/>
                      </a:ext>
                    </a:extLst>
                  </a:tr>
                  <a:tr h="412650">
                    <a:tc>
                      <a:txBody>
                        <a:bodyPr/>
                        <a:lstStyle/>
                        <a:p>
                          <a:r>
                            <a:rPr lang="en-US" sz="2400" dirty="0">
                              <a:latin typeface="Times New Roman" panose="02020603050405020304" pitchFamily="18" charset="0"/>
                            </a:rPr>
                            <a:t>3</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4</a:t>
                          </a:r>
                        </a:p>
                      </a:txBody>
                      <a:tcPr/>
                    </a:tc>
                    <a:extLst>
                      <a:ext uri="{0D108BD9-81ED-4DB2-BD59-A6C34878D82A}">
                        <a16:rowId xmlns:a16="http://schemas.microsoft.com/office/drawing/2014/main" val="1573450199"/>
                      </a:ext>
                    </a:extLst>
                  </a:tr>
                  <a:tr h="412650">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3067848943"/>
                      </a:ext>
                    </a:extLst>
                  </a:tr>
                  <a:tr h="412650">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2</a:t>
                          </a:r>
                        </a:p>
                      </a:txBody>
                      <a:tcPr/>
                    </a:tc>
                    <a:tc>
                      <a:txBody>
                        <a:bodyPr/>
                        <a:lstStyle/>
                        <a:p>
                          <a:r>
                            <a:rPr lang="en-US" sz="2400" dirty="0">
                              <a:latin typeface="Times New Roman" panose="02020603050405020304" pitchFamily="18" charset="0"/>
                            </a:rPr>
                            <a:t>2</a:t>
                          </a:r>
                        </a:p>
                      </a:txBody>
                      <a:tcPr/>
                    </a:tc>
                    <a:extLst>
                      <a:ext uri="{0D108BD9-81ED-4DB2-BD59-A6C34878D82A}">
                        <a16:rowId xmlns:a16="http://schemas.microsoft.com/office/drawing/2014/main" val="317705721"/>
                      </a:ext>
                    </a:extLst>
                  </a:tr>
                  <a:tr h="412650">
                    <a:tc>
                      <a:txBody>
                        <a:bodyPr/>
                        <a:lstStyle/>
                        <a:p>
                          <a:r>
                            <a:rPr lang="en-US" sz="2400" dirty="0">
                              <a:latin typeface="Times New Roman" panose="02020603050405020304" pitchFamily="18" charset="0"/>
                            </a:rPr>
                            <a:t>6</a:t>
                          </a:r>
                        </a:p>
                      </a:txBody>
                      <a:tcPr/>
                    </a:tc>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9</a:t>
                          </a:r>
                        </a:p>
                      </a:txBody>
                      <a:tcPr/>
                    </a:tc>
                    <a:extLst>
                      <a:ext uri="{0D108BD9-81ED-4DB2-BD59-A6C34878D82A}">
                        <a16:rowId xmlns:a16="http://schemas.microsoft.com/office/drawing/2014/main" val="1421316902"/>
                      </a:ext>
                    </a:extLst>
                  </a:tr>
                  <a:tr h="412650">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-9</a:t>
                          </a:r>
                        </a:p>
                      </a:txBody>
                      <a:tcPr/>
                    </a:tc>
                    <a:extLst>
                      <a:ext uri="{0D108BD9-81ED-4DB2-BD59-A6C34878D82A}">
                        <a16:rowId xmlns:a16="http://schemas.microsoft.com/office/drawing/2014/main" val="3120335065"/>
                      </a:ext>
                    </a:extLst>
                  </a:tr>
                  <a:tr h="412650">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6</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180700529"/>
                      </a:ext>
                    </a:extLst>
                  </a:tr>
                  <a:tr h="412650">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3</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-4</a:t>
                          </a:r>
                        </a:p>
                      </a:txBody>
                      <a:tcPr/>
                    </a:tc>
                    <a:extLst>
                      <a:ext uri="{0D108BD9-81ED-4DB2-BD59-A6C34878D82A}">
                        <a16:rowId xmlns:a16="http://schemas.microsoft.com/office/drawing/2014/main" val="1389079847"/>
                      </a:ext>
                    </a:extLst>
                  </a:tr>
                  <a:tr h="412650">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832426719"/>
                      </a:ext>
                    </a:extLst>
                  </a:tr>
                  <a:tr h="412650">
                    <a:tc>
                      <a:txBody>
                        <a:bodyPr/>
                        <a:lstStyle/>
                        <a:p>
                          <a:r>
                            <a:rPr lang="en-US" sz="2400" b="1" dirty="0">
                              <a:latin typeface="Times New Roman" panose="02020603050405020304" pitchFamily="18" charset="0"/>
                            </a:rPr>
                            <a:t>ATE</a:t>
                          </a:r>
                        </a:p>
                      </a:txBody>
                      <a:tcPr>
                        <a:solidFill>
                          <a:srgbClr val="FFC000"/>
                        </a:solidFill>
                      </a:tcPr>
                    </a:tc>
                    <a:tc>
                      <a:txBody>
                        <a:bodyPr/>
                        <a:lstStyle/>
                        <a:p>
                          <a:r>
                            <a:rPr lang="en-US" sz="2400" b="1" dirty="0">
                              <a:latin typeface="Times New Roman" panose="02020603050405020304" pitchFamily="18" charset="0"/>
                            </a:rPr>
                            <a:t>5.6</a:t>
                          </a:r>
                        </a:p>
                      </a:txBody>
                      <a:tcPr>
                        <a:solidFill>
                          <a:srgbClr val="FFC000"/>
                        </a:solidFill>
                      </a:tcPr>
                    </a:tc>
                    <a:tc>
                      <a:txBody>
                        <a:bodyPr/>
                        <a:lstStyle/>
                        <a:p>
                          <a:r>
                            <a:rPr lang="en-US" sz="2400" b="1" dirty="0">
                              <a:latin typeface="Times New Roman" panose="02020603050405020304" pitchFamily="18" charset="0"/>
                            </a:rPr>
                            <a:t>5.0</a:t>
                          </a:r>
                        </a:p>
                      </a:txBody>
                      <a:tcPr>
                        <a:solidFill>
                          <a:srgbClr val="FFC000"/>
                        </a:solidFill>
                      </a:tcPr>
                    </a:tc>
                    <a:tc>
                      <a:txBody>
                        <a:bodyPr/>
                        <a:lstStyle/>
                        <a:p>
                          <a:r>
                            <a:rPr lang="en-US" sz="2400" b="1" dirty="0">
                              <a:latin typeface="Times New Roman" panose="02020603050405020304" pitchFamily="18" charset="0"/>
                            </a:rPr>
                            <a:t>0.6</a:t>
                          </a:r>
                        </a:p>
                      </a:txBody>
                      <a:tcPr>
                        <a:solidFill>
                          <a:srgbClr val="FFC000"/>
                        </a:solidFill>
                      </a:tcPr>
                    </a:tc>
                    <a:extLst>
                      <a:ext uri="{0D108BD9-81ED-4DB2-BD59-A6C34878D82A}">
                        <a16:rowId xmlns:a16="http://schemas.microsoft.com/office/drawing/2014/main" val="3787958836"/>
                      </a:ext>
                    </a:extLst>
                  </a:tr>
                </a:tbl>
              </a:graphicData>
            </a:graphic>
          </p:graphicFrame>
        </mc:Choice>
        <mc:Fallback xmlns="">
          <p:graphicFrame>
            <p:nvGraphicFramePr>
              <p:cNvPr id="4" name="Table 4">
                <a:extLst>
                  <a:ext uri="{FF2B5EF4-FFF2-40B4-BE49-F238E27FC236}">
                    <a16:creationId xmlns:a16="http://schemas.microsoft.com/office/drawing/2014/main" id="{CC0291DC-F40F-4B2E-A973-28B773907203}"/>
                  </a:ext>
                </a:extLst>
              </p:cNvPr>
              <p:cNvGraphicFramePr>
                <a:graphicFrameLocks noGrp="1"/>
              </p:cNvGraphicFramePr>
              <p:nvPr>
                <p:extLst>
                  <p:ext uri="{D42A27DB-BD31-4B8C-83A1-F6EECF244321}">
                    <p14:modId xmlns:p14="http://schemas.microsoft.com/office/powerpoint/2010/main" val="1474216283"/>
                  </p:ext>
                </p:extLst>
              </p:nvPr>
            </p:nvGraphicFramePr>
            <p:xfrm>
              <a:off x="1142998" y="1295400"/>
              <a:ext cx="8305800" cy="5494655"/>
            </p:xfrm>
            <a:graphic>
              <a:graphicData uri="http://schemas.openxmlformats.org/drawingml/2006/table">
                <a:tbl>
                  <a:tblPr firstRow="1" bandRow="1">
                    <a:tableStyleId>{5C22544A-7EE6-4342-B048-85BDC9FD1C3A}</a:tableStyleId>
                  </a:tblPr>
                  <a:tblGrid>
                    <a:gridCol w="2076450">
                      <a:extLst>
                        <a:ext uri="{9D8B030D-6E8A-4147-A177-3AD203B41FA5}">
                          <a16:colId xmlns:a16="http://schemas.microsoft.com/office/drawing/2014/main" val="1382962599"/>
                        </a:ext>
                      </a:extLst>
                    </a:gridCol>
                    <a:gridCol w="2076450">
                      <a:extLst>
                        <a:ext uri="{9D8B030D-6E8A-4147-A177-3AD203B41FA5}">
                          <a16:colId xmlns:a16="http://schemas.microsoft.com/office/drawing/2014/main" val="3110937995"/>
                        </a:ext>
                      </a:extLst>
                    </a:gridCol>
                    <a:gridCol w="2076450">
                      <a:extLst>
                        <a:ext uri="{9D8B030D-6E8A-4147-A177-3AD203B41FA5}">
                          <a16:colId xmlns:a16="http://schemas.microsoft.com/office/drawing/2014/main" val="1332737986"/>
                        </a:ext>
                      </a:extLst>
                    </a:gridCol>
                    <a:gridCol w="2076450">
                      <a:extLst>
                        <a:ext uri="{9D8B030D-6E8A-4147-A177-3AD203B41FA5}">
                          <a16:colId xmlns:a16="http://schemas.microsoft.com/office/drawing/2014/main" val="3121837830"/>
                        </a:ext>
                      </a:extLst>
                    </a:gridCol>
                  </a:tblGrid>
                  <a:tr h="465455">
                    <a:tc>
                      <a:txBody>
                        <a:bodyPr/>
                        <a:lstStyle/>
                        <a:p>
                          <a:r>
                            <a:rPr lang="en-US" sz="2400" dirty="0">
                              <a:latin typeface="Times New Roman" panose="02020603050405020304" pitchFamily="18" charset="0"/>
                            </a:rPr>
                            <a:t>Patient</a:t>
                          </a:r>
                        </a:p>
                      </a:txBody>
                      <a:tcPr/>
                    </a:tc>
                    <a:tc>
                      <a:txBody>
                        <a:bodyPr/>
                        <a:lstStyle/>
                        <a:p>
                          <a:endParaRPr lang="en-US"/>
                        </a:p>
                      </a:txBody>
                      <a:tcPr>
                        <a:blipFill>
                          <a:blip r:embed="rId3"/>
                          <a:stretch>
                            <a:fillRect l="-100293" t="-9211" r="-201173" b="-1117105"/>
                          </a:stretch>
                        </a:blipFill>
                      </a:tcPr>
                    </a:tc>
                    <a:tc>
                      <a:txBody>
                        <a:bodyPr/>
                        <a:lstStyle/>
                        <a:p>
                          <a:endParaRPr lang="en-US"/>
                        </a:p>
                      </a:txBody>
                      <a:tcPr>
                        <a:blipFill>
                          <a:blip r:embed="rId3"/>
                          <a:stretch>
                            <a:fillRect l="-200882" t="-9211" r="-101765" b="-1117105"/>
                          </a:stretch>
                        </a:blipFill>
                      </a:tcPr>
                    </a:tc>
                    <a:tc>
                      <a:txBody>
                        <a:bodyPr/>
                        <a:lstStyle/>
                        <a:p>
                          <a:endParaRPr lang="en-US"/>
                        </a:p>
                      </a:txBody>
                      <a:tcPr>
                        <a:blipFill>
                          <a:blip r:embed="rId3"/>
                          <a:stretch>
                            <a:fillRect l="-300000" t="-9211" r="-1466" b="-1117105"/>
                          </a:stretch>
                        </a:blipFill>
                      </a:tcPr>
                    </a:tc>
                    <a:extLst>
                      <a:ext uri="{0D108BD9-81ED-4DB2-BD59-A6C34878D82A}">
                        <a16:rowId xmlns:a16="http://schemas.microsoft.com/office/drawing/2014/main" val="2394106292"/>
                      </a:ext>
                    </a:extLst>
                  </a:tr>
                  <a:tr h="457200">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6</a:t>
                          </a:r>
                        </a:p>
                      </a:txBody>
                      <a:tcPr/>
                    </a:tc>
                    <a:extLst>
                      <a:ext uri="{0D108BD9-81ED-4DB2-BD59-A6C34878D82A}">
                        <a16:rowId xmlns:a16="http://schemas.microsoft.com/office/drawing/2014/main" val="509417205"/>
                      </a:ext>
                    </a:extLst>
                  </a:tr>
                  <a:tr h="457200">
                    <a:tc>
                      <a:txBody>
                        <a:bodyPr/>
                        <a:lstStyle/>
                        <a:p>
                          <a:r>
                            <a:rPr lang="en-US" sz="2400" dirty="0">
                              <a:latin typeface="Times New Roman" panose="02020603050405020304" pitchFamily="18" charset="0"/>
                            </a:rPr>
                            <a:t>2</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6</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3683507387"/>
                      </a:ext>
                    </a:extLst>
                  </a:tr>
                  <a:tr h="457200">
                    <a:tc>
                      <a:txBody>
                        <a:bodyPr/>
                        <a:lstStyle/>
                        <a:p>
                          <a:r>
                            <a:rPr lang="en-US" sz="2400" dirty="0">
                              <a:latin typeface="Times New Roman" panose="02020603050405020304" pitchFamily="18" charset="0"/>
                            </a:rPr>
                            <a:t>3</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4</a:t>
                          </a:r>
                        </a:p>
                      </a:txBody>
                      <a:tcPr/>
                    </a:tc>
                    <a:extLst>
                      <a:ext uri="{0D108BD9-81ED-4DB2-BD59-A6C34878D82A}">
                        <a16:rowId xmlns:a16="http://schemas.microsoft.com/office/drawing/2014/main" val="1573450199"/>
                      </a:ext>
                    </a:extLst>
                  </a:tr>
                  <a:tr h="457200">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3067848943"/>
                      </a:ext>
                    </a:extLst>
                  </a:tr>
                  <a:tr h="457200">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2</a:t>
                          </a:r>
                        </a:p>
                      </a:txBody>
                      <a:tcPr/>
                    </a:tc>
                    <a:tc>
                      <a:txBody>
                        <a:bodyPr/>
                        <a:lstStyle/>
                        <a:p>
                          <a:r>
                            <a:rPr lang="en-US" sz="2400" dirty="0">
                              <a:latin typeface="Times New Roman" panose="02020603050405020304" pitchFamily="18" charset="0"/>
                            </a:rPr>
                            <a:t>2</a:t>
                          </a:r>
                        </a:p>
                      </a:txBody>
                      <a:tcPr/>
                    </a:tc>
                    <a:extLst>
                      <a:ext uri="{0D108BD9-81ED-4DB2-BD59-A6C34878D82A}">
                        <a16:rowId xmlns:a16="http://schemas.microsoft.com/office/drawing/2014/main" val="317705721"/>
                      </a:ext>
                    </a:extLst>
                  </a:tr>
                  <a:tr h="457200">
                    <a:tc>
                      <a:txBody>
                        <a:bodyPr/>
                        <a:lstStyle/>
                        <a:p>
                          <a:r>
                            <a:rPr lang="en-US" sz="2400" dirty="0">
                              <a:latin typeface="Times New Roman" panose="02020603050405020304" pitchFamily="18" charset="0"/>
                            </a:rPr>
                            <a:t>6</a:t>
                          </a:r>
                        </a:p>
                      </a:txBody>
                      <a:tcPr/>
                    </a:tc>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9</a:t>
                          </a:r>
                        </a:p>
                      </a:txBody>
                      <a:tcPr/>
                    </a:tc>
                    <a:extLst>
                      <a:ext uri="{0D108BD9-81ED-4DB2-BD59-A6C34878D82A}">
                        <a16:rowId xmlns:a16="http://schemas.microsoft.com/office/drawing/2014/main" val="1421316902"/>
                      </a:ext>
                    </a:extLst>
                  </a:tr>
                  <a:tr h="457200">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-9</a:t>
                          </a:r>
                        </a:p>
                      </a:txBody>
                      <a:tcPr/>
                    </a:tc>
                    <a:extLst>
                      <a:ext uri="{0D108BD9-81ED-4DB2-BD59-A6C34878D82A}">
                        <a16:rowId xmlns:a16="http://schemas.microsoft.com/office/drawing/2014/main" val="3120335065"/>
                      </a:ext>
                    </a:extLst>
                  </a:tr>
                  <a:tr h="457200">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6</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180700529"/>
                      </a:ext>
                    </a:extLst>
                  </a:tr>
                  <a:tr h="457200">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3</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-4</a:t>
                          </a:r>
                        </a:p>
                      </a:txBody>
                      <a:tcPr/>
                    </a:tc>
                    <a:extLst>
                      <a:ext uri="{0D108BD9-81ED-4DB2-BD59-A6C34878D82A}">
                        <a16:rowId xmlns:a16="http://schemas.microsoft.com/office/drawing/2014/main" val="1389079847"/>
                      </a:ext>
                    </a:extLst>
                  </a:tr>
                  <a:tr h="457200">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832426719"/>
                      </a:ext>
                    </a:extLst>
                  </a:tr>
                  <a:tr h="457200">
                    <a:tc>
                      <a:txBody>
                        <a:bodyPr/>
                        <a:lstStyle/>
                        <a:p>
                          <a:r>
                            <a:rPr lang="en-US" sz="2400" b="1" dirty="0">
                              <a:latin typeface="Times New Roman" panose="02020603050405020304" pitchFamily="18" charset="0"/>
                            </a:rPr>
                            <a:t>ATE</a:t>
                          </a:r>
                        </a:p>
                      </a:txBody>
                      <a:tcPr>
                        <a:solidFill>
                          <a:srgbClr val="FFC000"/>
                        </a:solidFill>
                      </a:tcPr>
                    </a:tc>
                    <a:tc>
                      <a:txBody>
                        <a:bodyPr/>
                        <a:lstStyle/>
                        <a:p>
                          <a:r>
                            <a:rPr lang="en-US" sz="2400" b="1" dirty="0">
                              <a:latin typeface="Times New Roman" panose="02020603050405020304" pitchFamily="18" charset="0"/>
                            </a:rPr>
                            <a:t>5.6</a:t>
                          </a:r>
                        </a:p>
                      </a:txBody>
                      <a:tcPr>
                        <a:solidFill>
                          <a:srgbClr val="FFC000"/>
                        </a:solidFill>
                      </a:tcPr>
                    </a:tc>
                    <a:tc>
                      <a:txBody>
                        <a:bodyPr/>
                        <a:lstStyle/>
                        <a:p>
                          <a:r>
                            <a:rPr lang="en-US" sz="2400" b="1" dirty="0">
                              <a:latin typeface="Times New Roman" panose="02020603050405020304" pitchFamily="18" charset="0"/>
                            </a:rPr>
                            <a:t>5.0</a:t>
                          </a:r>
                        </a:p>
                      </a:txBody>
                      <a:tcPr>
                        <a:solidFill>
                          <a:srgbClr val="FFC000"/>
                        </a:solidFill>
                      </a:tcPr>
                    </a:tc>
                    <a:tc>
                      <a:txBody>
                        <a:bodyPr/>
                        <a:lstStyle/>
                        <a:p>
                          <a:r>
                            <a:rPr lang="en-US" sz="2400" b="1" dirty="0">
                              <a:latin typeface="Times New Roman" panose="02020603050405020304" pitchFamily="18" charset="0"/>
                            </a:rPr>
                            <a:t>0.6</a:t>
                          </a:r>
                        </a:p>
                      </a:txBody>
                      <a:tcPr>
                        <a:solidFill>
                          <a:srgbClr val="FFC000"/>
                        </a:solidFill>
                      </a:tcPr>
                    </a:tc>
                    <a:extLst>
                      <a:ext uri="{0D108BD9-81ED-4DB2-BD59-A6C34878D82A}">
                        <a16:rowId xmlns:a16="http://schemas.microsoft.com/office/drawing/2014/main" val="3787958836"/>
                      </a:ext>
                    </a:extLst>
                  </a:tr>
                </a:tbl>
              </a:graphicData>
            </a:graphic>
          </p:graphicFrame>
        </mc:Fallback>
      </mc:AlternateContent>
    </p:spTree>
    <p:extLst>
      <p:ext uri="{BB962C8B-B14F-4D97-AF65-F5344CB8AC3E}">
        <p14:creationId xmlns:p14="http://schemas.microsoft.com/office/powerpoint/2010/main" val="1014237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234677"/>
            <a:ext cx="8077200" cy="701040"/>
          </a:xfrm>
        </p:spPr>
        <p:txBody>
          <a:bodyPr>
            <a:normAutofit/>
          </a:bodyPr>
          <a:lstStyle/>
          <a:p>
            <a:r>
              <a:rPr lang="en-US" dirty="0"/>
              <a:t>Example: Treatment Outcomes</a:t>
            </a:r>
          </a:p>
        </p:txBody>
      </p:sp>
      <p:sp>
        <p:nvSpPr>
          <p:cNvPr id="3" name="Content Placeholder 2"/>
          <p:cNvSpPr>
            <a:spLocks noGrp="1"/>
          </p:cNvSpPr>
          <p:nvPr>
            <p:ph idx="1"/>
          </p:nvPr>
        </p:nvSpPr>
        <p:spPr>
          <a:xfrm>
            <a:off x="1143000" y="762000"/>
            <a:ext cx="8305800" cy="5638800"/>
          </a:xfrm>
        </p:spPr>
        <p:txBody>
          <a:bodyPr>
            <a:noAutofit/>
          </a:bodyPr>
          <a:lstStyle/>
          <a:p>
            <a:pPr marL="0" indent="0">
              <a:buNone/>
            </a:pPr>
            <a:r>
              <a:rPr lang="en-US" sz="2400" dirty="0"/>
              <a:t>Imagine a “perfect doctor” assigns best treatment available:</a:t>
            </a: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CC0291DC-F40F-4B2E-A973-28B773907203}"/>
                  </a:ext>
                </a:extLst>
              </p:cNvPr>
              <p:cNvGraphicFramePr>
                <a:graphicFrameLocks noGrp="1"/>
              </p:cNvGraphicFramePr>
              <p:nvPr/>
            </p:nvGraphicFramePr>
            <p:xfrm>
              <a:off x="1219200" y="1295400"/>
              <a:ext cx="7696200" cy="5494655"/>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1382962599"/>
                        </a:ext>
                      </a:extLst>
                    </a:gridCol>
                    <a:gridCol w="1539240">
                      <a:extLst>
                        <a:ext uri="{9D8B030D-6E8A-4147-A177-3AD203B41FA5}">
                          <a16:colId xmlns:a16="http://schemas.microsoft.com/office/drawing/2014/main" val="3110937995"/>
                        </a:ext>
                      </a:extLst>
                    </a:gridCol>
                    <a:gridCol w="1539240">
                      <a:extLst>
                        <a:ext uri="{9D8B030D-6E8A-4147-A177-3AD203B41FA5}">
                          <a16:colId xmlns:a16="http://schemas.microsoft.com/office/drawing/2014/main" val="1332737986"/>
                        </a:ext>
                      </a:extLst>
                    </a:gridCol>
                    <a:gridCol w="1539240">
                      <a:extLst>
                        <a:ext uri="{9D8B030D-6E8A-4147-A177-3AD203B41FA5}">
                          <a16:colId xmlns:a16="http://schemas.microsoft.com/office/drawing/2014/main" val="1962509106"/>
                        </a:ext>
                      </a:extLst>
                    </a:gridCol>
                    <a:gridCol w="1539240">
                      <a:extLst>
                        <a:ext uri="{9D8B030D-6E8A-4147-A177-3AD203B41FA5}">
                          <a16:colId xmlns:a16="http://schemas.microsoft.com/office/drawing/2014/main" val="3121837830"/>
                        </a:ext>
                      </a:extLst>
                    </a:gridCol>
                  </a:tblGrid>
                  <a:tr h="391021">
                    <a:tc>
                      <a:txBody>
                        <a:bodyPr/>
                        <a:lstStyle/>
                        <a:p>
                          <a:r>
                            <a:rPr lang="en-US" sz="2400" dirty="0">
                              <a:latin typeface="Times New Roman" panose="02020603050405020304" pitchFamily="18" charset="0"/>
                            </a:rPr>
                            <a:t>Patient</a:t>
                          </a: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𝒀</m:t>
                                    </m:r>
                                  </m:e>
                                  <m:sup>
                                    <m:r>
                                      <a:rPr lang="en-US" sz="2400" b="1" i="1" smtClean="0">
                                        <a:latin typeface="Cambria Math" panose="02040503050406030204" pitchFamily="18" charset="0"/>
                                      </a:rPr>
                                      <m:t>𝟏</m:t>
                                    </m:r>
                                  </m:sup>
                                </m:sSup>
                              </m:oMath>
                            </m:oMathPara>
                          </a14:m>
                          <a:endParaRPr lang="en-US" sz="2400" dirty="0">
                            <a:latin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𝒀</m:t>
                                    </m:r>
                                  </m:e>
                                  <m:sup>
                                    <m:r>
                                      <a:rPr lang="en-US" sz="2400" b="1" i="1" smtClean="0">
                                        <a:latin typeface="Cambria Math" panose="02040503050406030204" pitchFamily="18" charset="0"/>
                                      </a:rPr>
                                      <m:t>𝟎</m:t>
                                    </m:r>
                                  </m:sup>
                                </m:sSup>
                              </m:oMath>
                            </m:oMathPara>
                          </a14:m>
                          <a:endParaRPr lang="en-US" sz="2400" dirty="0">
                            <a:latin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𝑫</m:t>
                                </m:r>
                              </m:oMath>
                            </m:oMathPara>
                          </a14:m>
                          <a:endParaRPr lang="en-US" sz="2400" dirty="0">
                            <a:latin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𝜹</m:t>
                                </m:r>
                              </m:oMath>
                            </m:oMathPara>
                          </a14:m>
                          <a:endParaRPr lang="en-US" sz="2400" dirty="0">
                            <a:latin typeface="Times New Roman" panose="02020603050405020304" pitchFamily="18" charset="0"/>
                          </a:endParaRPr>
                        </a:p>
                      </a:txBody>
                      <a:tcPr/>
                    </a:tc>
                    <a:extLst>
                      <a:ext uri="{0D108BD9-81ED-4DB2-BD59-A6C34878D82A}">
                        <a16:rowId xmlns:a16="http://schemas.microsoft.com/office/drawing/2014/main" val="2394106292"/>
                      </a:ext>
                    </a:extLst>
                  </a:tr>
                  <a:tr h="389885">
                    <a:tc>
                      <a:txBody>
                        <a:bodyPr/>
                        <a:lstStyle/>
                        <a:p>
                          <a:r>
                            <a:rPr lang="en-US" sz="2400" dirty="0">
                              <a:latin typeface="Times New Roman" panose="02020603050405020304" pitchFamily="18" charset="0"/>
                            </a:rPr>
                            <a:t>1</a:t>
                          </a:r>
                        </a:p>
                      </a:txBody>
                      <a:tcPr/>
                    </a:tc>
                    <a:tc>
                      <a:txBody>
                        <a:bodyPr/>
                        <a:lstStyle/>
                        <a:p>
                          <a:r>
                            <a:rPr lang="en-US" sz="2400" dirty="0">
                              <a:highlight>
                                <a:srgbClr val="FFFF00"/>
                              </a:highlight>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6</a:t>
                          </a:r>
                        </a:p>
                      </a:txBody>
                      <a:tcPr/>
                    </a:tc>
                    <a:extLst>
                      <a:ext uri="{0D108BD9-81ED-4DB2-BD59-A6C34878D82A}">
                        <a16:rowId xmlns:a16="http://schemas.microsoft.com/office/drawing/2014/main" val="509417205"/>
                      </a:ext>
                    </a:extLst>
                  </a:tr>
                  <a:tr h="389885">
                    <a:tc>
                      <a:txBody>
                        <a:bodyPr/>
                        <a:lstStyle/>
                        <a:p>
                          <a:r>
                            <a:rPr lang="en-US" sz="2400" dirty="0">
                              <a:latin typeface="Times New Roman" panose="02020603050405020304" pitchFamily="18" charset="0"/>
                            </a:rPr>
                            <a:t>2</a:t>
                          </a:r>
                        </a:p>
                      </a:txBody>
                      <a:tcPr/>
                    </a:tc>
                    <a:tc>
                      <a:txBody>
                        <a:bodyPr/>
                        <a:lstStyle/>
                        <a:p>
                          <a:r>
                            <a:rPr lang="en-US" sz="2400" dirty="0">
                              <a:latin typeface="Times New Roman" panose="02020603050405020304" pitchFamily="18" charset="0"/>
                            </a:rPr>
                            <a:t>5</a:t>
                          </a:r>
                        </a:p>
                      </a:txBody>
                      <a:tcPr/>
                    </a:tc>
                    <a:tc>
                      <a:txBody>
                        <a:bodyPr/>
                        <a:lstStyle/>
                        <a:p>
                          <a:r>
                            <a:rPr lang="en-US" sz="2400" dirty="0">
                              <a:highlight>
                                <a:srgbClr val="FFFF00"/>
                              </a:highlight>
                              <a:latin typeface="Times New Roman" panose="02020603050405020304" pitchFamily="18" charset="0"/>
                            </a:rPr>
                            <a:t>6</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3683507387"/>
                      </a:ext>
                    </a:extLst>
                  </a:tr>
                  <a:tr h="389885">
                    <a:tc>
                      <a:txBody>
                        <a:bodyPr/>
                        <a:lstStyle/>
                        <a:p>
                          <a:r>
                            <a:rPr lang="en-US" sz="2400" dirty="0">
                              <a:latin typeface="Times New Roman" panose="02020603050405020304" pitchFamily="18" charset="0"/>
                            </a:rPr>
                            <a:t>3</a:t>
                          </a:r>
                        </a:p>
                      </a:txBody>
                      <a:tcPr/>
                    </a:tc>
                    <a:tc>
                      <a:txBody>
                        <a:bodyPr/>
                        <a:lstStyle/>
                        <a:p>
                          <a:r>
                            <a:rPr lang="en-US" sz="2400" dirty="0">
                              <a:highlight>
                                <a:srgbClr val="FFFF00"/>
                              </a:highlight>
                              <a:latin typeface="Times New Roman" panose="02020603050405020304" pitchFamily="18" charset="0"/>
                            </a:rPr>
                            <a:t>5</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4</a:t>
                          </a:r>
                        </a:p>
                      </a:txBody>
                      <a:tcPr/>
                    </a:tc>
                    <a:extLst>
                      <a:ext uri="{0D108BD9-81ED-4DB2-BD59-A6C34878D82A}">
                        <a16:rowId xmlns:a16="http://schemas.microsoft.com/office/drawing/2014/main" val="1573450199"/>
                      </a:ext>
                    </a:extLst>
                  </a:tr>
                  <a:tr h="389885">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7</a:t>
                          </a:r>
                        </a:p>
                      </a:txBody>
                      <a:tcPr/>
                    </a:tc>
                    <a:tc>
                      <a:txBody>
                        <a:bodyPr/>
                        <a:lstStyle/>
                        <a:p>
                          <a:r>
                            <a:rPr lang="en-US" sz="2400" dirty="0">
                              <a:highlight>
                                <a:srgbClr val="FFFF00"/>
                              </a:highlight>
                              <a:latin typeface="Times New Roman" panose="02020603050405020304" pitchFamily="18" charset="0"/>
                            </a:rPr>
                            <a:t>8</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3067848943"/>
                      </a:ext>
                    </a:extLst>
                  </a:tr>
                  <a:tr h="389885">
                    <a:tc>
                      <a:txBody>
                        <a:bodyPr/>
                        <a:lstStyle/>
                        <a:p>
                          <a:r>
                            <a:rPr lang="en-US" sz="2400" dirty="0">
                              <a:latin typeface="Times New Roman" panose="02020603050405020304" pitchFamily="18" charset="0"/>
                            </a:rPr>
                            <a:t>5</a:t>
                          </a:r>
                        </a:p>
                      </a:txBody>
                      <a:tcPr/>
                    </a:tc>
                    <a:tc>
                      <a:txBody>
                        <a:bodyPr/>
                        <a:lstStyle/>
                        <a:p>
                          <a:r>
                            <a:rPr lang="en-US" sz="2400" dirty="0">
                              <a:highlight>
                                <a:srgbClr val="FFFF00"/>
                              </a:highlight>
                              <a:latin typeface="Times New Roman" panose="02020603050405020304" pitchFamily="18" charset="0"/>
                            </a:rPr>
                            <a:t>4</a:t>
                          </a:r>
                        </a:p>
                      </a:txBody>
                      <a:tcPr/>
                    </a:tc>
                    <a:tc>
                      <a:txBody>
                        <a:bodyPr/>
                        <a:lstStyle/>
                        <a:p>
                          <a:r>
                            <a:rPr lang="en-US" sz="2400" dirty="0">
                              <a:latin typeface="Times New Roman" panose="02020603050405020304" pitchFamily="18" charset="0"/>
                            </a:rPr>
                            <a:t>2</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2</a:t>
                          </a:r>
                        </a:p>
                      </a:txBody>
                      <a:tcPr/>
                    </a:tc>
                    <a:extLst>
                      <a:ext uri="{0D108BD9-81ED-4DB2-BD59-A6C34878D82A}">
                        <a16:rowId xmlns:a16="http://schemas.microsoft.com/office/drawing/2014/main" val="317705721"/>
                      </a:ext>
                    </a:extLst>
                  </a:tr>
                  <a:tr h="389885">
                    <a:tc>
                      <a:txBody>
                        <a:bodyPr/>
                        <a:lstStyle/>
                        <a:p>
                          <a:r>
                            <a:rPr lang="en-US" sz="2400" dirty="0">
                              <a:latin typeface="Times New Roman" panose="02020603050405020304" pitchFamily="18" charset="0"/>
                            </a:rPr>
                            <a:t>6</a:t>
                          </a:r>
                        </a:p>
                      </a:txBody>
                      <a:tcPr/>
                    </a:tc>
                    <a:tc>
                      <a:txBody>
                        <a:bodyPr/>
                        <a:lstStyle/>
                        <a:p>
                          <a:r>
                            <a:rPr lang="en-US" sz="2400" dirty="0">
                              <a:highlight>
                                <a:srgbClr val="FFFF00"/>
                              </a:highlight>
                              <a:latin typeface="Times New Roman" panose="02020603050405020304" pitchFamily="18" charset="0"/>
                            </a:rPr>
                            <a:t>10</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9</a:t>
                          </a:r>
                        </a:p>
                      </a:txBody>
                      <a:tcPr/>
                    </a:tc>
                    <a:extLst>
                      <a:ext uri="{0D108BD9-81ED-4DB2-BD59-A6C34878D82A}">
                        <a16:rowId xmlns:a16="http://schemas.microsoft.com/office/drawing/2014/main" val="1421316902"/>
                      </a:ext>
                    </a:extLst>
                  </a:tr>
                  <a:tr h="389885">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r>
                            <a:rPr lang="en-US" sz="2400" dirty="0">
                              <a:highlight>
                                <a:srgbClr val="FFFF00"/>
                              </a:highlight>
                              <a:latin typeface="Times New Roman" panose="02020603050405020304" pitchFamily="18" charset="0"/>
                            </a:rPr>
                            <a:t>10</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-9</a:t>
                          </a:r>
                        </a:p>
                      </a:txBody>
                      <a:tcPr/>
                    </a:tc>
                    <a:extLst>
                      <a:ext uri="{0D108BD9-81ED-4DB2-BD59-A6C34878D82A}">
                        <a16:rowId xmlns:a16="http://schemas.microsoft.com/office/drawing/2014/main" val="3120335065"/>
                      </a:ext>
                    </a:extLst>
                  </a:tr>
                  <a:tr h="389885">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5</a:t>
                          </a:r>
                        </a:p>
                      </a:txBody>
                      <a:tcPr/>
                    </a:tc>
                    <a:tc>
                      <a:txBody>
                        <a:bodyPr/>
                        <a:lstStyle/>
                        <a:p>
                          <a:r>
                            <a:rPr lang="en-US" sz="2400" dirty="0">
                              <a:highlight>
                                <a:srgbClr val="FFFF00"/>
                              </a:highlight>
                              <a:latin typeface="Times New Roman" panose="02020603050405020304" pitchFamily="18" charset="0"/>
                            </a:rPr>
                            <a:t>6</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180700529"/>
                      </a:ext>
                    </a:extLst>
                  </a:tr>
                  <a:tr h="389885">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3</a:t>
                          </a:r>
                        </a:p>
                      </a:txBody>
                      <a:tcPr/>
                    </a:tc>
                    <a:tc>
                      <a:txBody>
                        <a:bodyPr/>
                        <a:lstStyle/>
                        <a:p>
                          <a:r>
                            <a:rPr lang="en-US" sz="2400" dirty="0">
                              <a:highlight>
                                <a:srgbClr val="FFFF00"/>
                              </a:highlight>
                              <a:latin typeface="Times New Roman" panose="02020603050405020304" pitchFamily="18" charset="0"/>
                            </a:rPr>
                            <a:t>7</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-4</a:t>
                          </a:r>
                        </a:p>
                      </a:txBody>
                      <a:tcPr/>
                    </a:tc>
                    <a:extLst>
                      <a:ext uri="{0D108BD9-81ED-4DB2-BD59-A6C34878D82A}">
                        <a16:rowId xmlns:a16="http://schemas.microsoft.com/office/drawing/2014/main" val="1389079847"/>
                      </a:ext>
                    </a:extLst>
                  </a:tr>
                  <a:tr h="389885">
                    <a:tc>
                      <a:txBody>
                        <a:bodyPr/>
                        <a:lstStyle/>
                        <a:p>
                          <a:r>
                            <a:rPr lang="en-US" sz="2400" dirty="0">
                              <a:latin typeface="Times New Roman" panose="02020603050405020304" pitchFamily="18" charset="0"/>
                            </a:rPr>
                            <a:t>10</a:t>
                          </a:r>
                        </a:p>
                      </a:txBody>
                      <a:tcPr/>
                    </a:tc>
                    <a:tc>
                      <a:txBody>
                        <a:bodyPr/>
                        <a:lstStyle/>
                        <a:p>
                          <a:r>
                            <a:rPr lang="en-US" sz="2400" dirty="0">
                              <a:highlight>
                                <a:srgbClr val="FFFF00"/>
                              </a:highlight>
                              <a:latin typeface="Times New Roman" panose="02020603050405020304" pitchFamily="18" charset="0"/>
                            </a:rPr>
                            <a:t>9</a:t>
                          </a:r>
                        </a:p>
                      </a:txBody>
                      <a:tcPr/>
                    </a:tc>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832426719"/>
                      </a:ext>
                    </a:extLst>
                  </a:tr>
                  <a:tr h="389885">
                    <a:tc>
                      <a:txBody>
                        <a:bodyPr/>
                        <a:lstStyle/>
                        <a:p>
                          <a:r>
                            <a:rPr lang="en-US" sz="2400" b="1" dirty="0">
                              <a:latin typeface="Times New Roman" panose="02020603050405020304" pitchFamily="18" charset="0"/>
                            </a:rPr>
                            <a:t>ATT/ATU</a:t>
                          </a:r>
                        </a:p>
                      </a:txBody>
                      <a:tcPr>
                        <a:solidFill>
                          <a:srgbClr val="FFC000"/>
                        </a:solidFill>
                      </a:tcPr>
                    </a:tc>
                    <a:tc>
                      <a:txBody>
                        <a:bodyPr/>
                        <a:lstStyle/>
                        <a:p>
                          <a:r>
                            <a:rPr lang="en-US" sz="2400" dirty="0">
                              <a:highlight>
                                <a:srgbClr val="FFFF00"/>
                              </a:highlight>
                              <a:latin typeface="Times New Roman" panose="02020603050405020304" pitchFamily="18" charset="0"/>
                            </a:rPr>
                            <a:t>4.4</a:t>
                          </a:r>
                        </a:p>
                      </a:txBody>
                      <a:tcPr>
                        <a:solidFill>
                          <a:srgbClr val="FFC000"/>
                        </a:solidFill>
                      </a:tcPr>
                    </a:tc>
                    <a:tc>
                      <a:txBody>
                        <a:bodyPr/>
                        <a:lstStyle/>
                        <a:p>
                          <a:r>
                            <a:rPr lang="en-US" sz="2400" dirty="0">
                              <a:highlight>
                                <a:srgbClr val="FFFF00"/>
                              </a:highlight>
                              <a:latin typeface="Times New Roman" panose="02020603050405020304" pitchFamily="18" charset="0"/>
                            </a:rPr>
                            <a:t>-3.2</a:t>
                          </a:r>
                        </a:p>
                      </a:txBody>
                      <a:tcPr>
                        <a:solidFill>
                          <a:srgbClr val="FFC000"/>
                        </a:solidFill>
                      </a:tcPr>
                    </a:tc>
                    <a:tc>
                      <a:txBody>
                        <a:bodyPr/>
                        <a:lstStyle/>
                        <a:p>
                          <a:endParaRPr lang="en-US" sz="2400" dirty="0">
                            <a:latin typeface="Times New Roman" panose="02020603050405020304" pitchFamily="18" charset="0"/>
                          </a:endParaRPr>
                        </a:p>
                      </a:txBody>
                      <a:tcPr>
                        <a:solidFill>
                          <a:srgbClr val="FFC000"/>
                        </a:solidFill>
                      </a:tcPr>
                    </a:tc>
                    <a:tc>
                      <a:txBody>
                        <a:bodyPr/>
                        <a:lstStyle/>
                        <a:p>
                          <a:r>
                            <a:rPr lang="en-US" sz="2400" dirty="0">
                              <a:latin typeface="Times New Roman" panose="02020603050405020304" pitchFamily="18" charset="0"/>
                            </a:rPr>
                            <a:t>0.6</a:t>
                          </a:r>
                        </a:p>
                      </a:txBody>
                      <a:tcPr>
                        <a:solidFill>
                          <a:srgbClr val="FFC000"/>
                        </a:solidFill>
                      </a:tcPr>
                    </a:tc>
                    <a:extLst>
                      <a:ext uri="{0D108BD9-81ED-4DB2-BD59-A6C34878D82A}">
                        <a16:rowId xmlns:a16="http://schemas.microsoft.com/office/drawing/2014/main" val="3787958836"/>
                      </a:ext>
                    </a:extLst>
                  </a:tr>
                </a:tbl>
              </a:graphicData>
            </a:graphic>
          </p:graphicFrame>
        </mc:Choice>
        <mc:Fallback xmlns="">
          <p:graphicFrame>
            <p:nvGraphicFramePr>
              <p:cNvPr id="4" name="Table 4">
                <a:extLst>
                  <a:ext uri="{FF2B5EF4-FFF2-40B4-BE49-F238E27FC236}">
                    <a16:creationId xmlns:a16="http://schemas.microsoft.com/office/drawing/2014/main" id="{CC0291DC-F40F-4B2E-A973-28B773907203}"/>
                  </a:ext>
                </a:extLst>
              </p:cNvPr>
              <p:cNvGraphicFramePr>
                <a:graphicFrameLocks noGrp="1"/>
              </p:cNvGraphicFramePr>
              <p:nvPr>
                <p:extLst>
                  <p:ext uri="{D42A27DB-BD31-4B8C-83A1-F6EECF244321}">
                    <p14:modId xmlns:p14="http://schemas.microsoft.com/office/powerpoint/2010/main" val="3918071207"/>
                  </p:ext>
                </p:extLst>
              </p:nvPr>
            </p:nvGraphicFramePr>
            <p:xfrm>
              <a:off x="1219200" y="1295400"/>
              <a:ext cx="7696200" cy="5494655"/>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1382962599"/>
                        </a:ext>
                      </a:extLst>
                    </a:gridCol>
                    <a:gridCol w="1539240">
                      <a:extLst>
                        <a:ext uri="{9D8B030D-6E8A-4147-A177-3AD203B41FA5}">
                          <a16:colId xmlns:a16="http://schemas.microsoft.com/office/drawing/2014/main" val="3110937995"/>
                        </a:ext>
                      </a:extLst>
                    </a:gridCol>
                    <a:gridCol w="1539240">
                      <a:extLst>
                        <a:ext uri="{9D8B030D-6E8A-4147-A177-3AD203B41FA5}">
                          <a16:colId xmlns:a16="http://schemas.microsoft.com/office/drawing/2014/main" val="1332737986"/>
                        </a:ext>
                      </a:extLst>
                    </a:gridCol>
                    <a:gridCol w="1539240">
                      <a:extLst>
                        <a:ext uri="{9D8B030D-6E8A-4147-A177-3AD203B41FA5}">
                          <a16:colId xmlns:a16="http://schemas.microsoft.com/office/drawing/2014/main" val="1962509106"/>
                        </a:ext>
                      </a:extLst>
                    </a:gridCol>
                    <a:gridCol w="1539240">
                      <a:extLst>
                        <a:ext uri="{9D8B030D-6E8A-4147-A177-3AD203B41FA5}">
                          <a16:colId xmlns:a16="http://schemas.microsoft.com/office/drawing/2014/main" val="3121837830"/>
                        </a:ext>
                      </a:extLst>
                    </a:gridCol>
                  </a:tblGrid>
                  <a:tr h="465455">
                    <a:tc>
                      <a:txBody>
                        <a:bodyPr/>
                        <a:lstStyle/>
                        <a:p>
                          <a:r>
                            <a:rPr lang="en-US" sz="2400" dirty="0">
                              <a:latin typeface="Times New Roman" panose="02020603050405020304" pitchFamily="18" charset="0"/>
                            </a:rPr>
                            <a:t>Patient</a:t>
                          </a:r>
                        </a:p>
                      </a:txBody>
                      <a:tcPr/>
                    </a:tc>
                    <a:tc>
                      <a:txBody>
                        <a:bodyPr/>
                        <a:lstStyle/>
                        <a:p>
                          <a:endParaRPr lang="en-US"/>
                        </a:p>
                      </a:txBody>
                      <a:tcPr>
                        <a:blipFill>
                          <a:blip r:embed="rId3"/>
                          <a:stretch>
                            <a:fillRect l="-101190" t="-9211" r="-302381" b="-1117105"/>
                          </a:stretch>
                        </a:blipFill>
                      </a:tcPr>
                    </a:tc>
                    <a:tc>
                      <a:txBody>
                        <a:bodyPr/>
                        <a:lstStyle/>
                        <a:p>
                          <a:endParaRPr lang="en-US"/>
                        </a:p>
                      </a:txBody>
                      <a:tcPr>
                        <a:blipFill>
                          <a:blip r:embed="rId3"/>
                          <a:stretch>
                            <a:fillRect l="-200395" t="-9211" r="-201186" b="-1117105"/>
                          </a:stretch>
                        </a:blipFill>
                      </a:tcPr>
                    </a:tc>
                    <a:tc>
                      <a:txBody>
                        <a:bodyPr/>
                        <a:lstStyle/>
                        <a:p>
                          <a:endParaRPr lang="en-US"/>
                        </a:p>
                      </a:txBody>
                      <a:tcPr>
                        <a:blipFill>
                          <a:blip r:embed="rId3"/>
                          <a:stretch>
                            <a:fillRect l="-301587" t="-9211" r="-101984" b="-1117105"/>
                          </a:stretch>
                        </a:blipFill>
                      </a:tcPr>
                    </a:tc>
                    <a:tc>
                      <a:txBody>
                        <a:bodyPr/>
                        <a:lstStyle/>
                        <a:p>
                          <a:endParaRPr lang="en-US"/>
                        </a:p>
                      </a:txBody>
                      <a:tcPr>
                        <a:blipFill>
                          <a:blip r:embed="rId3"/>
                          <a:stretch>
                            <a:fillRect l="-400000" t="-9211" r="-1581" b="-1117105"/>
                          </a:stretch>
                        </a:blipFill>
                      </a:tcPr>
                    </a:tc>
                    <a:extLst>
                      <a:ext uri="{0D108BD9-81ED-4DB2-BD59-A6C34878D82A}">
                        <a16:rowId xmlns:a16="http://schemas.microsoft.com/office/drawing/2014/main" val="2394106292"/>
                      </a:ext>
                    </a:extLst>
                  </a:tr>
                  <a:tr h="457200">
                    <a:tc>
                      <a:txBody>
                        <a:bodyPr/>
                        <a:lstStyle/>
                        <a:p>
                          <a:r>
                            <a:rPr lang="en-US" sz="2400" dirty="0">
                              <a:latin typeface="Times New Roman" panose="02020603050405020304" pitchFamily="18" charset="0"/>
                            </a:rPr>
                            <a:t>1</a:t>
                          </a:r>
                        </a:p>
                      </a:txBody>
                      <a:tcPr/>
                    </a:tc>
                    <a:tc>
                      <a:txBody>
                        <a:bodyPr/>
                        <a:lstStyle/>
                        <a:p>
                          <a:r>
                            <a:rPr lang="en-US" sz="2400" dirty="0">
                              <a:highlight>
                                <a:srgbClr val="FFFF00"/>
                              </a:highlight>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6</a:t>
                          </a:r>
                        </a:p>
                      </a:txBody>
                      <a:tcPr/>
                    </a:tc>
                    <a:extLst>
                      <a:ext uri="{0D108BD9-81ED-4DB2-BD59-A6C34878D82A}">
                        <a16:rowId xmlns:a16="http://schemas.microsoft.com/office/drawing/2014/main" val="509417205"/>
                      </a:ext>
                    </a:extLst>
                  </a:tr>
                  <a:tr h="457200">
                    <a:tc>
                      <a:txBody>
                        <a:bodyPr/>
                        <a:lstStyle/>
                        <a:p>
                          <a:r>
                            <a:rPr lang="en-US" sz="2400" dirty="0">
                              <a:latin typeface="Times New Roman" panose="02020603050405020304" pitchFamily="18" charset="0"/>
                            </a:rPr>
                            <a:t>2</a:t>
                          </a:r>
                        </a:p>
                      </a:txBody>
                      <a:tcPr/>
                    </a:tc>
                    <a:tc>
                      <a:txBody>
                        <a:bodyPr/>
                        <a:lstStyle/>
                        <a:p>
                          <a:r>
                            <a:rPr lang="en-US" sz="2400" dirty="0">
                              <a:latin typeface="Times New Roman" panose="02020603050405020304" pitchFamily="18" charset="0"/>
                            </a:rPr>
                            <a:t>5</a:t>
                          </a:r>
                        </a:p>
                      </a:txBody>
                      <a:tcPr/>
                    </a:tc>
                    <a:tc>
                      <a:txBody>
                        <a:bodyPr/>
                        <a:lstStyle/>
                        <a:p>
                          <a:r>
                            <a:rPr lang="en-US" sz="2400" dirty="0">
                              <a:highlight>
                                <a:srgbClr val="FFFF00"/>
                              </a:highlight>
                              <a:latin typeface="Times New Roman" panose="02020603050405020304" pitchFamily="18" charset="0"/>
                            </a:rPr>
                            <a:t>6</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3683507387"/>
                      </a:ext>
                    </a:extLst>
                  </a:tr>
                  <a:tr h="457200">
                    <a:tc>
                      <a:txBody>
                        <a:bodyPr/>
                        <a:lstStyle/>
                        <a:p>
                          <a:r>
                            <a:rPr lang="en-US" sz="2400" dirty="0">
                              <a:latin typeface="Times New Roman" panose="02020603050405020304" pitchFamily="18" charset="0"/>
                            </a:rPr>
                            <a:t>3</a:t>
                          </a:r>
                        </a:p>
                      </a:txBody>
                      <a:tcPr/>
                    </a:tc>
                    <a:tc>
                      <a:txBody>
                        <a:bodyPr/>
                        <a:lstStyle/>
                        <a:p>
                          <a:r>
                            <a:rPr lang="en-US" sz="2400" dirty="0">
                              <a:highlight>
                                <a:srgbClr val="FFFF00"/>
                              </a:highlight>
                              <a:latin typeface="Times New Roman" panose="02020603050405020304" pitchFamily="18" charset="0"/>
                            </a:rPr>
                            <a:t>5</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4</a:t>
                          </a:r>
                        </a:p>
                      </a:txBody>
                      <a:tcPr/>
                    </a:tc>
                    <a:extLst>
                      <a:ext uri="{0D108BD9-81ED-4DB2-BD59-A6C34878D82A}">
                        <a16:rowId xmlns:a16="http://schemas.microsoft.com/office/drawing/2014/main" val="1573450199"/>
                      </a:ext>
                    </a:extLst>
                  </a:tr>
                  <a:tr h="457200">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7</a:t>
                          </a:r>
                        </a:p>
                      </a:txBody>
                      <a:tcPr/>
                    </a:tc>
                    <a:tc>
                      <a:txBody>
                        <a:bodyPr/>
                        <a:lstStyle/>
                        <a:p>
                          <a:r>
                            <a:rPr lang="en-US" sz="2400" dirty="0">
                              <a:highlight>
                                <a:srgbClr val="FFFF00"/>
                              </a:highlight>
                              <a:latin typeface="Times New Roman" panose="02020603050405020304" pitchFamily="18" charset="0"/>
                            </a:rPr>
                            <a:t>8</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3067848943"/>
                      </a:ext>
                    </a:extLst>
                  </a:tr>
                  <a:tr h="457200">
                    <a:tc>
                      <a:txBody>
                        <a:bodyPr/>
                        <a:lstStyle/>
                        <a:p>
                          <a:r>
                            <a:rPr lang="en-US" sz="2400" dirty="0">
                              <a:latin typeface="Times New Roman" panose="02020603050405020304" pitchFamily="18" charset="0"/>
                            </a:rPr>
                            <a:t>5</a:t>
                          </a:r>
                        </a:p>
                      </a:txBody>
                      <a:tcPr/>
                    </a:tc>
                    <a:tc>
                      <a:txBody>
                        <a:bodyPr/>
                        <a:lstStyle/>
                        <a:p>
                          <a:r>
                            <a:rPr lang="en-US" sz="2400" dirty="0">
                              <a:highlight>
                                <a:srgbClr val="FFFF00"/>
                              </a:highlight>
                              <a:latin typeface="Times New Roman" panose="02020603050405020304" pitchFamily="18" charset="0"/>
                            </a:rPr>
                            <a:t>4</a:t>
                          </a:r>
                        </a:p>
                      </a:txBody>
                      <a:tcPr/>
                    </a:tc>
                    <a:tc>
                      <a:txBody>
                        <a:bodyPr/>
                        <a:lstStyle/>
                        <a:p>
                          <a:r>
                            <a:rPr lang="en-US" sz="2400" dirty="0">
                              <a:latin typeface="Times New Roman" panose="02020603050405020304" pitchFamily="18" charset="0"/>
                            </a:rPr>
                            <a:t>2</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2</a:t>
                          </a:r>
                        </a:p>
                      </a:txBody>
                      <a:tcPr/>
                    </a:tc>
                    <a:extLst>
                      <a:ext uri="{0D108BD9-81ED-4DB2-BD59-A6C34878D82A}">
                        <a16:rowId xmlns:a16="http://schemas.microsoft.com/office/drawing/2014/main" val="317705721"/>
                      </a:ext>
                    </a:extLst>
                  </a:tr>
                  <a:tr h="457200">
                    <a:tc>
                      <a:txBody>
                        <a:bodyPr/>
                        <a:lstStyle/>
                        <a:p>
                          <a:r>
                            <a:rPr lang="en-US" sz="2400" dirty="0">
                              <a:latin typeface="Times New Roman" panose="02020603050405020304" pitchFamily="18" charset="0"/>
                            </a:rPr>
                            <a:t>6</a:t>
                          </a:r>
                        </a:p>
                      </a:txBody>
                      <a:tcPr/>
                    </a:tc>
                    <a:tc>
                      <a:txBody>
                        <a:bodyPr/>
                        <a:lstStyle/>
                        <a:p>
                          <a:r>
                            <a:rPr lang="en-US" sz="2400" dirty="0">
                              <a:highlight>
                                <a:srgbClr val="FFFF00"/>
                              </a:highlight>
                              <a:latin typeface="Times New Roman" panose="02020603050405020304" pitchFamily="18" charset="0"/>
                            </a:rPr>
                            <a:t>10</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9</a:t>
                          </a:r>
                        </a:p>
                      </a:txBody>
                      <a:tcPr/>
                    </a:tc>
                    <a:extLst>
                      <a:ext uri="{0D108BD9-81ED-4DB2-BD59-A6C34878D82A}">
                        <a16:rowId xmlns:a16="http://schemas.microsoft.com/office/drawing/2014/main" val="1421316902"/>
                      </a:ext>
                    </a:extLst>
                  </a:tr>
                  <a:tr h="457200">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r>
                            <a:rPr lang="en-US" sz="2400" dirty="0">
                              <a:highlight>
                                <a:srgbClr val="FFFF00"/>
                              </a:highlight>
                              <a:latin typeface="Times New Roman" panose="02020603050405020304" pitchFamily="18" charset="0"/>
                            </a:rPr>
                            <a:t>10</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-9</a:t>
                          </a:r>
                        </a:p>
                      </a:txBody>
                      <a:tcPr/>
                    </a:tc>
                    <a:extLst>
                      <a:ext uri="{0D108BD9-81ED-4DB2-BD59-A6C34878D82A}">
                        <a16:rowId xmlns:a16="http://schemas.microsoft.com/office/drawing/2014/main" val="3120335065"/>
                      </a:ext>
                    </a:extLst>
                  </a:tr>
                  <a:tr h="457200">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5</a:t>
                          </a:r>
                        </a:p>
                      </a:txBody>
                      <a:tcPr/>
                    </a:tc>
                    <a:tc>
                      <a:txBody>
                        <a:bodyPr/>
                        <a:lstStyle/>
                        <a:p>
                          <a:r>
                            <a:rPr lang="en-US" sz="2400" dirty="0">
                              <a:highlight>
                                <a:srgbClr val="FFFF00"/>
                              </a:highlight>
                              <a:latin typeface="Times New Roman" panose="02020603050405020304" pitchFamily="18" charset="0"/>
                            </a:rPr>
                            <a:t>6</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180700529"/>
                      </a:ext>
                    </a:extLst>
                  </a:tr>
                  <a:tr h="457200">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3</a:t>
                          </a:r>
                        </a:p>
                      </a:txBody>
                      <a:tcPr/>
                    </a:tc>
                    <a:tc>
                      <a:txBody>
                        <a:bodyPr/>
                        <a:lstStyle/>
                        <a:p>
                          <a:r>
                            <a:rPr lang="en-US" sz="2400" dirty="0">
                              <a:highlight>
                                <a:srgbClr val="FFFF00"/>
                              </a:highlight>
                              <a:latin typeface="Times New Roman" panose="02020603050405020304" pitchFamily="18" charset="0"/>
                            </a:rPr>
                            <a:t>7</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-4</a:t>
                          </a:r>
                        </a:p>
                      </a:txBody>
                      <a:tcPr/>
                    </a:tc>
                    <a:extLst>
                      <a:ext uri="{0D108BD9-81ED-4DB2-BD59-A6C34878D82A}">
                        <a16:rowId xmlns:a16="http://schemas.microsoft.com/office/drawing/2014/main" val="1389079847"/>
                      </a:ext>
                    </a:extLst>
                  </a:tr>
                  <a:tr h="457200">
                    <a:tc>
                      <a:txBody>
                        <a:bodyPr/>
                        <a:lstStyle/>
                        <a:p>
                          <a:r>
                            <a:rPr lang="en-US" sz="2400" dirty="0">
                              <a:latin typeface="Times New Roman" panose="02020603050405020304" pitchFamily="18" charset="0"/>
                            </a:rPr>
                            <a:t>10</a:t>
                          </a:r>
                        </a:p>
                      </a:txBody>
                      <a:tcPr/>
                    </a:tc>
                    <a:tc>
                      <a:txBody>
                        <a:bodyPr/>
                        <a:lstStyle/>
                        <a:p>
                          <a:r>
                            <a:rPr lang="en-US" sz="2400" dirty="0">
                              <a:highlight>
                                <a:srgbClr val="FFFF00"/>
                              </a:highlight>
                              <a:latin typeface="Times New Roman" panose="02020603050405020304" pitchFamily="18" charset="0"/>
                            </a:rPr>
                            <a:t>9</a:t>
                          </a:r>
                        </a:p>
                      </a:txBody>
                      <a:tcPr/>
                    </a:tc>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832426719"/>
                      </a:ext>
                    </a:extLst>
                  </a:tr>
                  <a:tr h="457200">
                    <a:tc>
                      <a:txBody>
                        <a:bodyPr/>
                        <a:lstStyle/>
                        <a:p>
                          <a:r>
                            <a:rPr lang="en-US" sz="2400" b="1" dirty="0">
                              <a:latin typeface="Times New Roman" panose="02020603050405020304" pitchFamily="18" charset="0"/>
                            </a:rPr>
                            <a:t>ATT/ATU</a:t>
                          </a:r>
                        </a:p>
                      </a:txBody>
                      <a:tcPr>
                        <a:solidFill>
                          <a:srgbClr val="FFC000"/>
                        </a:solidFill>
                      </a:tcPr>
                    </a:tc>
                    <a:tc>
                      <a:txBody>
                        <a:bodyPr/>
                        <a:lstStyle/>
                        <a:p>
                          <a:r>
                            <a:rPr lang="en-US" sz="2400" dirty="0">
                              <a:highlight>
                                <a:srgbClr val="FFFF00"/>
                              </a:highlight>
                              <a:latin typeface="Times New Roman" panose="02020603050405020304" pitchFamily="18" charset="0"/>
                            </a:rPr>
                            <a:t>4.4</a:t>
                          </a:r>
                        </a:p>
                      </a:txBody>
                      <a:tcPr>
                        <a:solidFill>
                          <a:srgbClr val="FFC000"/>
                        </a:solidFill>
                      </a:tcPr>
                    </a:tc>
                    <a:tc>
                      <a:txBody>
                        <a:bodyPr/>
                        <a:lstStyle/>
                        <a:p>
                          <a:r>
                            <a:rPr lang="en-US" sz="2400" dirty="0">
                              <a:highlight>
                                <a:srgbClr val="FFFF00"/>
                              </a:highlight>
                              <a:latin typeface="Times New Roman" panose="02020603050405020304" pitchFamily="18" charset="0"/>
                            </a:rPr>
                            <a:t>-3.2</a:t>
                          </a:r>
                        </a:p>
                      </a:txBody>
                      <a:tcPr>
                        <a:solidFill>
                          <a:srgbClr val="FFC000"/>
                        </a:solidFill>
                      </a:tcPr>
                    </a:tc>
                    <a:tc>
                      <a:txBody>
                        <a:bodyPr/>
                        <a:lstStyle/>
                        <a:p>
                          <a:endParaRPr lang="en-US" sz="2400" dirty="0">
                            <a:latin typeface="Times New Roman" panose="02020603050405020304" pitchFamily="18" charset="0"/>
                          </a:endParaRPr>
                        </a:p>
                      </a:txBody>
                      <a:tcPr>
                        <a:solidFill>
                          <a:srgbClr val="FFC000"/>
                        </a:solidFill>
                      </a:tcPr>
                    </a:tc>
                    <a:tc>
                      <a:txBody>
                        <a:bodyPr/>
                        <a:lstStyle/>
                        <a:p>
                          <a:r>
                            <a:rPr lang="en-US" sz="2400" dirty="0">
                              <a:latin typeface="Times New Roman" panose="02020603050405020304" pitchFamily="18" charset="0"/>
                            </a:rPr>
                            <a:t>0.6</a:t>
                          </a:r>
                        </a:p>
                      </a:txBody>
                      <a:tcPr>
                        <a:solidFill>
                          <a:srgbClr val="FFC000"/>
                        </a:solidFill>
                      </a:tcPr>
                    </a:tc>
                    <a:extLst>
                      <a:ext uri="{0D108BD9-81ED-4DB2-BD59-A6C34878D82A}">
                        <a16:rowId xmlns:a16="http://schemas.microsoft.com/office/drawing/2014/main" val="3787958836"/>
                      </a:ext>
                    </a:extLst>
                  </a:tr>
                </a:tbl>
              </a:graphicData>
            </a:graphic>
          </p:graphicFrame>
        </mc:Fallback>
      </mc:AlternateContent>
    </p:spTree>
    <p:extLst>
      <p:ext uri="{BB962C8B-B14F-4D97-AF65-F5344CB8AC3E}">
        <p14:creationId xmlns:p14="http://schemas.microsoft.com/office/powerpoint/2010/main" val="176521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1" name="Rectangle 1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latin typeface="+mj-lt"/>
              </a:rPr>
              <a:t>But first</a:t>
            </a:r>
          </a:p>
        </p:txBody>
      </p:sp>
      <p:sp useBgFill="1">
        <p:nvSpPr>
          <p:cNvPr id="15" name="Rectangle 1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graphs with different colors&#10;&#10;Description automatically generated">
            <a:extLst>
              <a:ext uri="{FF2B5EF4-FFF2-40B4-BE49-F238E27FC236}">
                <a16:creationId xmlns:a16="http://schemas.microsoft.com/office/drawing/2014/main" id="{4F7C876F-32AA-AFCB-D7EB-CC15764C2B1D}"/>
              </a:ext>
            </a:extLst>
          </p:cNvPr>
          <p:cNvPicPr>
            <a:picLocks noChangeAspect="1"/>
          </p:cNvPicPr>
          <p:nvPr/>
        </p:nvPicPr>
        <p:blipFill>
          <a:blip r:embed="rId3"/>
          <a:stretch>
            <a:fillRect/>
          </a:stretch>
        </p:blipFill>
        <p:spPr>
          <a:xfrm>
            <a:off x="924375" y="679775"/>
            <a:ext cx="6616823" cy="5491962"/>
          </a:xfrm>
          <a:prstGeom prst="rect">
            <a:avLst/>
          </a:prstGeom>
        </p:spPr>
      </p:pic>
      <p:sp>
        <p:nvSpPr>
          <p:cNvPr id="17" name="Rectangle 1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7763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234677"/>
            <a:ext cx="8077200" cy="701040"/>
          </a:xfrm>
        </p:spPr>
        <p:txBody>
          <a:bodyPr>
            <a:normAutofit/>
          </a:bodyPr>
          <a:lstStyle/>
          <a:p>
            <a:r>
              <a:rPr lang="en-US" dirty="0"/>
              <a:t>Example: Treatment Outcomes</a:t>
            </a:r>
          </a:p>
        </p:txBody>
      </p:sp>
      <p:sp>
        <p:nvSpPr>
          <p:cNvPr id="3" name="Content Placeholder 2"/>
          <p:cNvSpPr>
            <a:spLocks noGrp="1"/>
          </p:cNvSpPr>
          <p:nvPr>
            <p:ph idx="1"/>
          </p:nvPr>
        </p:nvSpPr>
        <p:spPr>
          <a:xfrm>
            <a:off x="1143000" y="762000"/>
            <a:ext cx="8305800" cy="5638800"/>
          </a:xfrm>
        </p:spPr>
        <p:txBody>
          <a:bodyPr>
            <a:noAutofit/>
          </a:bodyPr>
          <a:lstStyle/>
          <a:p>
            <a:pPr marL="0" indent="0">
              <a:buNone/>
            </a:pPr>
            <a:r>
              <a:rPr lang="en-US" sz="2400" dirty="0"/>
              <a:t>Imagine a “perfect doctor” assigns best treatment available:</a:t>
            </a: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CC0291DC-F40F-4B2E-A973-28B773907203}"/>
                  </a:ext>
                </a:extLst>
              </p:cNvPr>
              <p:cNvGraphicFramePr>
                <a:graphicFrameLocks noGrp="1"/>
              </p:cNvGraphicFramePr>
              <p:nvPr/>
            </p:nvGraphicFramePr>
            <p:xfrm>
              <a:off x="1219200" y="1295400"/>
              <a:ext cx="7696200" cy="5494655"/>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1382962599"/>
                        </a:ext>
                      </a:extLst>
                    </a:gridCol>
                    <a:gridCol w="1539240">
                      <a:extLst>
                        <a:ext uri="{9D8B030D-6E8A-4147-A177-3AD203B41FA5}">
                          <a16:colId xmlns:a16="http://schemas.microsoft.com/office/drawing/2014/main" val="3110937995"/>
                        </a:ext>
                      </a:extLst>
                    </a:gridCol>
                    <a:gridCol w="1539240">
                      <a:extLst>
                        <a:ext uri="{9D8B030D-6E8A-4147-A177-3AD203B41FA5}">
                          <a16:colId xmlns:a16="http://schemas.microsoft.com/office/drawing/2014/main" val="1332737986"/>
                        </a:ext>
                      </a:extLst>
                    </a:gridCol>
                    <a:gridCol w="1539240">
                      <a:extLst>
                        <a:ext uri="{9D8B030D-6E8A-4147-A177-3AD203B41FA5}">
                          <a16:colId xmlns:a16="http://schemas.microsoft.com/office/drawing/2014/main" val="1962509106"/>
                        </a:ext>
                      </a:extLst>
                    </a:gridCol>
                    <a:gridCol w="1539240">
                      <a:extLst>
                        <a:ext uri="{9D8B030D-6E8A-4147-A177-3AD203B41FA5}">
                          <a16:colId xmlns:a16="http://schemas.microsoft.com/office/drawing/2014/main" val="3121837830"/>
                        </a:ext>
                      </a:extLst>
                    </a:gridCol>
                  </a:tblGrid>
                  <a:tr h="391021">
                    <a:tc>
                      <a:txBody>
                        <a:bodyPr/>
                        <a:lstStyle/>
                        <a:p>
                          <a:r>
                            <a:rPr lang="en-US" sz="2400" dirty="0">
                              <a:latin typeface="Times New Roman" panose="02020603050405020304" pitchFamily="18" charset="0"/>
                            </a:rPr>
                            <a:t>Patient</a:t>
                          </a: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𝒀</m:t>
                                    </m:r>
                                  </m:e>
                                  <m:sup>
                                    <m:r>
                                      <a:rPr lang="en-US" sz="2400" b="1" i="1" smtClean="0">
                                        <a:latin typeface="Cambria Math" panose="02040503050406030204" pitchFamily="18" charset="0"/>
                                      </a:rPr>
                                      <m:t>𝟏</m:t>
                                    </m:r>
                                  </m:sup>
                                </m:sSup>
                              </m:oMath>
                            </m:oMathPara>
                          </a14:m>
                          <a:endParaRPr lang="en-US" sz="2400" dirty="0">
                            <a:latin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𝒀</m:t>
                                    </m:r>
                                  </m:e>
                                  <m:sup>
                                    <m:r>
                                      <a:rPr lang="en-US" sz="2400" b="1" i="1" smtClean="0">
                                        <a:latin typeface="Cambria Math" panose="02040503050406030204" pitchFamily="18" charset="0"/>
                                      </a:rPr>
                                      <m:t>𝟎</m:t>
                                    </m:r>
                                  </m:sup>
                                </m:sSup>
                              </m:oMath>
                            </m:oMathPara>
                          </a14:m>
                          <a:endParaRPr lang="en-US" sz="2400" dirty="0">
                            <a:latin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𝑫</m:t>
                                </m:r>
                              </m:oMath>
                            </m:oMathPara>
                          </a14:m>
                          <a:endParaRPr lang="en-US" sz="2400" dirty="0">
                            <a:latin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𝜹</m:t>
                                </m:r>
                              </m:oMath>
                            </m:oMathPara>
                          </a14:m>
                          <a:endParaRPr lang="en-US" sz="2400" dirty="0">
                            <a:latin typeface="Times New Roman" panose="02020603050405020304" pitchFamily="18" charset="0"/>
                          </a:endParaRPr>
                        </a:p>
                      </a:txBody>
                      <a:tcPr/>
                    </a:tc>
                    <a:extLst>
                      <a:ext uri="{0D108BD9-81ED-4DB2-BD59-A6C34878D82A}">
                        <a16:rowId xmlns:a16="http://schemas.microsoft.com/office/drawing/2014/main" val="2394106292"/>
                      </a:ext>
                    </a:extLst>
                  </a:tr>
                  <a:tr h="389885">
                    <a:tc>
                      <a:txBody>
                        <a:bodyPr/>
                        <a:lstStyle/>
                        <a:p>
                          <a:r>
                            <a:rPr lang="en-US" sz="2400" dirty="0">
                              <a:latin typeface="Times New Roman" panose="02020603050405020304" pitchFamily="18" charset="0"/>
                            </a:rPr>
                            <a:t>1</a:t>
                          </a:r>
                        </a:p>
                      </a:txBody>
                      <a:tcPr/>
                    </a:tc>
                    <a:tc>
                      <a:txBody>
                        <a:bodyPr/>
                        <a:lstStyle/>
                        <a:p>
                          <a:r>
                            <a:rPr lang="en-US" sz="2400" dirty="0">
                              <a:highlight>
                                <a:srgbClr val="FFFF00"/>
                              </a:highlight>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6</a:t>
                          </a:r>
                        </a:p>
                      </a:txBody>
                      <a:tcPr/>
                    </a:tc>
                    <a:extLst>
                      <a:ext uri="{0D108BD9-81ED-4DB2-BD59-A6C34878D82A}">
                        <a16:rowId xmlns:a16="http://schemas.microsoft.com/office/drawing/2014/main" val="509417205"/>
                      </a:ext>
                    </a:extLst>
                  </a:tr>
                  <a:tr h="389885">
                    <a:tc>
                      <a:txBody>
                        <a:bodyPr/>
                        <a:lstStyle/>
                        <a:p>
                          <a:r>
                            <a:rPr lang="en-US" sz="2400" dirty="0">
                              <a:latin typeface="Times New Roman" panose="02020603050405020304" pitchFamily="18" charset="0"/>
                            </a:rPr>
                            <a:t>2</a:t>
                          </a:r>
                        </a:p>
                      </a:txBody>
                      <a:tcPr/>
                    </a:tc>
                    <a:tc>
                      <a:txBody>
                        <a:bodyPr/>
                        <a:lstStyle/>
                        <a:p>
                          <a:r>
                            <a:rPr lang="en-US" sz="2400" dirty="0">
                              <a:latin typeface="Times New Roman" panose="02020603050405020304" pitchFamily="18" charset="0"/>
                            </a:rPr>
                            <a:t>5</a:t>
                          </a:r>
                        </a:p>
                      </a:txBody>
                      <a:tcPr/>
                    </a:tc>
                    <a:tc>
                      <a:txBody>
                        <a:bodyPr/>
                        <a:lstStyle/>
                        <a:p>
                          <a:r>
                            <a:rPr lang="en-US" sz="2400" dirty="0">
                              <a:highlight>
                                <a:srgbClr val="FFFF00"/>
                              </a:highlight>
                              <a:latin typeface="Times New Roman" panose="02020603050405020304" pitchFamily="18" charset="0"/>
                            </a:rPr>
                            <a:t>6</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3683507387"/>
                      </a:ext>
                    </a:extLst>
                  </a:tr>
                  <a:tr h="389885">
                    <a:tc>
                      <a:txBody>
                        <a:bodyPr/>
                        <a:lstStyle/>
                        <a:p>
                          <a:r>
                            <a:rPr lang="en-US" sz="2400" dirty="0">
                              <a:latin typeface="Times New Roman" panose="02020603050405020304" pitchFamily="18" charset="0"/>
                            </a:rPr>
                            <a:t>3</a:t>
                          </a:r>
                        </a:p>
                      </a:txBody>
                      <a:tcPr/>
                    </a:tc>
                    <a:tc>
                      <a:txBody>
                        <a:bodyPr/>
                        <a:lstStyle/>
                        <a:p>
                          <a:r>
                            <a:rPr lang="en-US" sz="2400" dirty="0">
                              <a:highlight>
                                <a:srgbClr val="FFFF00"/>
                              </a:highlight>
                              <a:latin typeface="Times New Roman" panose="02020603050405020304" pitchFamily="18" charset="0"/>
                            </a:rPr>
                            <a:t>5</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4</a:t>
                          </a:r>
                        </a:p>
                      </a:txBody>
                      <a:tcPr/>
                    </a:tc>
                    <a:extLst>
                      <a:ext uri="{0D108BD9-81ED-4DB2-BD59-A6C34878D82A}">
                        <a16:rowId xmlns:a16="http://schemas.microsoft.com/office/drawing/2014/main" val="1573450199"/>
                      </a:ext>
                    </a:extLst>
                  </a:tr>
                  <a:tr h="389885">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7</a:t>
                          </a:r>
                        </a:p>
                      </a:txBody>
                      <a:tcPr/>
                    </a:tc>
                    <a:tc>
                      <a:txBody>
                        <a:bodyPr/>
                        <a:lstStyle/>
                        <a:p>
                          <a:r>
                            <a:rPr lang="en-US" sz="2400" dirty="0">
                              <a:highlight>
                                <a:srgbClr val="FFFF00"/>
                              </a:highlight>
                              <a:latin typeface="Times New Roman" panose="02020603050405020304" pitchFamily="18" charset="0"/>
                            </a:rPr>
                            <a:t>8</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3067848943"/>
                      </a:ext>
                    </a:extLst>
                  </a:tr>
                  <a:tr h="389885">
                    <a:tc>
                      <a:txBody>
                        <a:bodyPr/>
                        <a:lstStyle/>
                        <a:p>
                          <a:r>
                            <a:rPr lang="en-US" sz="2400" dirty="0">
                              <a:latin typeface="Times New Roman" panose="02020603050405020304" pitchFamily="18" charset="0"/>
                            </a:rPr>
                            <a:t>5</a:t>
                          </a:r>
                        </a:p>
                      </a:txBody>
                      <a:tcPr/>
                    </a:tc>
                    <a:tc>
                      <a:txBody>
                        <a:bodyPr/>
                        <a:lstStyle/>
                        <a:p>
                          <a:r>
                            <a:rPr lang="en-US" sz="2400" dirty="0">
                              <a:highlight>
                                <a:srgbClr val="FFFF00"/>
                              </a:highlight>
                              <a:latin typeface="Times New Roman" panose="02020603050405020304" pitchFamily="18" charset="0"/>
                            </a:rPr>
                            <a:t>4</a:t>
                          </a:r>
                        </a:p>
                      </a:txBody>
                      <a:tcPr/>
                    </a:tc>
                    <a:tc>
                      <a:txBody>
                        <a:bodyPr/>
                        <a:lstStyle/>
                        <a:p>
                          <a:r>
                            <a:rPr lang="en-US" sz="2400" dirty="0">
                              <a:latin typeface="Times New Roman" panose="02020603050405020304" pitchFamily="18" charset="0"/>
                            </a:rPr>
                            <a:t>2</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2</a:t>
                          </a:r>
                        </a:p>
                      </a:txBody>
                      <a:tcPr/>
                    </a:tc>
                    <a:extLst>
                      <a:ext uri="{0D108BD9-81ED-4DB2-BD59-A6C34878D82A}">
                        <a16:rowId xmlns:a16="http://schemas.microsoft.com/office/drawing/2014/main" val="317705721"/>
                      </a:ext>
                    </a:extLst>
                  </a:tr>
                  <a:tr h="389885">
                    <a:tc>
                      <a:txBody>
                        <a:bodyPr/>
                        <a:lstStyle/>
                        <a:p>
                          <a:r>
                            <a:rPr lang="en-US" sz="2400" dirty="0">
                              <a:latin typeface="Times New Roman" panose="02020603050405020304" pitchFamily="18" charset="0"/>
                            </a:rPr>
                            <a:t>6</a:t>
                          </a:r>
                        </a:p>
                      </a:txBody>
                      <a:tcPr/>
                    </a:tc>
                    <a:tc>
                      <a:txBody>
                        <a:bodyPr/>
                        <a:lstStyle/>
                        <a:p>
                          <a:r>
                            <a:rPr lang="en-US" sz="2400" dirty="0">
                              <a:highlight>
                                <a:srgbClr val="FFFF00"/>
                              </a:highlight>
                              <a:latin typeface="Times New Roman" panose="02020603050405020304" pitchFamily="18" charset="0"/>
                            </a:rPr>
                            <a:t>10</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9</a:t>
                          </a:r>
                        </a:p>
                      </a:txBody>
                      <a:tcPr/>
                    </a:tc>
                    <a:extLst>
                      <a:ext uri="{0D108BD9-81ED-4DB2-BD59-A6C34878D82A}">
                        <a16:rowId xmlns:a16="http://schemas.microsoft.com/office/drawing/2014/main" val="1421316902"/>
                      </a:ext>
                    </a:extLst>
                  </a:tr>
                  <a:tr h="389885">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r>
                            <a:rPr lang="en-US" sz="2400" dirty="0">
                              <a:highlight>
                                <a:srgbClr val="FFFF00"/>
                              </a:highlight>
                              <a:latin typeface="Times New Roman" panose="02020603050405020304" pitchFamily="18" charset="0"/>
                            </a:rPr>
                            <a:t>10</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-9</a:t>
                          </a:r>
                        </a:p>
                      </a:txBody>
                      <a:tcPr/>
                    </a:tc>
                    <a:extLst>
                      <a:ext uri="{0D108BD9-81ED-4DB2-BD59-A6C34878D82A}">
                        <a16:rowId xmlns:a16="http://schemas.microsoft.com/office/drawing/2014/main" val="3120335065"/>
                      </a:ext>
                    </a:extLst>
                  </a:tr>
                  <a:tr h="389885">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5</a:t>
                          </a:r>
                        </a:p>
                      </a:txBody>
                      <a:tcPr/>
                    </a:tc>
                    <a:tc>
                      <a:txBody>
                        <a:bodyPr/>
                        <a:lstStyle/>
                        <a:p>
                          <a:r>
                            <a:rPr lang="en-US" sz="2400" dirty="0">
                              <a:highlight>
                                <a:srgbClr val="FFFF00"/>
                              </a:highlight>
                              <a:latin typeface="Times New Roman" panose="02020603050405020304" pitchFamily="18" charset="0"/>
                            </a:rPr>
                            <a:t>6</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180700529"/>
                      </a:ext>
                    </a:extLst>
                  </a:tr>
                  <a:tr h="389885">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3</a:t>
                          </a:r>
                        </a:p>
                      </a:txBody>
                      <a:tcPr/>
                    </a:tc>
                    <a:tc>
                      <a:txBody>
                        <a:bodyPr/>
                        <a:lstStyle/>
                        <a:p>
                          <a:r>
                            <a:rPr lang="en-US" sz="2400" dirty="0">
                              <a:highlight>
                                <a:srgbClr val="FFFF00"/>
                              </a:highlight>
                              <a:latin typeface="Times New Roman" panose="02020603050405020304" pitchFamily="18" charset="0"/>
                            </a:rPr>
                            <a:t>7</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-4</a:t>
                          </a:r>
                        </a:p>
                      </a:txBody>
                      <a:tcPr/>
                    </a:tc>
                    <a:extLst>
                      <a:ext uri="{0D108BD9-81ED-4DB2-BD59-A6C34878D82A}">
                        <a16:rowId xmlns:a16="http://schemas.microsoft.com/office/drawing/2014/main" val="1389079847"/>
                      </a:ext>
                    </a:extLst>
                  </a:tr>
                  <a:tr h="389885">
                    <a:tc>
                      <a:txBody>
                        <a:bodyPr/>
                        <a:lstStyle/>
                        <a:p>
                          <a:r>
                            <a:rPr lang="en-US" sz="2400" dirty="0">
                              <a:latin typeface="Times New Roman" panose="02020603050405020304" pitchFamily="18" charset="0"/>
                            </a:rPr>
                            <a:t>10</a:t>
                          </a:r>
                        </a:p>
                      </a:txBody>
                      <a:tcPr/>
                    </a:tc>
                    <a:tc>
                      <a:txBody>
                        <a:bodyPr/>
                        <a:lstStyle/>
                        <a:p>
                          <a:r>
                            <a:rPr lang="en-US" sz="2400" dirty="0">
                              <a:highlight>
                                <a:srgbClr val="FFFF00"/>
                              </a:highlight>
                              <a:latin typeface="Times New Roman" panose="02020603050405020304" pitchFamily="18" charset="0"/>
                            </a:rPr>
                            <a:t>9</a:t>
                          </a:r>
                        </a:p>
                      </a:txBody>
                      <a:tcPr/>
                    </a:tc>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832426719"/>
                      </a:ext>
                    </a:extLst>
                  </a:tr>
                  <a:tr h="389885">
                    <a:tc>
                      <a:txBody>
                        <a:bodyPr/>
                        <a:lstStyle/>
                        <a:p>
                          <a:r>
                            <a:rPr lang="en-US" sz="2400" b="1" dirty="0">
                              <a:latin typeface="Times New Roman" panose="02020603050405020304" pitchFamily="18" charset="0"/>
                            </a:rPr>
                            <a:t>ATT/ATU</a:t>
                          </a:r>
                        </a:p>
                      </a:txBody>
                      <a:tcPr>
                        <a:solidFill>
                          <a:srgbClr val="FFC000"/>
                        </a:solidFill>
                      </a:tcPr>
                    </a:tc>
                    <a:tc>
                      <a:txBody>
                        <a:bodyPr/>
                        <a:lstStyle/>
                        <a:p>
                          <a:r>
                            <a:rPr lang="en-US" sz="2400" dirty="0">
                              <a:highlight>
                                <a:srgbClr val="FFFF00"/>
                              </a:highlight>
                              <a:latin typeface="Times New Roman" panose="02020603050405020304" pitchFamily="18" charset="0"/>
                            </a:rPr>
                            <a:t>4.4</a:t>
                          </a:r>
                        </a:p>
                      </a:txBody>
                      <a:tcPr>
                        <a:solidFill>
                          <a:srgbClr val="FFC000"/>
                        </a:solidFill>
                      </a:tcPr>
                    </a:tc>
                    <a:tc>
                      <a:txBody>
                        <a:bodyPr/>
                        <a:lstStyle/>
                        <a:p>
                          <a:r>
                            <a:rPr lang="en-US" sz="2400" dirty="0">
                              <a:highlight>
                                <a:srgbClr val="FFFF00"/>
                              </a:highlight>
                              <a:latin typeface="Times New Roman" panose="02020603050405020304" pitchFamily="18" charset="0"/>
                            </a:rPr>
                            <a:t>-3.2</a:t>
                          </a:r>
                        </a:p>
                      </a:txBody>
                      <a:tcPr>
                        <a:solidFill>
                          <a:srgbClr val="FFC000"/>
                        </a:solidFill>
                      </a:tcPr>
                    </a:tc>
                    <a:tc>
                      <a:txBody>
                        <a:bodyPr/>
                        <a:lstStyle/>
                        <a:p>
                          <a:endParaRPr lang="en-US" sz="2400" dirty="0">
                            <a:latin typeface="Times New Roman" panose="02020603050405020304" pitchFamily="18" charset="0"/>
                          </a:endParaRPr>
                        </a:p>
                      </a:txBody>
                      <a:tcPr>
                        <a:solidFill>
                          <a:srgbClr val="FFC000"/>
                        </a:solidFill>
                      </a:tcPr>
                    </a:tc>
                    <a:tc>
                      <a:txBody>
                        <a:bodyPr/>
                        <a:lstStyle/>
                        <a:p>
                          <a:r>
                            <a:rPr lang="en-US" sz="2400" dirty="0">
                              <a:latin typeface="Times New Roman" panose="02020603050405020304" pitchFamily="18" charset="0"/>
                            </a:rPr>
                            <a:t>0.6</a:t>
                          </a:r>
                        </a:p>
                      </a:txBody>
                      <a:tcPr>
                        <a:solidFill>
                          <a:srgbClr val="FFC000"/>
                        </a:solidFill>
                      </a:tcPr>
                    </a:tc>
                    <a:extLst>
                      <a:ext uri="{0D108BD9-81ED-4DB2-BD59-A6C34878D82A}">
                        <a16:rowId xmlns:a16="http://schemas.microsoft.com/office/drawing/2014/main" val="3787958836"/>
                      </a:ext>
                    </a:extLst>
                  </a:tr>
                </a:tbl>
              </a:graphicData>
            </a:graphic>
          </p:graphicFrame>
        </mc:Choice>
        <mc:Fallback xmlns="">
          <p:graphicFrame>
            <p:nvGraphicFramePr>
              <p:cNvPr id="4" name="Table 4">
                <a:extLst>
                  <a:ext uri="{FF2B5EF4-FFF2-40B4-BE49-F238E27FC236}">
                    <a16:creationId xmlns:a16="http://schemas.microsoft.com/office/drawing/2014/main" id="{CC0291DC-F40F-4B2E-A973-28B773907203}"/>
                  </a:ext>
                </a:extLst>
              </p:cNvPr>
              <p:cNvGraphicFramePr>
                <a:graphicFrameLocks noGrp="1"/>
              </p:cNvGraphicFramePr>
              <p:nvPr/>
            </p:nvGraphicFramePr>
            <p:xfrm>
              <a:off x="1219200" y="1295400"/>
              <a:ext cx="7696200" cy="5494655"/>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1382962599"/>
                        </a:ext>
                      </a:extLst>
                    </a:gridCol>
                    <a:gridCol w="1539240">
                      <a:extLst>
                        <a:ext uri="{9D8B030D-6E8A-4147-A177-3AD203B41FA5}">
                          <a16:colId xmlns:a16="http://schemas.microsoft.com/office/drawing/2014/main" val="3110937995"/>
                        </a:ext>
                      </a:extLst>
                    </a:gridCol>
                    <a:gridCol w="1539240">
                      <a:extLst>
                        <a:ext uri="{9D8B030D-6E8A-4147-A177-3AD203B41FA5}">
                          <a16:colId xmlns:a16="http://schemas.microsoft.com/office/drawing/2014/main" val="1332737986"/>
                        </a:ext>
                      </a:extLst>
                    </a:gridCol>
                    <a:gridCol w="1539240">
                      <a:extLst>
                        <a:ext uri="{9D8B030D-6E8A-4147-A177-3AD203B41FA5}">
                          <a16:colId xmlns:a16="http://schemas.microsoft.com/office/drawing/2014/main" val="1962509106"/>
                        </a:ext>
                      </a:extLst>
                    </a:gridCol>
                    <a:gridCol w="1539240">
                      <a:extLst>
                        <a:ext uri="{9D8B030D-6E8A-4147-A177-3AD203B41FA5}">
                          <a16:colId xmlns:a16="http://schemas.microsoft.com/office/drawing/2014/main" val="3121837830"/>
                        </a:ext>
                      </a:extLst>
                    </a:gridCol>
                  </a:tblGrid>
                  <a:tr h="465455">
                    <a:tc>
                      <a:txBody>
                        <a:bodyPr/>
                        <a:lstStyle/>
                        <a:p>
                          <a:r>
                            <a:rPr lang="en-US" sz="2400" dirty="0">
                              <a:latin typeface="Times New Roman" panose="02020603050405020304" pitchFamily="18" charset="0"/>
                            </a:rPr>
                            <a:t>Patient</a:t>
                          </a:r>
                        </a:p>
                      </a:txBody>
                      <a:tcPr/>
                    </a:tc>
                    <a:tc>
                      <a:txBody>
                        <a:bodyPr/>
                        <a:lstStyle/>
                        <a:p>
                          <a:endParaRPr lang="en-US"/>
                        </a:p>
                      </a:txBody>
                      <a:tcPr>
                        <a:blipFill>
                          <a:blip r:embed="rId3"/>
                          <a:stretch>
                            <a:fillRect l="-101190" t="-9211" r="-302381" b="-1117105"/>
                          </a:stretch>
                        </a:blipFill>
                      </a:tcPr>
                    </a:tc>
                    <a:tc>
                      <a:txBody>
                        <a:bodyPr/>
                        <a:lstStyle/>
                        <a:p>
                          <a:endParaRPr lang="en-US"/>
                        </a:p>
                      </a:txBody>
                      <a:tcPr>
                        <a:blipFill>
                          <a:blip r:embed="rId3"/>
                          <a:stretch>
                            <a:fillRect l="-200395" t="-9211" r="-201186" b="-1117105"/>
                          </a:stretch>
                        </a:blipFill>
                      </a:tcPr>
                    </a:tc>
                    <a:tc>
                      <a:txBody>
                        <a:bodyPr/>
                        <a:lstStyle/>
                        <a:p>
                          <a:endParaRPr lang="en-US"/>
                        </a:p>
                      </a:txBody>
                      <a:tcPr>
                        <a:blipFill>
                          <a:blip r:embed="rId3"/>
                          <a:stretch>
                            <a:fillRect l="-301587" t="-9211" r="-101984" b="-1117105"/>
                          </a:stretch>
                        </a:blipFill>
                      </a:tcPr>
                    </a:tc>
                    <a:tc>
                      <a:txBody>
                        <a:bodyPr/>
                        <a:lstStyle/>
                        <a:p>
                          <a:endParaRPr lang="en-US"/>
                        </a:p>
                      </a:txBody>
                      <a:tcPr>
                        <a:blipFill>
                          <a:blip r:embed="rId3"/>
                          <a:stretch>
                            <a:fillRect l="-400000" t="-9211" r="-1581" b="-1117105"/>
                          </a:stretch>
                        </a:blipFill>
                      </a:tcPr>
                    </a:tc>
                    <a:extLst>
                      <a:ext uri="{0D108BD9-81ED-4DB2-BD59-A6C34878D82A}">
                        <a16:rowId xmlns:a16="http://schemas.microsoft.com/office/drawing/2014/main" val="2394106292"/>
                      </a:ext>
                    </a:extLst>
                  </a:tr>
                  <a:tr h="457200">
                    <a:tc>
                      <a:txBody>
                        <a:bodyPr/>
                        <a:lstStyle/>
                        <a:p>
                          <a:r>
                            <a:rPr lang="en-US" sz="2400" dirty="0">
                              <a:latin typeface="Times New Roman" panose="02020603050405020304" pitchFamily="18" charset="0"/>
                            </a:rPr>
                            <a:t>1</a:t>
                          </a:r>
                        </a:p>
                      </a:txBody>
                      <a:tcPr/>
                    </a:tc>
                    <a:tc>
                      <a:txBody>
                        <a:bodyPr/>
                        <a:lstStyle/>
                        <a:p>
                          <a:r>
                            <a:rPr lang="en-US" sz="2400" dirty="0">
                              <a:highlight>
                                <a:srgbClr val="FFFF00"/>
                              </a:highlight>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6</a:t>
                          </a:r>
                        </a:p>
                      </a:txBody>
                      <a:tcPr/>
                    </a:tc>
                    <a:extLst>
                      <a:ext uri="{0D108BD9-81ED-4DB2-BD59-A6C34878D82A}">
                        <a16:rowId xmlns:a16="http://schemas.microsoft.com/office/drawing/2014/main" val="509417205"/>
                      </a:ext>
                    </a:extLst>
                  </a:tr>
                  <a:tr h="457200">
                    <a:tc>
                      <a:txBody>
                        <a:bodyPr/>
                        <a:lstStyle/>
                        <a:p>
                          <a:r>
                            <a:rPr lang="en-US" sz="2400" dirty="0">
                              <a:latin typeface="Times New Roman" panose="02020603050405020304" pitchFamily="18" charset="0"/>
                            </a:rPr>
                            <a:t>2</a:t>
                          </a:r>
                        </a:p>
                      </a:txBody>
                      <a:tcPr/>
                    </a:tc>
                    <a:tc>
                      <a:txBody>
                        <a:bodyPr/>
                        <a:lstStyle/>
                        <a:p>
                          <a:r>
                            <a:rPr lang="en-US" sz="2400" dirty="0">
                              <a:latin typeface="Times New Roman" panose="02020603050405020304" pitchFamily="18" charset="0"/>
                            </a:rPr>
                            <a:t>5</a:t>
                          </a:r>
                        </a:p>
                      </a:txBody>
                      <a:tcPr/>
                    </a:tc>
                    <a:tc>
                      <a:txBody>
                        <a:bodyPr/>
                        <a:lstStyle/>
                        <a:p>
                          <a:r>
                            <a:rPr lang="en-US" sz="2400" dirty="0">
                              <a:highlight>
                                <a:srgbClr val="FFFF00"/>
                              </a:highlight>
                              <a:latin typeface="Times New Roman" panose="02020603050405020304" pitchFamily="18" charset="0"/>
                            </a:rPr>
                            <a:t>6</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3683507387"/>
                      </a:ext>
                    </a:extLst>
                  </a:tr>
                  <a:tr h="457200">
                    <a:tc>
                      <a:txBody>
                        <a:bodyPr/>
                        <a:lstStyle/>
                        <a:p>
                          <a:r>
                            <a:rPr lang="en-US" sz="2400" dirty="0">
                              <a:latin typeface="Times New Roman" panose="02020603050405020304" pitchFamily="18" charset="0"/>
                            </a:rPr>
                            <a:t>3</a:t>
                          </a:r>
                        </a:p>
                      </a:txBody>
                      <a:tcPr/>
                    </a:tc>
                    <a:tc>
                      <a:txBody>
                        <a:bodyPr/>
                        <a:lstStyle/>
                        <a:p>
                          <a:r>
                            <a:rPr lang="en-US" sz="2400" dirty="0">
                              <a:highlight>
                                <a:srgbClr val="FFFF00"/>
                              </a:highlight>
                              <a:latin typeface="Times New Roman" panose="02020603050405020304" pitchFamily="18" charset="0"/>
                            </a:rPr>
                            <a:t>5</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4</a:t>
                          </a:r>
                        </a:p>
                      </a:txBody>
                      <a:tcPr/>
                    </a:tc>
                    <a:extLst>
                      <a:ext uri="{0D108BD9-81ED-4DB2-BD59-A6C34878D82A}">
                        <a16:rowId xmlns:a16="http://schemas.microsoft.com/office/drawing/2014/main" val="1573450199"/>
                      </a:ext>
                    </a:extLst>
                  </a:tr>
                  <a:tr h="457200">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7</a:t>
                          </a:r>
                        </a:p>
                      </a:txBody>
                      <a:tcPr/>
                    </a:tc>
                    <a:tc>
                      <a:txBody>
                        <a:bodyPr/>
                        <a:lstStyle/>
                        <a:p>
                          <a:r>
                            <a:rPr lang="en-US" sz="2400" dirty="0">
                              <a:highlight>
                                <a:srgbClr val="FFFF00"/>
                              </a:highlight>
                              <a:latin typeface="Times New Roman" panose="02020603050405020304" pitchFamily="18" charset="0"/>
                            </a:rPr>
                            <a:t>8</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3067848943"/>
                      </a:ext>
                    </a:extLst>
                  </a:tr>
                  <a:tr h="457200">
                    <a:tc>
                      <a:txBody>
                        <a:bodyPr/>
                        <a:lstStyle/>
                        <a:p>
                          <a:r>
                            <a:rPr lang="en-US" sz="2400" dirty="0">
                              <a:latin typeface="Times New Roman" panose="02020603050405020304" pitchFamily="18" charset="0"/>
                            </a:rPr>
                            <a:t>5</a:t>
                          </a:r>
                        </a:p>
                      </a:txBody>
                      <a:tcPr/>
                    </a:tc>
                    <a:tc>
                      <a:txBody>
                        <a:bodyPr/>
                        <a:lstStyle/>
                        <a:p>
                          <a:r>
                            <a:rPr lang="en-US" sz="2400" dirty="0">
                              <a:highlight>
                                <a:srgbClr val="FFFF00"/>
                              </a:highlight>
                              <a:latin typeface="Times New Roman" panose="02020603050405020304" pitchFamily="18" charset="0"/>
                            </a:rPr>
                            <a:t>4</a:t>
                          </a:r>
                        </a:p>
                      </a:txBody>
                      <a:tcPr/>
                    </a:tc>
                    <a:tc>
                      <a:txBody>
                        <a:bodyPr/>
                        <a:lstStyle/>
                        <a:p>
                          <a:r>
                            <a:rPr lang="en-US" sz="2400" dirty="0">
                              <a:latin typeface="Times New Roman" panose="02020603050405020304" pitchFamily="18" charset="0"/>
                            </a:rPr>
                            <a:t>2</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2</a:t>
                          </a:r>
                        </a:p>
                      </a:txBody>
                      <a:tcPr/>
                    </a:tc>
                    <a:extLst>
                      <a:ext uri="{0D108BD9-81ED-4DB2-BD59-A6C34878D82A}">
                        <a16:rowId xmlns:a16="http://schemas.microsoft.com/office/drawing/2014/main" val="317705721"/>
                      </a:ext>
                    </a:extLst>
                  </a:tr>
                  <a:tr h="457200">
                    <a:tc>
                      <a:txBody>
                        <a:bodyPr/>
                        <a:lstStyle/>
                        <a:p>
                          <a:r>
                            <a:rPr lang="en-US" sz="2400" dirty="0">
                              <a:latin typeface="Times New Roman" panose="02020603050405020304" pitchFamily="18" charset="0"/>
                            </a:rPr>
                            <a:t>6</a:t>
                          </a:r>
                        </a:p>
                      </a:txBody>
                      <a:tcPr/>
                    </a:tc>
                    <a:tc>
                      <a:txBody>
                        <a:bodyPr/>
                        <a:lstStyle/>
                        <a:p>
                          <a:r>
                            <a:rPr lang="en-US" sz="2400" dirty="0">
                              <a:highlight>
                                <a:srgbClr val="FFFF00"/>
                              </a:highlight>
                              <a:latin typeface="Times New Roman" panose="02020603050405020304" pitchFamily="18" charset="0"/>
                            </a:rPr>
                            <a:t>10</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9</a:t>
                          </a:r>
                        </a:p>
                      </a:txBody>
                      <a:tcPr/>
                    </a:tc>
                    <a:extLst>
                      <a:ext uri="{0D108BD9-81ED-4DB2-BD59-A6C34878D82A}">
                        <a16:rowId xmlns:a16="http://schemas.microsoft.com/office/drawing/2014/main" val="1421316902"/>
                      </a:ext>
                    </a:extLst>
                  </a:tr>
                  <a:tr h="457200">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tc>
                      <a:txBody>
                        <a:bodyPr/>
                        <a:lstStyle/>
                        <a:p>
                          <a:r>
                            <a:rPr lang="en-US" sz="2400" dirty="0">
                              <a:highlight>
                                <a:srgbClr val="FFFF00"/>
                              </a:highlight>
                              <a:latin typeface="Times New Roman" panose="02020603050405020304" pitchFamily="18" charset="0"/>
                            </a:rPr>
                            <a:t>10</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-9</a:t>
                          </a:r>
                        </a:p>
                      </a:txBody>
                      <a:tcPr/>
                    </a:tc>
                    <a:extLst>
                      <a:ext uri="{0D108BD9-81ED-4DB2-BD59-A6C34878D82A}">
                        <a16:rowId xmlns:a16="http://schemas.microsoft.com/office/drawing/2014/main" val="3120335065"/>
                      </a:ext>
                    </a:extLst>
                  </a:tr>
                  <a:tr h="457200">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5</a:t>
                          </a:r>
                        </a:p>
                      </a:txBody>
                      <a:tcPr/>
                    </a:tc>
                    <a:tc>
                      <a:txBody>
                        <a:bodyPr/>
                        <a:lstStyle/>
                        <a:p>
                          <a:r>
                            <a:rPr lang="en-US" sz="2400" dirty="0">
                              <a:highlight>
                                <a:srgbClr val="FFFF00"/>
                              </a:highlight>
                              <a:latin typeface="Times New Roman" panose="02020603050405020304" pitchFamily="18" charset="0"/>
                            </a:rPr>
                            <a:t>6</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180700529"/>
                      </a:ext>
                    </a:extLst>
                  </a:tr>
                  <a:tr h="457200">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3</a:t>
                          </a:r>
                        </a:p>
                      </a:txBody>
                      <a:tcPr/>
                    </a:tc>
                    <a:tc>
                      <a:txBody>
                        <a:bodyPr/>
                        <a:lstStyle/>
                        <a:p>
                          <a:r>
                            <a:rPr lang="en-US" sz="2400" dirty="0">
                              <a:highlight>
                                <a:srgbClr val="FFFF00"/>
                              </a:highlight>
                              <a:latin typeface="Times New Roman" panose="02020603050405020304" pitchFamily="18" charset="0"/>
                            </a:rPr>
                            <a:t>7</a:t>
                          </a:r>
                        </a:p>
                      </a:txBody>
                      <a:tcPr/>
                    </a:tc>
                    <a:tc>
                      <a:txBody>
                        <a:bodyPr/>
                        <a:lstStyle/>
                        <a:p>
                          <a:r>
                            <a:rPr lang="en-US" sz="2400" dirty="0">
                              <a:latin typeface="Times New Roman" panose="02020603050405020304" pitchFamily="18" charset="0"/>
                            </a:rPr>
                            <a:t>0</a:t>
                          </a:r>
                        </a:p>
                      </a:txBody>
                      <a:tcPr/>
                    </a:tc>
                    <a:tc>
                      <a:txBody>
                        <a:bodyPr/>
                        <a:lstStyle/>
                        <a:p>
                          <a:r>
                            <a:rPr lang="en-US" sz="2400" dirty="0">
                              <a:latin typeface="Times New Roman" panose="02020603050405020304" pitchFamily="18" charset="0"/>
                            </a:rPr>
                            <a:t>-4</a:t>
                          </a:r>
                        </a:p>
                      </a:txBody>
                      <a:tcPr/>
                    </a:tc>
                    <a:extLst>
                      <a:ext uri="{0D108BD9-81ED-4DB2-BD59-A6C34878D82A}">
                        <a16:rowId xmlns:a16="http://schemas.microsoft.com/office/drawing/2014/main" val="1389079847"/>
                      </a:ext>
                    </a:extLst>
                  </a:tr>
                  <a:tr h="457200">
                    <a:tc>
                      <a:txBody>
                        <a:bodyPr/>
                        <a:lstStyle/>
                        <a:p>
                          <a:r>
                            <a:rPr lang="en-US" sz="2400" dirty="0">
                              <a:latin typeface="Times New Roman" panose="02020603050405020304" pitchFamily="18" charset="0"/>
                            </a:rPr>
                            <a:t>10</a:t>
                          </a:r>
                        </a:p>
                      </a:txBody>
                      <a:tcPr/>
                    </a:tc>
                    <a:tc>
                      <a:txBody>
                        <a:bodyPr/>
                        <a:lstStyle/>
                        <a:p>
                          <a:r>
                            <a:rPr lang="en-US" sz="2400" dirty="0">
                              <a:highlight>
                                <a:srgbClr val="FFFF00"/>
                              </a:highlight>
                              <a:latin typeface="Times New Roman" panose="02020603050405020304" pitchFamily="18" charset="0"/>
                            </a:rPr>
                            <a:t>9</a:t>
                          </a:r>
                        </a:p>
                      </a:txBody>
                      <a:tcPr/>
                    </a:tc>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832426719"/>
                      </a:ext>
                    </a:extLst>
                  </a:tr>
                  <a:tr h="457200">
                    <a:tc>
                      <a:txBody>
                        <a:bodyPr/>
                        <a:lstStyle/>
                        <a:p>
                          <a:r>
                            <a:rPr lang="en-US" sz="2400" b="1" dirty="0">
                              <a:latin typeface="Times New Roman" panose="02020603050405020304" pitchFamily="18" charset="0"/>
                            </a:rPr>
                            <a:t>ATT/ATU</a:t>
                          </a:r>
                        </a:p>
                      </a:txBody>
                      <a:tcPr>
                        <a:solidFill>
                          <a:srgbClr val="FFC000"/>
                        </a:solidFill>
                      </a:tcPr>
                    </a:tc>
                    <a:tc>
                      <a:txBody>
                        <a:bodyPr/>
                        <a:lstStyle/>
                        <a:p>
                          <a:r>
                            <a:rPr lang="en-US" sz="2400" dirty="0">
                              <a:highlight>
                                <a:srgbClr val="FFFF00"/>
                              </a:highlight>
                              <a:latin typeface="Times New Roman" panose="02020603050405020304" pitchFamily="18" charset="0"/>
                            </a:rPr>
                            <a:t>4.4</a:t>
                          </a:r>
                        </a:p>
                      </a:txBody>
                      <a:tcPr>
                        <a:solidFill>
                          <a:srgbClr val="FFC000"/>
                        </a:solidFill>
                      </a:tcPr>
                    </a:tc>
                    <a:tc>
                      <a:txBody>
                        <a:bodyPr/>
                        <a:lstStyle/>
                        <a:p>
                          <a:r>
                            <a:rPr lang="en-US" sz="2400" dirty="0">
                              <a:highlight>
                                <a:srgbClr val="FFFF00"/>
                              </a:highlight>
                              <a:latin typeface="Times New Roman" panose="02020603050405020304" pitchFamily="18" charset="0"/>
                            </a:rPr>
                            <a:t>-3.2</a:t>
                          </a:r>
                        </a:p>
                      </a:txBody>
                      <a:tcPr>
                        <a:solidFill>
                          <a:srgbClr val="FFC000"/>
                        </a:solidFill>
                      </a:tcPr>
                    </a:tc>
                    <a:tc>
                      <a:txBody>
                        <a:bodyPr/>
                        <a:lstStyle/>
                        <a:p>
                          <a:endParaRPr lang="en-US" sz="2400" dirty="0">
                            <a:latin typeface="Times New Roman" panose="02020603050405020304" pitchFamily="18" charset="0"/>
                          </a:endParaRPr>
                        </a:p>
                      </a:txBody>
                      <a:tcPr>
                        <a:solidFill>
                          <a:srgbClr val="FFC000"/>
                        </a:solidFill>
                      </a:tcPr>
                    </a:tc>
                    <a:tc>
                      <a:txBody>
                        <a:bodyPr/>
                        <a:lstStyle/>
                        <a:p>
                          <a:r>
                            <a:rPr lang="en-US" sz="2400" dirty="0">
                              <a:latin typeface="Times New Roman" panose="02020603050405020304" pitchFamily="18" charset="0"/>
                            </a:rPr>
                            <a:t>0.6</a:t>
                          </a:r>
                        </a:p>
                      </a:txBody>
                      <a:tcPr>
                        <a:solidFill>
                          <a:srgbClr val="FFC000"/>
                        </a:solidFill>
                      </a:tcPr>
                    </a:tc>
                    <a:extLst>
                      <a:ext uri="{0D108BD9-81ED-4DB2-BD59-A6C34878D82A}">
                        <a16:rowId xmlns:a16="http://schemas.microsoft.com/office/drawing/2014/main" val="3787958836"/>
                      </a:ext>
                    </a:extLst>
                  </a:tr>
                </a:tbl>
              </a:graphicData>
            </a:graphic>
          </p:graphicFrame>
        </mc:Fallback>
      </mc:AlternateContent>
      <p:sp>
        <p:nvSpPr>
          <p:cNvPr id="5" name="Oval 4">
            <a:extLst>
              <a:ext uri="{FF2B5EF4-FFF2-40B4-BE49-F238E27FC236}">
                <a16:creationId xmlns:a16="http://schemas.microsoft.com/office/drawing/2014/main" id="{2E9DBF4A-070B-9C35-EDBF-4C0FC7805EBC}"/>
              </a:ext>
            </a:extLst>
          </p:cNvPr>
          <p:cNvSpPr/>
          <p:nvPr/>
        </p:nvSpPr>
        <p:spPr>
          <a:xfrm>
            <a:off x="7315200" y="6172200"/>
            <a:ext cx="685800" cy="6858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7" name="TextBox 6">
            <a:extLst>
              <a:ext uri="{FF2B5EF4-FFF2-40B4-BE49-F238E27FC236}">
                <a16:creationId xmlns:a16="http://schemas.microsoft.com/office/drawing/2014/main" id="{685A4932-7F0D-9041-24E8-5FBC290B6C58}"/>
              </a:ext>
            </a:extLst>
          </p:cNvPr>
          <p:cNvSpPr txBox="1"/>
          <p:nvPr/>
        </p:nvSpPr>
        <p:spPr>
          <a:xfrm>
            <a:off x="8991600" y="5004951"/>
            <a:ext cx="2133600" cy="1785104"/>
          </a:xfrm>
          <a:prstGeom prst="rect">
            <a:avLst/>
          </a:prstGeom>
          <a:solidFill>
            <a:schemeClr val="accent2">
              <a:lumMod val="20000"/>
              <a:lumOff val="80000"/>
            </a:schemeClr>
          </a:solidFill>
        </p:spPr>
        <p:txBody>
          <a:bodyPr wrap="square">
            <a:spAutoFit/>
          </a:bodyPr>
          <a:lstStyle/>
          <a:p>
            <a:pPr marL="0" indent="0">
              <a:buNone/>
            </a:pPr>
            <a:r>
              <a:rPr lang="en-US" sz="2200" dirty="0">
                <a:solidFill>
                  <a:srgbClr val="0070C0"/>
                </a:solidFill>
              </a:rPr>
              <a:t>The ATE is the </a:t>
            </a:r>
            <a:r>
              <a:rPr lang="en-US" sz="2200" b="1" dirty="0">
                <a:solidFill>
                  <a:srgbClr val="0070C0"/>
                </a:solidFill>
              </a:rPr>
              <a:t>weighted average </a:t>
            </a:r>
            <a:r>
              <a:rPr lang="en-US" sz="2200" dirty="0">
                <a:solidFill>
                  <a:srgbClr val="0070C0"/>
                </a:solidFill>
              </a:rPr>
              <a:t>of the ATT and ATU!</a:t>
            </a:r>
          </a:p>
        </p:txBody>
      </p:sp>
    </p:spTree>
    <p:extLst>
      <p:ext uri="{BB962C8B-B14F-4D97-AF65-F5344CB8AC3E}">
        <p14:creationId xmlns:p14="http://schemas.microsoft.com/office/powerpoint/2010/main" val="1287691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234677"/>
            <a:ext cx="8077200" cy="701040"/>
          </a:xfrm>
        </p:spPr>
        <p:txBody>
          <a:bodyPr>
            <a:normAutofit/>
          </a:bodyPr>
          <a:lstStyle/>
          <a:p>
            <a:r>
              <a:rPr lang="en-US" dirty="0"/>
              <a:t>Example: Treatment Outcomes</a:t>
            </a:r>
          </a:p>
        </p:txBody>
      </p:sp>
      <p:sp>
        <p:nvSpPr>
          <p:cNvPr id="3" name="Content Placeholder 2"/>
          <p:cNvSpPr>
            <a:spLocks noGrp="1"/>
          </p:cNvSpPr>
          <p:nvPr>
            <p:ph idx="1"/>
          </p:nvPr>
        </p:nvSpPr>
        <p:spPr>
          <a:xfrm>
            <a:off x="1143000" y="1026160"/>
            <a:ext cx="8305800" cy="5603240"/>
          </a:xfrm>
        </p:spPr>
        <p:txBody>
          <a:bodyPr>
            <a:noAutofit/>
          </a:bodyPr>
          <a:lstStyle/>
          <a:p>
            <a:pPr marL="0" indent="0">
              <a:buNone/>
            </a:pPr>
            <a:r>
              <a:rPr lang="en-US" sz="2400" dirty="0"/>
              <a:t>Problem: We don’t observe two states for each individual!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Can we estimate the ATE? </a:t>
            </a:r>
            <a:r>
              <a:rPr lang="en-US" sz="2400" dirty="0"/>
              <a:t> </a:t>
            </a: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CC0291DC-F40F-4B2E-A973-28B773907203}"/>
                  </a:ext>
                </a:extLst>
              </p:cNvPr>
              <p:cNvGraphicFramePr>
                <a:graphicFrameLocks noGrp="1"/>
              </p:cNvGraphicFramePr>
              <p:nvPr/>
            </p:nvGraphicFramePr>
            <p:xfrm>
              <a:off x="1219200" y="1447800"/>
              <a:ext cx="6096000" cy="5029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82962599"/>
                        </a:ext>
                      </a:extLst>
                    </a:gridCol>
                    <a:gridCol w="2032000">
                      <a:extLst>
                        <a:ext uri="{9D8B030D-6E8A-4147-A177-3AD203B41FA5}">
                          <a16:colId xmlns:a16="http://schemas.microsoft.com/office/drawing/2014/main" val="3110937995"/>
                        </a:ext>
                      </a:extLst>
                    </a:gridCol>
                    <a:gridCol w="2032000">
                      <a:extLst>
                        <a:ext uri="{9D8B030D-6E8A-4147-A177-3AD203B41FA5}">
                          <a16:colId xmlns:a16="http://schemas.microsoft.com/office/drawing/2014/main" val="1332737986"/>
                        </a:ext>
                      </a:extLst>
                    </a:gridCol>
                  </a:tblGrid>
                  <a:tr h="398549">
                    <a:tc>
                      <a:txBody>
                        <a:bodyPr/>
                        <a:lstStyle/>
                        <a:p>
                          <a:r>
                            <a:rPr lang="en-US" sz="2400" dirty="0">
                              <a:latin typeface="Times New Roman" panose="02020603050405020304" pitchFamily="18" charset="0"/>
                            </a:rPr>
                            <a:t>Patient</a:t>
                          </a:r>
                        </a:p>
                      </a:txBody>
                      <a:tcPr/>
                    </a:tc>
                    <a:tc>
                      <a:txBody>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𝒀</m:t>
                                </m:r>
                              </m:oMath>
                            </m:oMathPara>
                          </a14:m>
                          <a:endParaRPr lang="en-US" sz="2400" dirty="0">
                            <a:latin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𝑫</m:t>
                                </m:r>
                              </m:oMath>
                            </m:oMathPara>
                          </a14:m>
                          <a:endParaRPr lang="en-US" sz="2400" dirty="0">
                            <a:latin typeface="Times New Roman" panose="02020603050405020304" pitchFamily="18" charset="0"/>
                          </a:endParaRPr>
                        </a:p>
                      </a:txBody>
                      <a:tcPr/>
                    </a:tc>
                    <a:extLst>
                      <a:ext uri="{0D108BD9-81ED-4DB2-BD59-A6C34878D82A}">
                        <a16:rowId xmlns:a16="http://schemas.microsoft.com/office/drawing/2014/main" val="2394106292"/>
                      </a:ext>
                    </a:extLst>
                  </a:tr>
                  <a:tr h="398549">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509417205"/>
                      </a:ext>
                    </a:extLst>
                  </a:tr>
                  <a:tr h="398549">
                    <a:tc>
                      <a:txBody>
                        <a:bodyPr/>
                        <a:lstStyle/>
                        <a:p>
                          <a:r>
                            <a:rPr lang="en-US" sz="2400" dirty="0">
                              <a:latin typeface="Times New Roman" panose="02020603050405020304" pitchFamily="18" charset="0"/>
                            </a:rPr>
                            <a:t>2</a:t>
                          </a:r>
                        </a:p>
                      </a:txBody>
                      <a:tcPr/>
                    </a:tc>
                    <a:tc>
                      <a:txBody>
                        <a:bodyPr/>
                        <a:lstStyle/>
                        <a:p>
                          <a:r>
                            <a:rPr lang="en-US" sz="2400" dirty="0">
                              <a:latin typeface="Times New Roman" panose="02020603050405020304" pitchFamily="18" charset="0"/>
                            </a:rPr>
                            <a:t>6</a:t>
                          </a:r>
                        </a:p>
                      </a:txBody>
                      <a:tcPr/>
                    </a:tc>
                    <a:tc>
                      <a:txBody>
                        <a:bodyPr/>
                        <a:lstStyle/>
                        <a:p>
                          <a:r>
                            <a:rPr lang="en-US" sz="2400" dirty="0">
                              <a:latin typeface="Times New Roman" panose="02020603050405020304" pitchFamily="18" charset="0"/>
                            </a:rPr>
                            <a:t>0</a:t>
                          </a:r>
                        </a:p>
                      </a:txBody>
                      <a:tcPr/>
                    </a:tc>
                    <a:extLst>
                      <a:ext uri="{0D108BD9-81ED-4DB2-BD59-A6C34878D82A}">
                        <a16:rowId xmlns:a16="http://schemas.microsoft.com/office/drawing/2014/main" val="3683507387"/>
                      </a:ext>
                    </a:extLst>
                  </a:tr>
                  <a:tr h="398549">
                    <a:tc>
                      <a:txBody>
                        <a:bodyPr/>
                        <a:lstStyle/>
                        <a:p>
                          <a:r>
                            <a:rPr lang="en-US" sz="2400" dirty="0">
                              <a:latin typeface="Times New Roman" panose="02020603050405020304" pitchFamily="18" charset="0"/>
                            </a:rPr>
                            <a:t>3</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573450199"/>
                      </a:ext>
                    </a:extLst>
                  </a:tr>
                  <a:tr h="398549">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0</a:t>
                          </a:r>
                        </a:p>
                      </a:txBody>
                      <a:tcPr/>
                    </a:tc>
                    <a:extLst>
                      <a:ext uri="{0D108BD9-81ED-4DB2-BD59-A6C34878D82A}">
                        <a16:rowId xmlns:a16="http://schemas.microsoft.com/office/drawing/2014/main" val="3067848943"/>
                      </a:ext>
                    </a:extLst>
                  </a:tr>
                  <a:tr h="398549">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317705721"/>
                      </a:ext>
                    </a:extLst>
                  </a:tr>
                  <a:tr h="398549">
                    <a:tc>
                      <a:txBody>
                        <a:bodyPr/>
                        <a:lstStyle/>
                        <a:p>
                          <a:r>
                            <a:rPr lang="en-US" sz="2400" dirty="0">
                              <a:latin typeface="Times New Roman" panose="02020603050405020304" pitchFamily="18" charset="0"/>
                            </a:rPr>
                            <a:t>6</a:t>
                          </a:r>
                        </a:p>
                      </a:txBody>
                      <a:tcPr/>
                    </a:tc>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421316902"/>
                      </a:ext>
                    </a:extLst>
                  </a:tr>
                  <a:tr h="398549">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0</a:t>
                          </a:r>
                        </a:p>
                      </a:txBody>
                      <a:tcPr/>
                    </a:tc>
                    <a:extLst>
                      <a:ext uri="{0D108BD9-81ED-4DB2-BD59-A6C34878D82A}">
                        <a16:rowId xmlns:a16="http://schemas.microsoft.com/office/drawing/2014/main" val="3120335065"/>
                      </a:ext>
                    </a:extLst>
                  </a:tr>
                  <a:tr h="398549">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6</a:t>
                          </a:r>
                        </a:p>
                      </a:txBody>
                      <a:tcPr/>
                    </a:tc>
                    <a:tc>
                      <a:txBody>
                        <a:bodyPr/>
                        <a:lstStyle/>
                        <a:p>
                          <a:r>
                            <a:rPr lang="en-US" sz="2400" dirty="0">
                              <a:latin typeface="Times New Roman" panose="02020603050405020304" pitchFamily="18" charset="0"/>
                            </a:rPr>
                            <a:t>0</a:t>
                          </a:r>
                        </a:p>
                      </a:txBody>
                      <a:tcPr/>
                    </a:tc>
                    <a:extLst>
                      <a:ext uri="{0D108BD9-81ED-4DB2-BD59-A6C34878D82A}">
                        <a16:rowId xmlns:a16="http://schemas.microsoft.com/office/drawing/2014/main" val="1180700529"/>
                      </a:ext>
                    </a:extLst>
                  </a:tr>
                  <a:tr h="398549">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0</a:t>
                          </a:r>
                        </a:p>
                      </a:txBody>
                      <a:tcPr/>
                    </a:tc>
                    <a:extLst>
                      <a:ext uri="{0D108BD9-81ED-4DB2-BD59-A6C34878D82A}">
                        <a16:rowId xmlns:a16="http://schemas.microsoft.com/office/drawing/2014/main" val="1389079847"/>
                      </a:ext>
                    </a:extLst>
                  </a:tr>
                  <a:tr h="398549">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832426719"/>
                      </a:ext>
                    </a:extLst>
                  </a:tr>
                </a:tbl>
              </a:graphicData>
            </a:graphic>
          </p:graphicFrame>
        </mc:Choice>
        <mc:Fallback xmlns="">
          <p:graphicFrame>
            <p:nvGraphicFramePr>
              <p:cNvPr id="4" name="Table 4">
                <a:extLst>
                  <a:ext uri="{FF2B5EF4-FFF2-40B4-BE49-F238E27FC236}">
                    <a16:creationId xmlns:a16="http://schemas.microsoft.com/office/drawing/2014/main" id="{CC0291DC-F40F-4B2E-A973-28B773907203}"/>
                  </a:ext>
                </a:extLst>
              </p:cNvPr>
              <p:cNvGraphicFramePr>
                <a:graphicFrameLocks noGrp="1"/>
              </p:cNvGraphicFramePr>
              <p:nvPr>
                <p:extLst>
                  <p:ext uri="{D42A27DB-BD31-4B8C-83A1-F6EECF244321}">
                    <p14:modId xmlns:p14="http://schemas.microsoft.com/office/powerpoint/2010/main" val="2350089932"/>
                  </p:ext>
                </p:extLst>
              </p:nvPr>
            </p:nvGraphicFramePr>
            <p:xfrm>
              <a:off x="1219200" y="1447800"/>
              <a:ext cx="6096000" cy="5029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82962599"/>
                        </a:ext>
                      </a:extLst>
                    </a:gridCol>
                    <a:gridCol w="2032000">
                      <a:extLst>
                        <a:ext uri="{9D8B030D-6E8A-4147-A177-3AD203B41FA5}">
                          <a16:colId xmlns:a16="http://schemas.microsoft.com/office/drawing/2014/main" val="3110937995"/>
                        </a:ext>
                      </a:extLst>
                    </a:gridCol>
                    <a:gridCol w="2032000">
                      <a:extLst>
                        <a:ext uri="{9D8B030D-6E8A-4147-A177-3AD203B41FA5}">
                          <a16:colId xmlns:a16="http://schemas.microsoft.com/office/drawing/2014/main" val="1332737986"/>
                        </a:ext>
                      </a:extLst>
                    </a:gridCol>
                  </a:tblGrid>
                  <a:tr h="457200">
                    <a:tc>
                      <a:txBody>
                        <a:bodyPr/>
                        <a:lstStyle/>
                        <a:p>
                          <a:r>
                            <a:rPr lang="en-US" sz="2400" dirty="0">
                              <a:latin typeface="Times New Roman" panose="02020603050405020304" pitchFamily="18" charset="0"/>
                            </a:rPr>
                            <a:t>Patient</a:t>
                          </a:r>
                        </a:p>
                      </a:txBody>
                      <a:tcPr/>
                    </a:tc>
                    <a:tc>
                      <a:txBody>
                        <a:bodyPr/>
                        <a:lstStyle/>
                        <a:p>
                          <a:endParaRPr lang="en-US"/>
                        </a:p>
                      </a:txBody>
                      <a:tcPr>
                        <a:blipFill>
                          <a:blip r:embed="rId3"/>
                          <a:stretch>
                            <a:fillRect l="-100299" t="-9333" r="-101198" b="-1030667"/>
                          </a:stretch>
                        </a:blipFill>
                      </a:tcPr>
                    </a:tc>
                    <a:tc>
                      <a:txBody>
                        <a:bodyPr/>
                        <a:lstStyle/>
                        <a:p>
                          <a:endParaRPr lang="en-US"/>
                        </a:p>
                      </a:txBody>
                      <a:tcPr>
                        <a:blipFill>
                          <a:blip r:embed="rId3"/>
                          <a:stretch>
                            <a:fillRect l="-200901" t="-9333" r="-1502" b="-1030667"/>
                          </a:stretch>
                        </a:blipFill>
                      </a:tcPr>
                    </a:tc>
                    <a:extLst>
                      <a:ext uri="{0D108BD9-81ED-4DB2-BD59-A6C34878D82A}">
                        <a16:rowId xmlns:a16="http://schemas.microsoft.com/office/drawing/2014/main" val="2394106292"/>
                      </a:ext>
                    </a:extLst>
                  </a:tr>
                  <a:tr h="457200">
                    <a:tc>
                      <a:txBody>
                        <a:bodyPr/>
                        <a:lstStyle/>
                        <a:p>
                          <a:r>
                            <a:rPr lang="en-US" sz="2400" dirty="0">
                              <a:latin typeface="Times New Roman" panose="02020603050405020304" pitchFamily="18" charset="0"/>
                            </a:rPr>
                            <a:t>1</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509417205"/>
                      </a:ext>
                    </a:extLst>
                  </a:tr>
                  <a:tr h="457200">
                    <a:tc>
                      <a:txBody>
                        <a:bodyPr/>
                        <a:lstStyle/>
                        <a:p>
                          <a:r>
                            <a:rPr lang="en-US" sz="2400" dirty="0">
                              <a:latin typeface="Times New Roman" panose="02020603050405020304" pitchFamily="18" charset="0"/>
                            </a:rPr>
                            <a:t>2</a:t>
                          </a:r>
                        </a:p>
                      </a:txBody>
                      <a:tcPr/>
                    </a:tc>
                    <a:tc>
                      <a:txBody>
                        <a:bodyPr/>
                        <a:lstStyle/>
                        <a:p>
                          <a:r>
                            <a:rPr lang="en-US" sz="2400" dirty="0">
                              <a:latin typeface="Times New Roman" panose="02020603050405020304" pitchFamily="18" charset="0"/>
                            </a:rPr>
                            <a:t>6</a:t>
                          </a:r>
                        </a:p>
                      </a:txBody>
                      <a:tcPr/>
                    </a:tc>
                    <a:tc>
                      <a:txBody>
                        <a:bodyPr/>
                        <a:lstStyle/>
                        <a:p>
                          <a:r>
                            <a:rPr lang="en-US" sz="2400" dirty="0">
                              <a:latin typeface="Times New Roman" panose="02020603050405020304" pitchFamily="18" charset="0"/>
                            </a:rPr>
                            <a:t>0</a:t>
                          </a:r>
                        </a:p>
                      </a:txBody>
                      <a:tcPr/>
                    </a:tc>
                    <a:extLst>
                      <a:ext uri="{0D108BD9-81ED-4DB2-BD59-A6C34878D82A}">
                        <a16:rowId xmlns:a16="http://schemas.microsoft.com/office/drawing/2014/main" val="3683507387"/>
                      </a:ext>
                    </a:extLst>
                  </a:tr>
                  <a:tr h="457200">
                    <a:tc>
                      <a:txBody>
                        <a:bodyPr/>
                        <a:lstStyle/>
                        <a:p>
                          <a:r>
                            <a:rPr lang="en-US" sz="2400" dirty="0">
                              <a:latin typeface="Times New Roman" panose="02020603050405020304" pitchFamily="18" charset="0"/>
                            </a:rPr>
                            <a:t>3</a:t>
                          </a:r>
                        </a:p>
                      </a:txBody>
                      <a:tcPr/>
                    </a:tc>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573450199"/>
                      </a:ext>
                    </a:extLst>
                  </a:tr>
                  <a:tr h="457200">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0</a:t>
                          </a:r>
                        </a:p>
                      </a:txBody>
                      <a:tcPr/>
                    </a:tc>
                    <a:extLst>
                      <a:ext uri="{0D108BD9-81ED-4DB2-BD59-A6C34878D82A}">
                        <a16:rowId xmlns:a16="http://schemas.microsoft.com/office/drawing/2014/main" val="3067848943"/>
                      </a:ext>
                    </a:extLst>
                  </a:tr>
                  <a:tr h="457200">
                    <a:tc>
                      <a:txBody>
                        <a:bodyPr/>
                        <a:lstStyle/>
                        <a:p>
                          <a:r>
                            <a:rPr lang="en-US" sz="2400" dirty="0">
                              <a:latin typeface="Times New Roman" panose="02020603050405020304" pitchFamily="18" charset="0"/>
                            </a:rPr>
                            <a:t>5</a:t>
                          </a:r>
                        </a:p>
                      </a:txBody>
                      <a:tcPr/>
                    </a:tc>
                    <a:tc>
                      <a:txBody>
                        <a:bodyPr/>
                        <a:lstStyle/>
                        <a:p>
                          <a:r>
                            <a:rPr lang="en-US" sz="2400" dirty="0">
                              <a:latin typeface="Times New Roman" panose="02020603050405020304" pitchFamily="18" charset="0"/>
                            </a:rPr>
                            <a:t>4</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317705721"/>
                      </a:ext>
                    </a:extLst>
                  </a:tr>
                  <a:tr h="457200">
                    <a:tc>
                      <a:txBody>
                        <a:bodyPr/>
                        <a:lstStyle/>
                        <a:p>
                          <a:r>
                            <a:rPr lang="en-US" sz="2400" dirty="0">
                              <a:latin typeface="Times New Roman" panose="02020603050405020304" pitchFamily="18" charset="0"/>
                            </a:rPr>
                            <a:t>6</a:t>
                          </a:r>
                        </a:p>
                      </a:txBody>
                      <a:tcPr/>
                    </a:tc>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421316902"/>
                      </a:ext>
                    </a:extLst>
                  </a:tr>
                  <a:tr h="457200">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0</a:t>
                          </a:r>
                        </a:p>
                      </a:txBody>
                      <a:tcPr/>
                    </a:tc>
                    <a:extLst>
                      <a:ext uri="{0D108BD9-81ED-4DB2-BD59-A6C34878D82A}">
                        <a16:rowId xmlns:a16="http://schemas.microsoft.com/office/drawing/2014/main" val="3120335065"/>
                      </a:ext>
                    </a:extLst>
                  </a:tr>
                  <a:tr h="457200">
                    <a:tc>
                      <a:txBody>
                        <a:bodyPr/>
                        <a:lstStyle/>
                        <a:p>
                          <a:r>
                            <a:rPr lang="en-US" sz="2400" dirty="0">
                              <a:latin typeface="Times New Roman" panose="02020603050405020304" pitchFamily="18" charset="0"/>
                            </a:rPr>
                            <a:t>8</a:t>
                          </a:r>
                        </a:p>
                      </a:txBody>
                      <a:tcPr/>
                    </a:tc>
                    <a:tc>
                      <a:txBody>
                        <a:bodyPr/>
                        <a:lstStyle/>
                        <a:p>
                          <a:r>
                            <a:rPr lang="en-US" sz="2400" dirty="0">
                              <a:latin typeface="Times New Roman" panose="02020603050405020304" pitchFamily="18" charset="0"/>
                            </a:rPr>
                            <a:t>6</a:t>
                          </a:r>
                        </a:p>
                      </a:txBody>
                      <a:tcPr/>
                    </a:tc>
                    <a:tc>
                      <a:txBody>
                        <a:bodyPr/>
                        <a:lstStyle/>
                        <a:p>
                          <a:r>
                            <a:rPr lang="en-US" sz="2400" dirty="0">
                              <a:latin typeface="Times New Roman" panose="02020603050405020304" pitchFamily="18" charset="0"/>
                            </a:rPr>
                            <a:t>0</a:t>
                          </a:r>
                        </a:p>
                      </a:txBody>
                      <a:tcPr/>
                    </a:tc>
                    <a:extLst>
                      <a:ext uri="{0D108BD9-81ED-4DB2-BD59-A6C34878D82A}">
                        <a16:rowId xmlns:a16="http://schemas.microsoft.com/office/drawing/2014/main" val="1180700529"/>
                      </a:ext>
                    </a:extLst>
                  </a:tr>
                  <a:tr h="457200">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7</a:t>
                          </a:r>
                        </a:p>
                      </a:txBody>
                      <a:tcPr/>
                    </a:tc>
                    <a:tc>
                      <a:txBody>
                        <a:bodyPr/>
                        <a:lstStyle/>
                        <a:p>
                          <a:r>
                            <a:rPr lang="en-US" sz="2400" dirty="0">
                              <a:latin typeface="Times New Roman" panose="02020603050405020304" pitchFamily="18" charset="0"/>
                            </a:rPr>
                            <a:t>0</a:t>
                          </a:r>
                        </a:p>
                      </a:txBody>
                      <a:tcPr/>
                    </a:tc>
                    <a:extLst>
                      <a:ext uri="{0D108BD9-81ED-4DB2-BD59-A6C34878D82A}">
                        <a16:rowId xmlns:a16="http://schemas.microsoft.com/office/drawing/2014/main" val="1389079847"/>
                      </a:ext>
                    </a:extLst>
                  </a:tr>
                  <a:tr h="457200">
                    <a:tc>
                      <a:txBody>
                        <a:bodyPr/>
                        <a:lstStyle/>
                        <a:p>
                          <a:r>
                            <a:rPr lang="en-US" sz="2400" dirty="0">
                              <a:latin typeface="Times New Roman" panose="02020603050405020304" pitchFamily="18" charset="0"/>
                            </a:rPr>
                            <a:t>10</a:t>
                          </a:r>
                        </a:p>
                      </a:txBody>
                      <a:tcPr/>
                    </a:tc>
                    <a:tc>
                      <a:txBody>
                        <a:bodyPr/>
                        <a:lstStyle/>
                        <a:p>
                          <a:r>
                            <a:rPr lang="en-US" sz="2400" dirty="0">
                              <a:latin typeface="Times New Roman" panose="02020603050405020304" pitchFamily="18" charset="0"/>
                            </a:rPr>
                            <a:t>9</a:t>
                          </a:r>
                        </a:p>
                      </a:txBody>
                      <a:tcPr/>
                    </a:tc>
                    <a:tc>
                      <a:txBody>
                        <a:bodyPr/>
                        <a:lstStyle/>
                        <a:p>
                          <a:r>
                            <a:rPr lang="en-US" sz="2400" dirty="0">
                              <a:latin typeface="Times New Roman" panose="02020603050405020304" pitchFamily="18" charset="0"/>
                            </a:rPr>
                            <a:t>1</a:t>
                          </a:r>
                        </a:p>
                      </a:txBody>
                      <a:tcPr/>
                    </a:tc>
                    <a:extLst>
                      <a:ext uri="{0D108BD9-81ED-4DB2-BD59-A6C34878D82A}">
                        <a16:rowId xmlns:a16="http://schemas.microsoft.com/office/drawing/2014/main" val="1832426719"/>
                      </a:ext>
                    </a:extLst>
                  </a:tr>
                </a:tbl>
              </a:graphicData>
            </a:graphic>
          </p:graphicFrame>
        </mc:Fallback>
      </mc:AlternateContent>
      <p:sp>
        <p:nvSpPr>
          <p:cNvPr id="5" name="TextBox 4">
            <a:extLst>
              <a:ext uri="{FF2B5EF4-FFF2-40B4-BE49-F238E27FC236}">
                <a16:creationId xmlns:a16="http://schemas.microsoft.com/office/drawing/2014/main" id="{B1F82646-88E8-1E1C-A96F-E988007683A5}"/>
              </a:ext>
            </a:extLst>
          </p:cNvPr>
          <p:cNvSpPr txBox="1"/>
          <p:nvPr/>
        </p:nvSpPr>
        <p:spPr>
          <a:xfrm>
            <a:off x="7543800" y="5105400"/>
            <a:ext cx="2133600" cy="1107996"/>
          </a:xfrm>
          <a:prstGeom prst="rect">
            <a:avLst/>
          </a:prstGeom>
          <a:solidFill>
            <a:schemeClr val="accent2">
              <a:lumMod val="20000"/>
              <a:lumOff val="80000"/>
            </a:schemeClr>
          </a:solidFill>
        </p:spPr>
        <p:txBody>
          <a:bodyPr wrap="square">
            <a:spAutoFit/>
          </a:bodyPr>
          <a:lstStyle/>
          <a:p>
            <a:pPr marL="0" indent="0">
              <a:buNone/>
            </a:pPr>
            <a:r>
              <a:rPr lang="en-US" sz="2200" dirty="0">
                <a:solidFill>
                  <a:srgbClr val="0070C0"/>
                </a:solidFill>
              </a:rPr>
              <a:t>How can we </a:t>
            </a:r>
            <a:r>
              <a:rPr lang="en-US" sz="2200" b="1" dirty="0">
                <a:solidFill>
                  <a:srgbClr val="0070C0"/>
                </a:solidFill>
              </a:rPr>
              <a:t>estimate</a:t>
            </a:r>
            <a:r>
              <a:rPr lang="en-US" sz="2200" dirty="0">
                <a:solidFill>
                  <a:srgbClr val="0070C0"/>
                </a:solidFill>
              </a:rPr>
              <a:t> the ATE?</a:t>
            </a:r>
          </a:p>
        </p:txBody>
      </p:sp>
    </p:spTree>
    <p:extLst>
      <p:ext uri="{BB962C8B-B14F-4D97-AF65-F5344CB8AC3E}">
        <p14:creationId xmlns:p14="http://schemas.microsoft.com/office/powerpoint/2010/main" val="1372395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234677"/>
            <a:ext cx="8077200" cy="701040"/>
          </a:xfrm>
        </p:spPr>
        <p:txBody>
          <a:bodyPr>
            <a:normAutofit/>
          </a:bodyPr>
          <a:lstStyle/>
          <a:p>
            <a:r>
              <a:rPr lang="en-US" dirty="0"/>
              <a:t>Example: Treatment Outcomes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90600" y="990600"/>
                <a:ext cx="8458200" cy="5638800"/>
              </a:xfrm>
            </p:spPr>
            <p:txBody>
              <a:bodyPr>
                <a:noAutofit/>
              </a:bodyPr>
              <a:lstStyle/>
              <a:p>
                <a:pPr marL="0" indent="0">
                  <a:buNone/>
                </a:pPr>
                <a:r>
                  <a:rPr lang="en-US" sz="2400" dirty="0"/>
                  <a:t>Estimate ATE as </a:t>
                </a:r>
                <a14:m>
                  <m:oMath xmlns:m="http://schemas.openxmlformats.org/officeDocument/2006/math">
                    <m:r>
                      <a:rPr lang="en-US" sz="2400" b="0" i="1" smtClean="0">
                        <a:latin typeface="Cambria Math" panose="02040503050406030204" pitchFamily="18" charset="0"/>
                      </a:rPr>
                      <m:t>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1</m:t>
                            </m:r>
                          </m:sup>
                        </m:sSup>
                      </m:e>
                      <m:e>
                        <m:r>
                          <a:rPr lang="en-US" sz="2400" b="0" i="1" smtClean="0">
                            <a:latin typeface="Cambria Math" panose="02040503050406030204" pitchFamily="18" charset="0"/>
                          </a:rPr>
                          <m:t>𝐷</m:t>
                        </m:r>
                        <m:r>
                          <a:rPr lang="en-US" sz="2400" b="0" i="1" smtClean="0">
                            <a:latin typeface="Cambria Math" panose="02040503050406030204" pitchFamily="18" charset="0"/>
                          </a:rPr>
                          <m:t>=1</m:t>
                        </m:r>
                      </m:e>
                    </m:d>
                    <m:r>
                      <a:rPr lang="en-US" sz="2400" i="1">
                        <a:latin typeface="Cambria Math" panose="02040503050406030204" pitchFamily="18" charset="0"/>
                      </a:rPr>
                      <m:t>−</m:t>
                    </m:r>
                    <m:r>
                      <a:rPr lang="en-US" sz="2400" i="1">
                        <a:latin typeface="Cambria Math" panose="02040503050406030204" pitchFamily="18" charset="0"/>
                      </a:rPr>
                      <m:t>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0</m:t>
                            </m:r>
                          </m:sup>
                        </m:sSup>
                      </m:e>
                      <m:e>
                        <m:r>
                          <a:rPr lang="en-US" sz="2400" b="0" i="1" smtClean="0">
                            <a:latin typeface="Cambria Math" panose="02040503050406030204" pitchFamily="18" charset="0"/>
                          </a:rPr>
                          <m:t>𝐷</m:t>
                        </m:r>
                        <m:r>
                          <a:rPr lang="en-US" sz="2400" b="0" i="1" smtClean="0">
                            <a:latin typeface="Cambria Math" panose="02040503050406030204" pitchFamily="18" charset="0"/>
                          </a:rPr>
                          <m:t>=0</m:t>
                        </m:r>
                      </m:e>
                    </m:d>
                  </m:oMath>
                </a14:m>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i="1" dirty="0">
                  <a:solidFill>
                    <a:srgbClr val="0070C0"/>
                  </a:solidFill>
                  <a:latin typeface="Cambria Math" panose="02040503050406030204" pitchFamily="18" charset="0"/>
                </a:endParaRP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90600" y="990600"/>
                <a:ext cx="8458200" cy="5638800"/>
              </a:xfrm>
              <a:blipFill>
                <a:blip r:embed="rId2"/>
                <a:stretch>
                  <a:fillRect l="-1154" t="-11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CC0291DC-F40F-4B2E-A973-28B773907203}"/>
                  </a:ext>
                </a:extLst>
              </p:cNvPr>
              <p:cNvGraphicFramePr>
                <a:graphicFrameLocks noGrp="1"/>
              </p:cNvGraphicFramePr>
              <p:nvPr/>
            </p:nvGraphicFramePr>
            <p:xfrm>
              <a:off x="1143000" y="1524000"/>
              <a:ext cx="6248400" cy="5029200"/>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1382962599"/>
                        </a:ext>
                      </a:extLst>
                    </a:gridCol>
                    <a:gridCol w="2082800">
                      <a:extLst>
                        <a:ext uri="{9D8B030D-6E8A-4147-A177-3AD203B41FA5}">
                          <a16:colId xmlns:a16="http://schemas.microsoft.com/office/drawing/2014/main" val="3110937995"/>
                        </a:ext>
                      </a:extLst>
                    </a:gridCol>
                    <a:gridCol w="2082800">
                      <a:extLst>
                        <a:ext uri="{9D8B030D-6E8A-4147-A177-3AD203B41FA5}">
                          <a16:colId xmlns:a16="http://schemas.microsoft.com/office/drawing/2014/main" val="1332737986"/>
                        </a:ext>
                      </a:extLst>
                    </a:gridCol>
                  </a:tblGrid>
                  <a:tr h="391622">
                    <a:tc>
                      <a:txBody>
                        <a:bodyPr/>
                        <a:lstStyle/>
                        <a:p>
                          <a:r>
                            <a:rPr lang="en-US" sz="2400" dirty="0">
                              <a:latin typeface="Times New Roman" panose="02020603050405020304" pitchFamily="18" charset="0"/>
                            </a:rPr>
                            <a:t>Patient</a:t>
                          </a:r>
                        </a:p>
                      </a:txBody>
                      <a:tcPr/>
                    </a:tc>
                    <a:tc>
                      <a:txBody>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𝒀</m:t>
                                </m:r>
                              </m:oMath>
                            </m:oMathPara>
                          </a14:m>
                          <a:endParaRPr lang="en-US" sz="2400" dirty="0">
                            <a:latin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𝑫</m:t>
                                </m:r>
                              </m:oMath>
                            </m:oMathPara>
                          </a14:m>
                          <a:endParaRPr lang="en-US" sz="2400" dirty="0">
                            <a:latin typeface="Times New Roman" panose="02020603050405020304" pitchFamily="18" charset="0"/>
                          </a:endParaRPr>
                        </a:p>
                      </a:txBody>
                      <a:tcPr/>
                    </a:tc>
                    <a:extLst>
                      <a:ext uri="{0D108BD9-81ED-4DB2-BD59-A6C34878D82A}">
                        <a16:rowId xmlns:a16="http://schemas.microsoft.com/office/drawing/2014/main" val="2394106292"/>
                      </a:ext>
                    </a:extLst>
                  </a:tr>
                  <a:tr h="391622">
                    <a:tc>
                      <a:txBody>
                        <a:bodyPr/>
                        <a:lstStyle/>
                        <a:p>
                          <a:r>
                            <a:rPr lang="en-US" sz="2400" dirty="0">
                              <a:latin typeface="Times New Roman" panose="02020603050405020304" pitchFamily="18" charset="0"/>
                            </a:rPr>
                            <a:t>1</a:t>
                          </a:r>
                        </a:p>
                      </a:txBody>
                      <a:tcPr>
                        <a:solidFill>
                          <a:schemeClr val="accent2">
                            <a:lumMod val="75000"/>
                          </a:schemeClr>
                        </a:solidFill>
                      </a:tcPr>
                    </a:tc>
                    <a:tc>
                      <a:txBody>
                        <a:bodyPr/>
                        <a:lstStyle/>
                        <a:p>
                          <a:r>
                            <a:rPr lang="en-US" sz="2400" dirty="0">
                              <a:latin typeface="Times New Roman" panose="02020603050405020304" pitchFamily="18" charset="0"/>
                            </a:rPr>
                            <a:t>7</a:t>
                          </a:r>
                        </a:p>
                      </a:txBody>
                      <a:tcPr>
                        <a:solidFill>
                          <a:schemeClr val="accent2">
                            <a:lumMod val="75000"/>
                          </a:schemeClr>
                        </a:solidFill>
                      </a:tcPr>
                    </a:tc>
                    <a:tc>
                      <a:txBody>
                        <a:bodyPr/>
                        <a:lstStyle/>
                        <a:p>
                          <a:r>
                            <a:rPr lang="en-US" sz="2400" dirty="0">
                              <a:latin typeface="Times New Roman" panose="02020603050405020304" pitchFamily="18" charset="0"/>
                            </a:rPr>
                            <a:t>1</a:t>
                          </a:r>
                        </a:p>
                      </a:txBody>
                      <a:tcPr>
                        <a:solidFill>
                          <a:schemeClr val="accent2">
                            <a:lumMod val="75000"/>
                          </a:schemeClr>
                        </a:solidFill>
                      </a:tcPr>
                    </a:tc>
                    <a:extLst>
                      <a:ext uri="{0D108BD9-81ED-4DB2-BD59-A6C34878D82A}">
                        <a16:rowId xmlns:a16="http://schemas.microsoft.com/office/drawing/2014/main" val="509417205"/>
                      </a:ext>
                    </a:extLst>
                  </a:tr>
                  <a:tr h="391622">
                    <a:tc>
                      <a:txBody>
                        <a:bodyPr/>
                        <a:lstStyle/>
                        <a:p>
                          <a:r>
                            <a:rPr lang="en-US" sz="2400" dirty="0">
                              <a:latin typeface="Times New Roman" panose="02020603050405020304" pitchFamily="18" charset="0"/>
                            </a:rPr>
                            <a:t>2</a:t>
                          </a:r>
                        </a:p>
                      </a:txBody>
                      <a:tcPr>
                        <a:solidFill>
                          <a:schemeClr val="accent3">
                            <a:lumMod val="20000"/>
                            <a:lumOff val="80000"/>
                          </a:schemeClr>
                        </a:solidFill>
                      </a:tcPr>
                    </a:tc>
                    <a:tc>
                      <a:txBody>
                        <a:bodyPr/>
                        <a:lstStyle/>
                        <a:p>
                          <a:r>
                            <a:rPr lang="en-US" sz="2400" dirty="0">
                              <a:latin typeface="Times New Roman" panose="02020603050405020304" pitchFamily="18" charset="0"/>
                            </a:rPr>
                            <a:t>6</a:t>
                          </a:r>
                        </a:p>
                      </a:txBody>
                      <a:tcPr>
                        <a:solidFill>
                          <a:schemeClr val="accent3">
                            <a:lumMod val="20000"/>
                            <a:lumOff val="80000"/>
                          </a:schemeClr>
                        </a:solidFill>
                      </a:tcPr>
                    </a:tc>
                    <a:tc>
                      <a:txBody>
                        <a:bodyPr/>
                        <a:lstStyle/>
                        <a:p>
                          <a:r>
                            <a:rPr lang="en-US" sz="2400" dirty="0">
                              <a:latin typeface="Times New Roman" panose="02020603050405020304" pitchFamily="18" charset="0"/>
                            </a:rPr>
                            <a:t>0</a:t>
                          </a:r>
                        </a:p>
                      </a:txBody>
                      <a:tcPr>
                        <a:solidFill>
                          <a:schemeClr val="accent3">
                            <a:lumMod val="20000"/>
                            <a:lumOff val="80000"/>
                          </a:schemeClr>
                        </a:solidFill>
                      </a:tcPr>
                    </a:tc>
                    <a:extLst>
                      <a:ext uri="{0D108BD9-81ED-4DB2-BD59-A6C34878D82A}">
                        <a16:rowId xmlns:a16="http://schemas.microsoft.com/office/drawing/2014/main" val="3683507387"/>
                      </a:ext>
                    </a:extLst>
                  </a:tr>
                  <a:tr h="391622">
                    <a:tc>
                      <a:txBody>
                        <a:bodyPr/>
                        <a:lstStyle/>
                        <a:p>
                          <a:r>
                            <a:rPr lang="en-US" sz="2400" dirty="0">
                              <a:latin typeface="Times New Roman" panose="02020603050405020304" pitchFamily="18" charset="0"/>
                            </a:rPr>
                            <a:t>3</a:t>
                          </a:r>
                        </a:p>
                      </a:txBody>
                      <a:tcPr>
                        <a:solidFill>
                          <a:schemeClr val="accent2">
                            <a:lumMod val="75000"/>
                          </a:schemeClr>
                        </a:solidFill>
                      </a:tcPr>
                    </a:tc>
                    <a:tc>
                      <a:txBody>
                        <a:bodyPr/>
                        <a:lstStyle/>
                        <a:p>
                          <a:r>
                            <a:rPr lang="en-US" sz="2400" dirty="0">
                              <a:latin typeface="Times New Roman" panose="02020603050405020304" pitchFamily="18" charset="0"/>
                            </a:rPr>
                            <a:t>5</a:t>
                          </a:r>
                        </a:p>
                      </a:txBody>
                      <a:tcPr>
                        <a:solidFill>
                          <a:schemeClr val="accent2">
                            <a:lumMod val="75000"/>
                          </a:schemeClr>
                        </a:solidFill>
                      </a:tcPr>
                    </a:tc>
                    <a:tc>
                      <a:txBody>
                        <a:bodyPr/>
                        <a:lstStyle/>
                        <a:p>
                          <a:r>
                            <a:rPr lang="en-US" sz="2400" dirty="0">
                              <a:latin typeface="Times New Roman" panose="02020603050405020304" pitchFamily="18" charset="0"/>
                            </a:rPr>
                            <a:t>1</a:t>
                          </a:r>
                        </a:p>
                      </a:txBody>
                      <a:tcPr>
                        <a:solidFill>
                          <a:schemeClr val="accent2">
                            <a:lumMod val="75000"/>
                          </a:schemeClr>
                        </a:solidFill>
                      </a:tcPr>
                    </a:tc>
                    <a:extLst>
                      <a:ext uri="{0D108BD9-81ED-4DB2-BD59-A6C34878D82A}">
                        <a16:rowId xmlns:a16="http://schemas.microsoft.com/office/drawing/2014/main" val="1573450199"/>
                      </a:ext>
                    </a:extLst>
                  </a:tr>
                  <a:tr h="391622">
                    <a:tc>
                      <a:txBody>
                        <a:bodyPr/>
                        <a:lstStyle/>
                        <a:p>
                          <a:r>
                            <a:rPr lang="en-US" sz="2400" dirty="0">
                              <a:latin typeface="Times New Roman" panose="02020603050405020304" pitchFamily="18" charset="0"/>
                            </a:rPr>
                            <a:t>4</a:t>
                          </a:r>
                        </a:p>
                      </a:txBody>
                      <a:tcPr>
                        <a:solidFill>
                          <a:schemeClr val="accent3">
                            <a:lumMod val="20000"/>
                            <a:lumOff val="80000"/>
                          </a:schemeClr>
                        </a:solidFill>
                      </a:tcPr>
                    </a:tc>
                    <a:tc>
                      <a:txBody>
                        <a:bodyPr/>
                        <a:lstStyle/>
                        <a:p>
                          <a:r>
                            <a:rPr lang="en-US" sz="2400" dirty="0">
                              <a:latin typeface="Times New Roman" panose="02020603050405020304" pitchFamily="18" charset="0"/>
                            </a:rPr>
                            <a:t>8</a:t>
                          </a:r>
                        </a:p>
                      </a:txBody>
                      <a:tcPr>
                        <a:solidFill>
                          <a:schemeClr val="accent3">
                            <a:lumMod val="20000"/>
                            <a:lumOff val="80000"/>
                          </a:schemeClr>
                        </a:solidFill>
                      </a:tcPr>
                    </a:tc>
                    <a:tc>
                      <a:txBody>
                        <a:bodyPr/>
                        <a:lstStyle/>
                        <a:p>
                          <a:r>
                            <a:rPr lang="en-US" sz="2400" dirty="0">
                              <a:latin typeface="Times New Roman" panose="02020603050405020304" pitchFamily="18" charset="0"/>
                            </a:rPr>
                            <a:t>0</a:t>
                          </a:r>
                        </a:p>
                      </a:txBody>
                      <a:tcPr>
                        <a:solidFill>
                          <a:schemeClr val="accent3">
                            <a:lumMod val="20000"/>
                            <a:lumOff val="80000"/>
                          </a:schemeClr>
                        </a:solidFill>
                      </a:tcPr>
                    </a:tc>
                    <a:extLst>
                      <a:ext uri="{0D108BD9-81ED-4DB2-BD59-A6C34878D82A}">
                        <a16:rowId xmlns:a16="http://schemas.microsoft.com/office/drawing/2014/main" val="3067848943"/>
                      </a:ext>
                    </a:extLst>
                  </a:tr>
                  <a:tr h="391622">
                    <a:tc>
                      <a:txBody>
                        <a:bodyPr/>
                        <a:lstStyle/>
                        <a:p>
                          <a:r>
                            <a:rPr lang="en-US" sz="2400" dirty="0">
                              <a:latin typeface="Times New Roman" panose="02020603050405020304" pitchFamily="18" charset="0"/>
                            </a:rPr>
                            <a:t>5</a:t>
                          </a:r>
                        </a:p>
                      </a:txBody>
                      <a:tcPr>
                        <a:solidFill>
                          <a:schemeClr val="accent2">
                            <a:lumMod val="75000"/>
                          </a:schemeClr>
                        </a:solidFill>
                      </a:tcPr>
                    </a:tc>
                    <a:tc>
                      <a:txBody>
                        <a:bodyPr/>
                        <a:lstStyle/>
                        <a:p>
                          <a:r>
                            <a:rPr lang="en-US" sz="2400" dirty="0">
                              <a:latin typeface="Times New Roman" panose="02020603050405020304" pitchFamily="18" charset="0"/>
                            </a:rPr>
                            <a:t>4</a:t>
                          </a:r>
                        </a:p>
                      </a:txBody>
                      <a:tcPr>
                        <a:solidFill>
                          <a:schemeClr val="accent2">
                            <a:lumMod val="75000"/>
                          </a:schemeClr>
                        </a:solidFill>
                      </a:tcPr>
                    </a:tc>
                    <a:tc>
                      <a:txBody>
                        <a:bodyPr/>
                        <a:lstStyle/>
                        <a:p>
                          <a:r>
                            <a:rPr lang="en-US" sz="2400" dirty="0">
                              <a:latin typeface="Times New Roman" panose="02020603050405020304" pitchFamily="18" charset="0"/>
                            </a:rPr>
                            <a:t>1</a:t>
                          </a:r>
                        </a:p>
                      </a:txBody>
                      <a:tcPr>
                        <a:solidFill>
                          <a:schemeClr val="accent2">
                            <a:lumMod val="75000"/>
                          </a:schemeClr>
                        </a:solidFill>
                      </a:tcPr>
                    </a:tc>
                    <a:extLst>
                      <a:ext uri="{0D108BD9-81ED-4DB2-BD59-A6C34878D82A}">
                        <a16:rowId xmlns:a16="http://schemas.microsoft.com/office/drawing/2014/main" val="317705721"/>
                      </a:ext>
                    </a:extLst>
                  </a:tr>
                  <a:tr h="391622">
                    <a:tc>
                      <a:txBody>
                        <a:bodyPr/>
                        <a:lstStyle/>
                        <a:p>
                          <a:r>
                            <a:rPr lang="en-US" sz="2400" dirty="0">
                              <a:latin typeface="Times New Roman" panose="02020603050405020304" pitchFamily="18" charset="0"/>
                            </a:rPr>
                            <a:t>6</a:t>
                          </a:r>
                        </a:p>
                      </a:txBody>
                      <a:tcPr>
                        <a:solidFill>
                          <a:schemeClr val="accent2">
                            <a:lumMod val="75000"/>
                          </a:schemeClr>
                        </a:solidFill>
                      </a:tcPr>
                    </a:tc>
                    <a:tc>
                      <a:txBody>
                        <a:bodyPr/>
                        <a:lstStyle/>
                        <a:p>
                          <a:r>
                            <a:rPr lang="en-US" sz="2400" dirty="0">
                              <a:latin typeface="Times New Roman" panose="02020603050405020304" pitchFamily="18" charset="0"/>
                            </a:rPr>
                            <a:t>10</a:t>
                          </a:r>
                        </a:p>
                      </a:txBody>
                      <a:tcPr>
                        <a:solidFill>
                          <a:schemeClr val="accent2">
                            <a:lumMod val="75000"/>
                          </a:schemeClr>
                        </a:solidFill>
                      </a:tcPr>
                    </a:tc>
                    <a:tc>
                      <a:txBody>
                        <a:bodyPr/>
                        <a:lstStyle/>
                        <a:p>
                          <a:r>
                            <a:rPr lang="en-US" sz="2400" dirty="0">
                              <a:latin typeface="Times New Roman" panose="02020603050405020304" pitchFamily="18" charset="0"/>
                            </a:rPr>
                            <a:t>1</a:t>
                          </a:r>
                        </a:p>
                      </a:txBody>
                      <a:tcPr>
                        <a:solidFill>
                          <a:schemeClr val="accent2">
                            <a:lumMod val="75000"/>
                          </a:schemeClr>
                        </a:solidFill>
                      </a:tcPr>
                    </a:tc>
                    <a:extLst>
                      <a:ext uri="{0D108BD9-81ED-4DB2-BD59-A6C34878D82A}">
                        <a16:rowId xmlns:a16="http://schemas.microsoft.com/office/drawing/2014/main" val="1421316902"/>
                      </a:ext>
                    </a:extLst>
                  </a:tr>
                  <a:tr h="391622">
                    <a:tc>
                      <a:txBody>
                        <a:bodyPr/>
                        <a:lstStyle/>
                        <a:p>
                          <a:r>
                            <a:rPr lang="en-US" sz="2400" dirty="0">
                              <a:latin typeface="Times New Roman" panose="02020603050405020304" pitchFamily="18" charset="0"/>
                            </a:rPr>
                            <a:t>7</a:t>
                          </a:r>
                        </a:p>
                      </a:txBody>
                      <a:tcPr>
                        <a:solidFill>
                          <a:schemeClr val="accent3">
                            <a:lumMod val="20000"/>
                            <a:lumOff val="80000"/>
                          </a:schemeClr>
                        </a:solidFill>
                      </a:tcPr>
                    </a:tc>
                    <a:tc>
                      <a:txBody>
                        <a:bodyPr/>
                        <a:lstStyle/>
                        <a:p>
                          <a:r>
                            <a:rPr lang="en-US" sz="2400" dirty="0">
                              <a:latin typeface="Times New Roman" panose="02020603050405020304" pitchFamily="18" charset="0"/>
                            </a:rPr>
                            <a:t>10</a:t>
                          </a:r>
                        </a:p>
                      </a:txBody>
                      <a:tcPr>
                        <a:solidFill>
                          <a:schemeClr val="accent3">
                            <a:lumMod val="20000"/>
                            <a:lumOff val="80000"/>
                          </a:schemeClr>
                        </a:solidFill>
                      </a:tcPr>
                    </a:tc>
                    <a:tc>
                      <a:txBody>
                        <a:bodyPr/>
                        <a:lstStyle/>
                        <a:p>
                          <a:r>
                            <a:rPr lang="en-US" sz="2400" dirty="0">
                              <a:latin typeface="Times New Roman" panose="02020603050405020304" pitchFamily="18" charset="0"/>
                            </a:rPr>
                            <a:t>0</a:t>
                          </a:r>
                        </a:p>
                      </a:txBody>
                      <a:tcPr>
                        <a:solidFill>
                          <a:schemeClr val="accent3">
                            <a:lumMod val="20000"/>
                            <a:lumOff val="80000"/>
                          </a:schemeClr>
                        </a:solidFill>
                      </a:tcPr>
                    </a:tc>
                    <a:extLst>
                      <a:ext uri="{0D108BD9-81ED-4DB2-BD59-A6C34878D82A}">
                        <a16:rowId xmlns:a16="http://schemas.microsoft.com/office/drawing/2014/main" val="3120335065"/>
                      </a:ext>
                    </a:extLst>
                  </a:tr>
                  <a:tr h="391622">
                    <a:tc>
                      <a:txBody>
                        <a:bodyPr/>
                        <a:lstStyle/>
                        <a:p>
                          <a:r>
                            <a:rPr lang="en-US" sz="2400" dirty="0">
                              <a:latin typeface="Times New Roman" panose="02020603050405020304" pitchFamily="18" charset="0"/>
                            </a:rPr>
                            <a:t>8</a:t>
                          </a:r>
                        </a:p>
                      </a:txBody>
                      <a:tcPr>
                        <a:solidFill>
                          <a:schemeClr val="accent3">
                            <a:lumMod val="20000"/>
                            <a:lumOff val="80000"/>
                          </a:schemeClr>
                        </a:solidFill>
                      </a:tcPr>
                    </a:tc>
                    <a:tc>
                      <a:txBody>
                        <a:bodyPr/>
                        <a:lstStyle/>
                        <a:p>
                          <a:r>
                            <a:rPr lang="en-US" sz="2400" dirty="0">
                              <a:latin typeface="Times New Roman" panose="02020603050405020304" pitchFamily="18" charset="0"/>
                            </a:rPr>
                            <a:t>6</a:t>
                          </a:r>
                        </a:p>
                      </a:txBody>
                      <a:tcPr>
                        <a:solidFill>
                          <a:schemeClr val="accent3">
                            <a:lumMod val="20000"/>
                            <a:lumOff val="80000"/>
                          </a:schemeClr>
                        </a:solidFill>
                      </a:tcPr>
                    </a:tc>
                    <a:tc>
                      <a:txBody>
                        <a:bodyPr/>
                        <a:lstStyle/>
                        <a:p>
                          <a:r>
                            <a:rPr lang="en-US" sz="2400" dirty="0">
                              <a:latin typeface="Times New Roman" panose="02020603050405020304" pitchFamily="18" charset="0"/>
                            </a:rPr>
                            <a:t>0</a:t>
                          </a:r>
                        </a:p>
                      </a:txBody>
                      <a:tcPr>
                        <a:solidFill>
                          <a:schemeClr val="accent3">
                            <a:lumMod val="20000"/>
                            <a:lumOff val="80000"/>
                          </a:schemeClr>
                        </a:solidFill>
                      </a:tcPr>
                    </a:tc>
                    <a:extLst>
                      <a:ext uri="{0D108BD9-81ED-4DB2-BD59-A6C34878D82A}">
                        <a16:rowId xmlns:a16="http://schemas.microsoft.com/office/drawing/2014/main" val="1180700529"/>
                      </a:ext>
                    </a:extLst>
                  </a:tr>
                  <a:tr h="391622">
                    <a:tc>
                      <a:txBody>
                        <a:bodyPr/>
                        <a:lstStyle/>
                        <a:p>
                          <a:r>
                            <a:rPr lang="en-US" sz="2400" dirty="0">
                              <a:latin typeface="Times New Roman" panose="02020603050405020304" pitchFamily="18" charset="0"/>
                            </a:rPr>
                            <a:t>9</a:t>
                          </a:r>
                        </a:p>
                      </a:txBody>
                      <a:tcPr>
                        <a:solidFill>
                          <a:schemeClr val="accent3">
                            <a:lumMod val="20000"/>
                            <a:lumOff val="80000"/>
                          </a:schemeClr>
                        </a:solidFill>
                      </a:tcPr>
                    </a:tc>
                    <a:tc>
                      <a:txBody>
                        <a:bodyPr/>
                        <a:lstStyle/>
                        <a:p>
                          <a:r>
                            <a:rPr lang="en-US" sz="2400" dirty="0">
                              <a:latin typeface="Times New Roman" panose="02020603050405020304" pitchFamily="18" charset="0"/>
                            </a:rPr>
                            <a:t>7</a:t>
                          </a:r>
                        </a:p>
                      </a:txBody>
                      <a:tcPr>
                        <a:solidFill>
                          <a:schemeClr val="accent3">
                            <a:lumMod val="20000"/>
                            <a:lumOff val="80000"/>
                          </a:schemeClr>
                        </a:solidFill>
                      </a:tcPr>
                    </a:tc>
                    <a:tc>
                      <a:txBody>
                        <a:bodyPr/>
                        <a:lstStyle/>
                        <a:p>
                          <a:r>
                            <a:rPr lang="en-US" sz="2400" dirty="0">
                              <a:latin typeface="Times New Roman" panose="02020603050405020304" pitchFamily="18" charset="0"/>
                            </a:rPr>
                            <a:t>0</a:t>
                          </a:r>
                        </a:p>
                      </a:txBody>
                      <a:tcPr>
                        <a:solidFill>
                          <a:schemeClr val="accent3">
                            <a:lumMod val="20000"/>
                            <a:lumOff val="80000"/>
                          </a:schemeClr>
                        </a:solidFill>
                      </a:tcPr>
                    </a:tc>
                    <a:extLst>
                      <a:ext uri="{0D108BD9-81ED-4DB2-BD59-A6C34878D82A}">
                        <a16:rowId xmlns:a16="http://schemas.microsoft.com/office/drawing/2014/main" val="1389079847"/>
                      </a:ext>
                    </a:extLst>
                  </a:tr>
                  <a:tr h="391622">
                    <a:tc>
                      <a:txBody>
                        <a:bodyPr/>
                        <a:lstStyle/>
                        <a:p>
                          <a:r>
                            <a:rPr lang="en-US" sz="2400" dirty="0">
                              <a:latin typeface="Times New Roman" panose="02020603050405020304" pitchFamily="18" charset="0"/>
                            </a:rPr>
                            <a:t>10</a:t>
                          </a:r>
                        </a:p>
                      </a:txBody>
                      <a:tcPr>
                        <a:solidFill>
                          <a:schemeClr val="accent2">
                            <a:lumMod val="75000"/>
                          </a:schemeClr>
                        </a:solidFill>
                      </a:tcPr>
                    </a:tc>
                    <a:tc>
                      <a:txBody>
                        <a:bodyPr/>
                        <a:lstStyle/>
                        <a:p>
                          <a:r>
                            <a:rPr lang="en-US" sz="2400" dirty="0">
                              <a:latin typeface="Times New Roman" panose="02020603050405020304" pitchFamily="18" charset="0"/>
                            </a:rPr>
                            <a:t>9</a:t>
                          </a:r>
                        </a:p>
                      </a:txBody>
                      <a:tcPr>
                        <a:solidFill>
                          <a:schemeClr val="accent2">
                            <a:lumMod val="75000"/>
                          </a:schemeClr>
                        </a:solidFill>
                      </a:tcPr>
                    </a:tc>
                    <a:tc>
                      <a:txBody>
                        <a:bodyPr/>
                        <a:lstStyle/>
                        <a:p>
                          <a:r>
                            <a:rPr lang="en-US" sz="2400" dirty="0">
                              <a:latin typeface="Times New Roman" panose="02020603050405020304" pitchFamily="18" charset="0"/>
                            </a:rPr>
                            <a:t>1</a:t>
                          </a:r>
                        </a:p>
                      </a:txBody>
                      <a:tcPr>
                        <a:solidFill>
                          <a:schemeClr val="accent2">
                            <a:lumMod val="75000"/>
                          </a:schemeClr>
                        </a:solidFill>
                      </a:tcPr>
                    </a:tc>
                    <a:extLst>
                      <a:ext uri="{0D108BD9-81ED-4DB2-BD59-A6C34878D82A}">
                        <a16:rowId xmlns:a16="http://schemas.microsoft.com/office/drawing/2014/main" val="1832426719"/>
                      </a:ext>
                    </a:extLst>
                  </a:tr>
                </a:tbl>
              </a:graphicData>
            </a:graphic>
          </p:graphicFrame>
        </mc:Choice>
        <mc:Fallback xmlns="">
          <p:graphicFrame>
            <p:nvGraphicFramePr>
              <p:cNvPr id="4" name="Table 4">
                <a:extLst>
                  <a:ext uri="{FF2B5EF4-FFF2-40B4-BE49-F238E27FC236}">
                    <a16:creationId xmlns:a16="http://schemas.microsoft.com/office/drawing/2014/main" id="{CC0291DC-F40F-4B2E-A973-28B773907203}"/>
                  </a:ext>
                </a:extLst>
              </p:cNvPr>
              <p:cNvGraphicFramePr>
                <a:graphicFrameLocks noGrp="1"/>
              </p:cNvGraphicFramePr>
              <p:nvPr>
                <p:extLst>
                  <p:ext uri="{D42A27DB-BD31-4B8C-83A1-F6EECF244321}">
                    <p14:modId xmlns:p14="http://schemas.microsoft.com/office/powerpoint/2010/main" val="1622320565"/>
                  </p:ext>
                </p:extLst>
              </p:nvPr>
            </p:nvGraphicFramePr>
            <p:xfrm>
              <a:off x="1143000" y="1524000"/>
              <a:ext cx="6248400" cy="5029200"/>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1382962599"/>
                        </a:ext>
                      </a:extLst>
                    </a:gridCol>
                    <a:gridCol w="2082800">
                      <a:extLst>
                        <a:ext uri="{9D8B030D-6E8A-4147-A177-3AD203B41FA5}">
                          <a16:colId xmlns:a16="http://schemas.microsoft.com/office/drawing/2014/main" val="3110937995"/>
                        </a:ext>
                      </a:extLst>
                    </a:gridCol>
                    <a:gridCol w="2082800">
                      <a:extLst>
                        <a:ext uri="{9D8B030D-6E8A-4147-A177-3AD203B41FA5}">
                          <a16:colId xmlns:a16="http://schemas.microsoft.com/office/drawing/2014/main" val="1332737986"/>
                        </a:ext>
                      </a:extLst>
                    </a:gridCol>
                  </a:tblGrid>
                  <a:tr h="457200">
                    <a:tc>
                      <a:txBody>
                        <a:bodyPr/>
                        <a:lstStyle/>
                        <a:p>
                          <a:r>
                            <a:rPr lang="en-US" sz="2400" dirty="0">
                              <a:latin typeface="Times New Roman" panose="02020603050405020304" pitchFamily="18" charset="0"/>
                            </a:rPr>
                            <a:t>Patient</a:t>
                          </a:r>
                        </a:p>
                      </a:txBody>
                      <a:tcPr/>
                    </a:tc>
                    <a:tc>
                      <a:txBody>
                        <a:bodyPr/>
                        <a:lstStyle/>
                        <a:p>
                          <a:endParaRPr lang="en-US"/>
                        </a:p>
                      </a:txBody>
                      <a:tcPr>
                        <a:blipFill>
                          <a:blip r:embed="rId3"/>
                          <a:stretch>
                            <a:fillRect l="-100292" t="-10667" r="-101170" b="-1030667"/>
                          </a:stretch>
                        </a:blipFill>
                      </a:tcPr>
                    </a:tc>
                    <a:tc>
                      <a:txBody>
                        <a:bodyPr/>
                        <a:lstStyle/>
                        <a:p>
                          <a:endParaRPr lang="en-US"/>
                        </a:p>
                      </a:txBody>
                      <a:tcPr>
                        <a:blipFill>
                          <a:blip r:embed="rId3"/>
                          <a:stretch>
                            <a:fillRect l="-200292" t="-10667" r="-1170" b="-1030667"/>
                          </a:stretch>
                        </a:blipFill>
                      </a:tcPr>
                    </a:tc>
                    <a:extLst>
                      <a:ext uri="{0D108BD9-81ED-4DB2-BD59-A6C34878D82A}">
                        <a16:rowId xmlns:a16="http://schemas.microsoft.com/office/drawing/2014/main" val="2394106292"/>
                      </a:ext>
                    </a:extLst>
                  </a:tr>
                  <a:tr h="457200">
                    <a:tc>
                      <a:txBody>
                        <a:bodyPr/>
                        <a:lstStyle/>
                        <a:p>
                          <a:r>
                            <a:rPr lang="en-US" sz="2400" dirty="0">
                              <a:latin typeface="Times New Roman" panose="02020603050405020304" pitchFamily="18" charset="0"/>
                            </a:rPr>
                            <a:t>1</a:t>
                          </a:r>
                        </a:p>
                      </a:txBody>
                      <a:tcPr>
                        <a:solidFill>
                          <a:schemeClr val="accent2">
                            <a:lumMod val="75000"/>
                          </a:schemeClr>
                        </a:solidFill>
                      </a:tcPr>
                    </a:tc>
                    <a:tc>
                      <a:txBody>
                        <a:bodyPr/>
                        <a:lstStyle/>
                        <a:p>
                          <a:r>
                            <a:rPr lang="en-US" sz="2400" dirty="0">
                              <a:latin typeface="Times New Roman" panose="02020603050405020304" pitchFamily="18" charset="0"/>
                            </a:rPr>
                            <a:t>7</a:t>
                          </a:r>
                        </a:p>
                      </a:txBody>
                      <a:tcPr>
                        <a:solidFill>
                          <a:schemeClr val="accent2">
                            <a:lumMod val="75000"/>
                          </a:schemeClr>
                        </a:solidFill>
                      </a:tcPr>
                    </a:tc>
                    <a:tc>
                      <a:txBody>
                        <a:bodyPr/>
                        <a:lstStyle/>
                        <a:p>
                          <a:r>
                            <a:rPr lang="en-US" sz="2400" dirty="0">
                              <a:latin typeface="Times New Roman" panose="02020603050405020304" pitchFamily="18" charset="0"/>
                            </a:rPr>
                            <a:t>1</a:t>
                          </a:r>
                        </a:p>
                      </a:txBody>
                      <a:tcPr>
                        <a:solidFill>
                          <a:schemeClr val="accent2">
                            <a:lumMod val="75000"/>
                          </a:schemeClr>
                        </a:solidFill>
                      </a:tcPr>
                    </a:tc>
                    <a:extLst>
                      <a:ext uri="{0D108BD9-81ED-4DB2-BD59-A6C34878D82A}">
                        <a16:rowId xmlns:a16="http://schemas.microsoft.com/office/drawing/2014/main" val="509417205"/>
                      </a:ext>
                    </a:extLst>
                  </a:tr>
                  <a:tr h="457200">
                    <a:tc>
                      <a:txBody>
                        <a:bodyPr/>
                        <a:lstStyle/>
                        <a:p>
                          <a:r>
                            <a:rPr lang="en-US" sz="2400" dirty="0">
                              <a:latin typeface="Times New Roman" panose="02020603050405020304" pitchFamily="18" charset="0"/>
                            </a:rPr>
                            <a:t>2</a:t>
                          </a:r>
                        </a:p>
                      </a:txBody>
                      <a:tcPr>
                        <a:solidFill>
                          <a:schemeClr val="accent3">
                            <a:lumMod val="20000"/>
                            <a:lumOff val="80000"/>
                          </a:schemeClr>
                        </a:solidFill>
                      </a:tcPr>
                    </a:tc>
                    <a:tc>
                      <a:txBody>
                        <a:bodyPr/>
                        <a:lstStyle/>
                        <a:p>
                          <a:r>
                            <a:rPr lang="en-US" sz="2400" dirty="0">
                              <a:latin typeface="Times New Roman" panose="02020603050405020304" pitchFamily="18" charset="0"/>
                            </a:rPr>
                            <a:t>6</a:t>
                          </a:r>
                        </a:p>
                      </a:txBody>
                      <a:tcPr>
                        <a:solidFill>
                          <a:schemeClr val="accent3">
                            <a:lumMod val="20000"/>
                            <a:lumOff val="80000"/>
                          </a:schemeClr>
                        </a:solidFill>
                      </a:tcPr>
                    </a:tc>
                    <a:tc>
                      <a:txBody>
                        <a:bodyPr/>
                        <a:lstStyle/>
                        <a:p>
                          <a:r>
                            <a:rPr lang="en-US" sz="2400" dirty="0">
                              <a:latin typeface="Times New Roman" panose="02020603050405020304" pitchFamily="18" charset="0"/>
                            </a:rPr>
                            <a:t>0</a:t>
                          </a:r>
                        </a:p>
                      </a:txBody>
                      <a:tcPr>
                        <a:solidFill>
                          <a:schemeClr val="accent3">
                            <a:lumMod val="20000"/>
                            <a:lumOff val="80000"/>
                          </a:schemeClr>
                        </a:solidFill>
                      </a:tcPr>
                    </a:tc>
                    <a:extLst>
                      <a:ext uri="{0D108BD9-81ED-4DB2-BD59-A6C34878D82A}">
                        <a16:rowId xmlns:a16="http://schemas.microsoft.com/office/drawing/2014/main" val="3683507387"/>
                      </a:ext>
                    </a:extLst>
                  </a:tr>
                  <a:tr h="457200">
                    <a:tc>
                      <a:txBody>
                        <a:bodyPr/>
                        <a:lstStyle/>
                        <a:p>
                          <a:r>
                            <a:rPr lang="en-US" sz="2400" dirty="0">
                              <a:latin typeface="Times New Roman" panose="02020603050405020304" pitchFamily="18" charset="0"/>
                            </a:rPr>
                            <a:t>3</a:t>
                          </a:r>
                        </a:p>
                      </a:txBody>
                      <a:tcPr>
                        <a:solidFill>
                          <a:schemeClr val="accent2">
                            <a:lumMod val="75000"/>
                          </a:schemeClr>
                        </a:solidFill>
                      </a:tcPr>
                    </a:tc>
                    <a:tc>
                      <a:txBody>
                        <a:bodyPr/>
                        <a:lstStyle/>
                        <a:p>
                          <a:r>
                            <a:rPr lang="en-US" sz="2400" dirty="0">
                              <a:latin typeface="Times New Roman" panose="02020603050405020304" pitchFamily="18" charset="0"/>
                            </a:rPr>
                            <a:t>5</a:t>
                          </a:r>
                        </a:p>
                      </a:txBody>
                      <a:tcPr>
                        <a:solidFill>
                          <a:schemeClr val="accent2">
                            <a:lumMod val="75000"/>
                          </a:schemeClr>
                        </a:solidFill>
                      </a:tcPr>
                    </a:tc>
                    <a:tc>
                      <a:txBody>
                        <a:bodyPr/>
                        <a:lstStyle/>
                        <a:p>
                          <a:r>
                            <a:rPr lang="en-US" sz="2400" dirty="0">
                              <a:latin typeface="Times New Roman" panose="02020603050405020304" pitchFamily="18" charset="0"/>
                            </a:rPr>
                            <a:t>1</a:t>
                          </a:r>
                        </a:p>
                      </a:txBody>
                      <a:tcPr>
                        <a:solidFill>
                          <a:schemeClr val="accent2">
                            <a:lumMod val="75000"/>
                          </a:schemeClr>
                        </a:solidFill>
                      </a:tcPr>
                    </a:tc>
                    <a:extLst>
                      <a:ext uri="{0D108BD9-81ED-4DB2-BD59-A6C34878D82A}">
                        <a16:rowId xmlns:a16="http://schemas.microsoft.com/office/drawing/2014/main" val="1573450199"/>
                      </a:ext>
                    </a:extLst>
                  </a:tr>
                  <a:tr h="457200">
                    <a:tc>
                      <a:txBody>
                        <a:bodyPr/>
                        <a:lstStyle/>
                        <a:p>
                          <a:r>
                            <a:rPr lang="en-US" sz="2400" dirty="0">
                              <a:latin typeface="Times New Roman" panose="02020603050405020304" pitchFamily="18" charset="0"/>
                            </a:rPr>
                            <a:t>4</a:t>
                          </a:r>
                        </a:p>
                      </a:txBody>
                      <a:tcPr>
                        <a:solidFill>
                          <a:schemeClr val="accent3">
                            <a:lumMod val="20000"/>
                            <a:lumOff val="80000"/>
                          </a:schemeClr>
                        </a:solidFill>
                      </a:tcPr>
                    </a:tc>
                    <a:tc>
                      <a:txBody>
                        <a:bodyPr/>
                        <a:lstStyle/>
                        <a:p>
                          <a:r>
                            <a:rPr lang="en-US" sz="2400" dirty="0">
                              <a:latin typeface="Times New Roman" panose="02020603050405020304" pitchFamily="18" charset="0"/>
                            </a:rPr>
                            <a:t>8</a:t>
                          </a:r>
                        </a:p>
                      </a:txBody>
                      <a:tcPr>
                        <a:solidFill>
                          <a:schemeClr val="accent3">
                            <a:lumMod val="20000"/>
                            <a:lumOff val="80000"/>
                          </a:schemeClr>
                        </a:solidFill>
                      </a:tcPr>
                    </a:tc>
                    <a:tc>
                      <a:txBody>
                        <a:bodyPr/>
                        <a:lstStyle/>
                        <a:p>
                          <a:r>
                            <a:rPr lang="en-US" sz="2400" dirty="0">
                              <a:latin typeface="Times New Roman" panose="02020603050405020304" pitchFamily="18" charset="0"/>
                            </a:rPr>
                            <a:t>0</a:t>
                          </a:r>
                        </a:p>
                      </a:txBody>
                      <a:tcPr>
                        <a:solidFill>
                          <a:schemeClr val="accent3">
                            <a:lumMod val="20000"/>
                            <a:lumOff val="80000"/>
                          </a:schemeClr>
                        </a:solidFill>
                      </a:tcPr>
                    </a:tc>
                    <a:extLst>
                      <a:ext uri="{0D108BD9-81ED-4DB2-BD59-A6C34878D82A}">
                        <a16:rowId xmlns:a16="http://schemas.microsoft.com/office/drawing/2014/main" val="3067848943"/>
                      </a:ext>
                    </a:extLst>
                  </a:tr>
                  <a:tr h="457200">
                    <a:tc>
                      <a:txBody>
                        <a:bodyPr/>
                        <a:lstStyle/>
                        <a:p>
                          <a:r>
                            <a:rPr lang="en-US" sz="2400" dirty="0">
                              <a:latin typeface="Times New Roman" panose="02020603050405020304" pitchFamily="18" charset="0"/>
                            </a:rPr>
                            <a:t>5</a:t>
                          </a:r>
                        </a:p>
                      </a:txBody>
                      <a:tcPr>
                        <a:solidFill>
                          <a:schemeClr val="accent2">
                            <a:lumMod val="75000"/>
                          </a:schemeClr>
                        </a:solidFill>
                      </a:tcPr>
                    </a:tc>
                    <a:tc>
                      <a:txBody>
                        <a:bodyPr/>
                        <a:lstStyle/>
                        <a:p>
                          <a:r>
                            <a:rPr lang="en-US" sz="2400" dirty="0">
                              <a:latin typeface="Times New Roman" panose="02020603050405020304" pitchFamily="18" charset="0"/>
                            </a:rPr>
                            <a:t>4</a:t>
                          </a:r>
                        </a:p>
                      </a:txBody>
                      <a:tcPr>
                        <a:solidFill>
                          <a:schemeClr val="accent2">
                            <a:lumMod val="75000"/>
                          </a:schemeClr>
                        </a:solidFill>
                      </a:tcPr>
                    </a:tc>
                    <a:tc>
                      <a:txBody>
                        <a:bodyPr/>
                        <a:lstStyle/>
                        <a:p>
                          <a:r>
                            <a:rPr lang="en-US" sz="2400" dirty="0">
                              <a:latin typeface="Times New Roman" panose="02020603050405020304" pitchFamily="18" charset="0"/>
                            </a:rPr>
                            <a:t>1</a:t>
                          </a:r>
                        </a:p>
                      </a:txBody>
                      <a:tcPr>
                        <a:solidFill>
                          <a:schemeClr val="accent2">
                            <a:lumMod val="75000"/>
                          </a:schemeClr>
                        </a:solidFill>
                      </a:tcPr>
                    </a:tc>
                    <a:extLst>
                      <a:ext uri="{0D108BD9-81ED-4DB2-BD59-A6C34878D82A}">
                        <a16:rowId xmlns:a16="http://schemas.microsoft.com/office/drawing/2014/main" val="317705721"/>
                      </a:ext>
                    </a:extLst>
                  </a:tr>
                  <a:tr h="457200">
                    <a:tc>
                      <a:txBody>
                        <a:bodyPr/>
                        <a:lstStyle/>
                        <a:p>
                          <a:r>
                            <a:rPr lang="en-US" sz="2400" dirty="0">
                              <a:latin typeface="Times New Roman" panose="02020603050405020304" pitchFamily="18" charset="0"/>
                            </a:rPr>
                            <a:t>6</a:t>
                          </a:r>
                        </a:p>
                      </a:txBody>
                      <a:tcPr>
                        <a:solidFill>
                          <a:schemeClr val="accent2">
                            <a:lumMod val="75000"/>
                          </a:schemeClr>
                        </a:solidFill>
                      </a:tcPr>
                    </a:tc>
                    <a:tc>
                      <a:txBody>
                        <a:bodyPr/>
                        <a:lstStyle/>
                        <a:p>
                          <a:r>
                            <a:rPr lang="en-US" sz="2400" dirty="0">
                              <a:latin typeface="Times New Roman" panose="02020603050405020304" pitchFamily="18" charset="0"/>
                            </a:rPr>
                            <a:t>10</a:t>
                          </a:r>
                        </a:p>
                      </a:txBody>
                      <a:tcPr>
                        <a:solidFill>
                          <a:schemeClr val="accent2">
                            <a:lumMod val="75000"/>
                          </a:schemeClr>
                        </a:solidFill>
                      </a:tcPr>
                    </a:tc>
                    <a:tc>
                      <a:txBody>
                        <a:bodyPr/>
                        <a:lstStyle/>
                        <a:p>
                          <a:r>
                            <a:rPr lang="en-US" sz="2400" dirty="0">
                              <a:latin typeface="Times New Roman" panose="02020603050405020304" pitchFamily="18" charset="0"/>
                            </a:rPr>
                            <a:t>1</a:t>
                          </a:r>
                        </a:p>
                      </a:txBody>
                      <a:tcPr>
                        <a:solidFill>
                          <a:schemeClr val="accent2">
                            <a:lumMod val="75000"/>
                          </a:schemeClr>
                        </a:solidFill>
                      </a:tcPr>
                    </a:tc>
                    <a:extLst>
                      <a:ext uri="{0D108BD9-81ED-4DB2-BD59-A6C34878D82A}">
                        <a16:rowId xmlns:a16="http://schemas.microsoft.com/office/drawing/2014/main" val="1421316902"/>
                      </a:ext>
                    </a:extLst>
                  </a:tr>
                  <a:tr h="457200">
                    <a:tc>
                      <a:txBody>
                        <a:bodyPr/>
                        <a:lstStyle/>
                        <a:p>
                          <a:r>
                            <a:rPr lang="en-US" sz="2400" dirty="0">
                              <a:latin typeface="Times New Roman" panose="02020603050405020304" pitchFamily="18" charset="0"/>
                            </a:rPr>
                            <a:t>7</a:t>
                          </a:r>
                        </a:p>
                      </a:txBody>
                      <a:tcPr>
                        <a:solidFill>
                          <a:schemeClr val="accent3">
                            <a:lumMod val="20000"/>
                            <a:lumOff val="80000"/>
                          </a:schemeClr>
                        </a:solidFill>
                      </a:tcPr>
                    </a:tc>
                    <a:tc>
                      <a:txBody>
                        <a:bodyPr/>
                        <a:lstStyle/>
                        <a:p>
                          <a:r>
                            <a:rPr lang="en-US" sz="2400" dirty="0">
                              <a:latin typeface="Times New Roman" panose="02020603050405020304" pitchFamily="18" charset="0"/>
                            </a:rPr>
                            <a:t>10</a:t>
                          </a:r>
                        </a:p>
                      </a:txBody>
                      <a:tcPr>
                        <a:solidFill>
                          <a:schemeClr val="accent3">
                            <a:lumMod val="20000"/>
                            <a:lumOff val="80000"/>
                          </a:schemeClr>
                        </a:solidFill>
                      </a:tcPr>
                    </a:tc>
                    <a:tc>
                      <a:txBody>
                        <a:bodyPr/>
                        <a:lstStyle/>
                        <a:p>
                          <a:r>
                            <a:rPr lang="en-US" sz="2400" dirty="0">
                              <a:latin typeface="Times New Roman" panose="02020603050405020304" pitchFamily="18" charset="0"/>
                            </a:rPr>
                            <a:t>0</a:t>
                          </a:r>
                        </a:p>
                      </a:txBody>
                      <a:tcPr>
                        <a:solidFill>
                          <a:schemeClr val="accent3">
                            <a:lumMod val="20000"/>
                            <a:lumOff val="80000"/>
                          </a:schemeClr>
                        </a:solidFill>
                      </a:tcPr>
                    </a:tc>
                    <a:extLst>
                      <a:ext uri="{0D108BD9-81ED-4DB2-BD59-A6C34878D82A}">
                        <a16:rowId xmlns:a16="http://schemas.microsoft.com/office/drawing/2014/main" val="3120335065"/>
                      </a:ext>
                    </a:extLst>
                  </a:tr>
                  <a:tr h="457200">
                    <a:tc>
                      <a:txBody>
                        <a:bodyPr/>
                        <a:lstStyle/>
                        <a:p>
                          <a:r>
                            <a:rPr lang="en-US" sz="2400" dirty="0">
                              <a:latin typeface="Times New Roman" panose="02020603050405020304" pitchFamily="18" charset="0"/>
                            </a:rPr>
                            <a:t>8</a:t>
                          </a:r>
                        </a:p>
                      </a:txBody>
                      <a:tcPr>
                        <a:solidFill>
                          <a:schemeClr val="accent3">
                            <a:lumMod val="20000"/>
                            <a:lumOff val="80000"/>
                          </a:schemeClr>
                        </a:solidFill>
                      </a:tcPr>
                    </a:tc>
                    <a:tc>
                      <a:txBody>
                        <a:bodyPr/>
                        <a:lstStyle/>
                        <a:p>
                          <a:r>
                            <a:rPr lang="en-US" sz="2400" dirty="0">
                              <a:latin typeface="Times New Roman" panose="02020603050405020304" pitchFamily="18" charset="0"/>
                            </a:rPr>
                            <a:t>6</a:t>
                          </a:r>
                        </a:p>
                      </a:txBody>
                      <a:tcPr>
                        <a:solidFill>
                          <a:schemeClr val="accent3">
                            <a:lumMod val="20000"/>
                            <a:lumOff val="80000"/>
                          </a:schemeClr>
                        </a:solidFill>
                      </a:tcPr>
                    </a:tc>
                    <a:tc>
                      <a:txBody>
                        <a:bodyPr/>
                        <a:lstStyle/>
                        <a:p>
                          <a:r>
                            <a:rPr lang="en-US" sz="2400" dirty="0">
                              <a:latin typeface="Times New Roman" panose="02020603050405020304" pitchFamily="18" charset="0"/>
                            </a:rPr>
                            <a:t>0</a:t>
                          </a:r>
                        </a:p>
                      </a:txBody>
                      <a:tcPr>
                        <a:solidFill>
                          <a:schemeClr val="accent3">
                            <a:lumMod val="20000"/>
                            <a:lumOff val="80000"/>
                          </a:schemeClr>
                        </a:solidFill>
                      </a:tcPr>
                    </a:tc>
                    <a:extLst>
                      <a:ext uri="{0D108BD9-81ED-4DB2-BD59-A6C34878D82A}">
                        <a16:rowId xmlns:a16="http://schemas.microsoft.com/office/drawing/2014/main" val="1180700529"/>
                      </a:ext>
                    </a:extLst>
                  </a:tr>
                  <a:tr h="457200">
                    <a:tc>
                      <a:txBody>
                        <a:bodyPr/>
                        <a:lstStyle/>
                        <a:p>
                          <a:r>
                            <a:rPr lang="en-US" sz="2400" dirty="0">
                              <a:latin typeface="Times New Roman" panose="02020603050405020304" pitchFamily="18" charset="0"/>
                            </a:rPr>
                            <a:t>9</a:t>
                          </a:r>
                        </a:p>
                      </a:txBody>
                      <a:tcPr>
                        <a:solidFill>
                          <a:schemeClr val="accent3">
                            <a:lumMod val="20000"/>
                            <a:lumOff val="80000"/>
                          </a:schemeClr>
                        </a:solidFill>
                      </a:tcPr>
                    </a:tc>
                    <a:tc>
                      <a:txBody>
                        <a:bodyPr/>
                        <a:lstStyle/>
                        <a:p>
                          <a:r>
                            <a:rPr lang="en-US" sz="2400" dirty="0">
                              <a:latin typeface="Times New Roman" panose="02020603050405020304" pitchFamily="18" charset="0"/>
                            </a:rPr>
                            <a:t>7</a:t>
                          </a:r>
                        </a:p>
                      </a:txBody>
                      <a:tcPr>
                        <a:solidFill>
                          <a:schemeClr val="accent3">
                            <a:lumMod val="20000"/>
                            <a:lumOff val="80000"/>
                          </a:schemeClr>
                        </a:solidFill>
                      </a:tcPr>
                    </a:tc>
                    <a:tc>
                      <a:txBody>
                        <a:bodyPr/>
                        <a:lstStyle/>
                        <a:p>
                          <a:r>
                            <a:rPr lang="en-US" sz="2400" dirty="0">
                              <a:latin typeface="Times New Roman" panose="02020603050405020304" pitchFamily="18" charset="0"/>
                            </a:rPr>
                            <a:t>0</a:t>
                          </a:r>
                        </a:p>
                      </a:txBody>
                      <a:tcPr>
                        <a:solidFill>
                          <a:schemeClr val="accent3">
                            <a:lumMod val="20000"/>
                            <a:lumOff val="80000"/>
                          </a:schemeClr>
                        </a:solidFill>
                      </a:tcPr>
                    </a:tc>
                    <a:extLst>
                      <a:ext uri="{0D108BD9-81ED-4DB2-BD59-A6C34878D82A}">
                        <a16:rowId xmlns:a16="http://schemas.microsoft.com/office/drawing/2014/main" val="1389079847"/>
                      </a:ext>
                    </a:extLst>
                  </a:tr>
                  <a:tr h="457200">
                    <a:tc>
                      <a:txBody>
                        <a:bodyPr/>
                        <a:lstStyle/>
                        <a:p>
                          <a:r>
                            <a:rPr lang="en-US" sz="2400" dirty="0">
                              <a:latin typeface="Times New Roman" panose="02020603050405020304" pitchFamily="18" charset="0"/>
                            </a:rPr>
                            <a:t>10</a:t>
                          </a:r>
                        </a:p>
                      </a:txBody>
                      <a:tcPr>
                        <a:solidFill>
                          <a:schemeClr val="accent2">
                            <a:lumMod val="75000"/>
                          </a:schemeClr>
                        </a:solidFill>
                      </a:tcPr>
                    </a:tc>
                    <a:tc>
                      <a:txBody>
                        <a:bodyPr/>
                        <a:lstStyle/>
                        <a:p>
                          <a:r>
                            <a:rPr lang="en-US" sz="2400" dirty="0">
                              <a:latin typeface="Times New Roman" panose="02020603050405020304" pitchFamily="18" charset="0"/>
                            </a:rPr>
                            <a:t>9</a:t>
                          </a:r>
                        </a:p>
                      </a:txBody>
                      <a:tcPr>
                        <a:solidFill>
                          <a:schemeClr val="accent2">
                            <a:lumMod val="75000"/>
                          </a:schemeClr>
                        </a:solidFill>
                      </a:tcPr>
                    </a:tc>
                    <a:tc>
                      <a:txBody>
                        <a:bodyPr/>
                        <a:lstStyle/>
                        <a:p>
                          <a:r>
                            <a:rPr lang="en-US" sz="2400" dirty="0">
                              <a:latin typeface="Times New Roman" panose="02020603050405020304" pitchFamily="18" charset="0"/>
                            </a:rPr>
                            <a:t>1</a:t>
                          </a:r>
                        </a:p>
                      </a:txBody>
                      <a:tcPr>
                        <a:solidFill>
                          <a:schemeClr val="accent2">
                            <a:lumMod val="75000"/>
                          </a:schemeClr>
                        </a:solidFill>
                      </a:tcPr>
                    </a:tc>
                    <a:extLst>
                      <a:ext uri="{0D108BD9-81ED-4DB2-BD59-A6C34878D82A}">
                        <a16:rowId xmlns:a16="http://schemas.microsoft.com/office/drawing/2014/main" val="1832426719"/>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392BEE3-6F19-9718-82FE-4C2F2BB24851}"/>
                  </a:ext>
                </a:extLst>
              </p:cNvPr>
              <p:cNvSpPr txBox="1"/>
              <p:nvPr/>
            </p:nvSpPr>
            <p:spPr>
              <a:xfrm>
                <a:off x="7543800" y="5105400"/>
                <a:ext cx="3505200" cy="472630"/>
              </a:xfrm>
              <a:prstGeom prst="rect">
                <a:avLst/>
              </a:prstGeom>
              <a:solidFill>
                <a:schemeClr val="accent2">
                  <a:lumMod val="20000"/>
                  <a:lumOff val="80000"/>
                </a:schemeClr>
              </a:solid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2400" b="1" i="1" dirty="0" smtClean="0">
                              <a:solidFill>
                                <a:srgbClr val="0070C0"/>
                              </a:solidFill>
                              <a:latin typeface="Cambria Math" panose="02040503050406030204" pitchFamily="18" charset="0"/>
                            </a:rPr>
                          </m:ctrlPr>
                        </m:accPr>
                        <m:e>
                          <m:r>
                            <a:rPr lang="en-US" sz="2400" b="1" i="1" dirty="0" smtClean="0">
                              <a:solidFill>
                                <a:srgbClr val="0070C0"/>
                              </a:solidFill>
                              <a:latin typeface="Cambria Math" panose="02040503050406030204" pitchFamily="18" charset="0"/>
                            </a:rPr>
                            <m:t>𝑨𝑻𝑬</m:t>
                          </m:r>
                        </m:e>
                      </m:acc>
                      <m:r>
                        <a:rPr lang="en-US" sz="2400" b="1" i="1" dirty="0" smtClean="0">
                          <a:solidFill>
                            <a:srgbClr val="0070C0"/>
                          </a:solidFill>
                          <a:latin typeface="Cambria Math" panose="02040503050406030204" pitchFamily="18" charset="0"/>
                        </a:rPr>
                        <m:t>=</m:t>
                      </m:r>
                      <m:r>
                        <a:rPr lang="en-US" sz="2400" b="1" i="1" dirty="0" smtClean="0">
                          <a:solidFill>
                            <a:srgbClr val="0070C0"/>
                          </a:solidFill>
                          <a:latin typeface="Cambria Math" panose="02040503050406030204" pitchFamily="18" charset="0"/>
                        </a:rPr>
                        <m:t>𝟕</m:t>
                      </m:r>
                      <m:r>
                        <a:rPr lang="en-US" sz="2400" b="1" i="1" dirty="0" smtClean="0">
                          <a:solidFill>
                            <a:srgbClr val="0070C0"/>
                          </a:solidFill>
                          <a:latin typeface="Cambria Math" panose="02040503050406030204" pitchFamily="18" charset="0"/>
                        </a:rPr>
                        <m:t>−</m:t>
                      </m:r>
                      <m:r>
                        <a:rPr lang="en-US" sz="2400" b="1" i="1" dirty="0" smtClean="0">
                          <a:solidFill>
                            <a:srgbClr val="0070C0"/>
                          </a:solidFill>
                          <a:latin typeface="Cambria Math" panose="02040503050406030204" pitchFamily="18" charset="0"/>
                        </a:rPr>
                        <m:t>𝟕</m:t>
                      </m:r>
                      <m:r>
                        <a:rPr lang="en-US" sz="2400" b="1" i="1" dirty="0" smtClean="0">
                          <a:solidFill>
                            <a:srgbClr val="0070C0"/>
                          </a:solidFill>
                          <a:latin typeface="Cambria Math" panose="02040503050406030204" pitchFamily="18" charset="0"/>
                        </a:rPr>
                        <m:t>.</m:t>
                      </m:r>
                      <m:r>
                        <a:rPr lang="en-US" sz="2400" b="1" i="1" dirty="0" smtClean="0">
                          <a:solidFill>
                            <a:srgbClr val="0070C0"/>
                          </a:solidFill>
                          <a:latin typeface="Cambria Math" panose="02040503050406030204" pitchFamily="18" charset="0"/>
                        </a:rPr>
                        <m:t>𝟒</m:t>
                      </m:r>
                      <m:r>
                        <a:rPr lang="en-US" sz="2400" b="1" i="1" dirty="0" smtClean="0">
                          <a:solidFill>
                            <a:srgbClr val="0070C0"/>
                          </a:solidFill>
                          <a:latin typeface="Cambria Math" panose="02040503050406030204" pitchFamily="18" charset="0"/>
                        </a:rPr>
                        <m:t>=−</m:t>
                      </m:r>
                      <m:r>
                        <a:rPr lang="en-US" sz="2400" b="1" i="1" dirty="0" smtClean="0">
                          <a:solidFill>
                            <a:srgbClr val="0070C0"/>
                          </a:solidFill>
                          <a:latin typeface="Cambria Math" panose="02040503050406030204" pitchFamily="18" charset="0"/>
                        </a:rPr>
                        <m:t>𝟎</m:t>
                      </m:r>
                      <m:r>
                        <a:rPr lang="en-US" sz="2400" b="1" i="1" dirty="0" smtClean="0">
                          <a:solidFill>
                            <a:srgbClr val="0070C0"/>
                          </a:solidFill>
                          <a:latin typeface="Cambria Math" panose="02040503050406030204" pitchFamily="18" charset="0"/>
                        </a:rPr>
                        <m:t>.</m:t>
                      </m:r>
                      <m:r>
                        <a:rPr lang="en-US" sz="2400" b="1" i="1" dirty="0" smtClean="0">
                          <a:solidFill>
                            <a:srgbClr val="0070C0"/>
                          </a:solidFill>
                          <a:latin typeface="Cambria Math" panose="02040503050406030204" pitchFamily="18" charset="0"/>
                        </a:rPr>
                        <m:t>𝟒</m:t>
                      </m:r>
                    </m:oMath>
                  </m:oMathPara>
                </a14:m>
                <a:endParaRPr lang="en-US" sz="2400" b="1" dirty="0">
                  <a:solidFill>
                    <a:srgbClr val="0070C0"/>
                  </a:solidFill>
                </a:endParaRPr>
              </a:p>
            </p:txBody>
          </p:sp>
        </mc:Choice>
        <mc:Fallback xmlns="">
          <p:sp>
            <p:nvSpPr>
              <p:cNvPr id="5" name="TextBox 4">
                <a:extLst>
                  <a:ext uri="{FF2B5EF4-FFF2-40B4-BE49-F238E27FC236}">
                    <a16:creationId xmlns:a16="http://schemas.microsoft.com/office/drawing/2014/main" id="{5392BEE3-6F19-9718-82FE-4C2F2BB24851}"/>
                  </a:ext>
                </a:extLst>
              </p:cNvPr>
              <p:cNvSpPr txBox="1">
                <a:spLocks noRot="1" noChangeAspect="1" noMove="1" noResize="1" noEditPoints="1" noAdjustHandles="1" noChangeArrowheads="1" noChangeShapeType="1" noTextEdit="1"/>
              </p:cNvSpPr>
              <p:nvPr/>
            </p:nvSpPr>
            <p:spPr>
              <a:xfrm>
                <a:off x="7543800" y="5105400"/>
                <a:ext cx="3505200" cy="47263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78398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234677"/>
            <a:ext cx="8077200" cy="701040"/>
          </a:xfrm>
        </p:spPr>
        <p:txBody>
          <a:bodyPr>
            <a:normAutofit/>
          </a:bodyPr>
          <a:lstStyle/>
          <a:p>
            <a:r>
              <a:rPr lang="en-US" dirty="0"/>
              <a:t>Estimating an ATE</a:t>
            </a:r>
          </a:p>
        </p:txBody>
      </p:sp>
      <p:sp>
        <p:nvSpPr>
          <p:cNvPr id="3" name="Content Placeholder 2"/>
          <p:cNvSpPr>
            <a:spLocks noGrp="1"/>
          </p:cNvSpPr>
          <p:nvPr>
            <p:ph idx="1"/>
          </p:nvPr>
        </p:nvSpPr>
        <p:spPr>
          <a:xfrm>
            <a:off x="1066801" y="990600"/>
            <a:ext cx="8381999" cy="5638800"/>
          </a:xfrm>
        </p:spPr>
        <p:txBody>
          <a:bodyPr>
            <a:noAutofit/>
          </a:bodyPr>
          <a:lstStyle/>
          <a:p>
            <a:pPr marL="0" indent="0">
              <a:buNone/>
            </a:pPr>
            <a:r>
              <a:rPr lang="en-US" sz="2400" dirty="0"/>
              <a:t>What does the estimated ATE mean?</a:t>
            </a:r>
          </a:p>
          <a:p>
            <a:r>
              <a:rPr lang="en-US" sz="2400" dirty="0"/>
              <a:t>Does this mean surgery has a negative effect?  </a:t>
            </a:r>
          </a:p>
          <a:p>
            <a:pPr marL="0" indent="0">
              <a:buNone/>
            </a:pPr>
            <a:endParaRPr lang="en-US" sz="2400" dirty="0">
              <a:solidFill>
                <a:srgbClr val="0070C0"/>
              </a:solidFill>
            </a:endParaRP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68807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234677"/>
            <a:ext cx="8077200" cy="701040"/>
          </a:xfrm>
        </p:spPr>
        <p:txBody>
          <a:bodyPr>
            <a:normAutofit/>
          </a:bodyPr>
          <a:lstStyle/>
          <a:p>
            <a:r>
              <a:rPr lang="en-US" dirty="0"/>
              <a:t>Estimating an ATE</a:t>
            </a:r>
          </a:p>
        </p:txBody>
      </p:sp>
      <p:sp>
        <p:nvSpPr>
          <p:cNvPr id="3" name="Content Placeholder 2"/>
          <p:cNvSpPr>
            <a:spLocks noGrp="1"/>
          </p:cNvSpPr>
          <p:nvPr>
            <p:ph idx="1"/>
          </p:nvPr>
        </p:nvSpPr>
        <p:spPr>
          <a:xfrm>
            <a:off x="1066801" y="990600"/>
            <a:ext cx="8381999" cy="5638800"/>
          </a:xfrm>
        </p:spPr>
        <p:txBody>
          <a:bodyPr>
            <a:noAutofit/>
          </a:bodyPr>
          <a:lstStyle/>
          <a:p>
            <a:pPr marL="0" indent="0">
              <a:buNone/>
            </a:pPr>
            <a:r>
              <a:rPr lang="en-US" sz="2400" dirty="0"/>
              <a:t>What does the estimated ATE mean?</a:t>
            </a:r>
          </a:p>
          <a:p>
            <a:r>
              <a:rPr lang="en-US" sz="2400" dirty="0"/>
              <a:t>Does this mean surgery has a negative effect?</a:t>
            </a:r>
          </a:p>
          <a:p>
            <a:r>
              <a:rPr lang="en-US" sz="2400" dirty="0"/>
              <a:t>This statistic suffers from “selection bias” arising from </a:t>
            </a:r>
            <a:r>
              <a:rPr lang="en-US" sz="2400" b="1" dirty="0"/>
              <a:t>sorting</a:t>
            </a:r>
          </a:p>
          <a:p>
            <a:endParaRPr lang="en-US" sz="2400" b="1" dirty="0"/>
          </a:p>
          <a:p>
            <a:pPr marL="0" indent="0">
              <a:buNone/>
            </a:pPr>
            <a:r>
              <a:rPr lang="en-US" sz="2400" b="1" dirty="0">
                <a:solidFill>
                  <a:schemeClr val="accent3">
                    <a:lumMod val="50000"/>
                  </a:schemeClr>
                </a:solidFill>
              </a:rPr>
              <a:t>This is why assumptions are so important for econometrics!</a:t>
            </a:r>
          </a:p>
          <a:p>
            <a:pPr marL="0" indent="0">
              <a:buNone/>
            </a:pPr>
            <a:r>
              <a:rPr lang="en-US" sz="2400" dirty="0"/>
              <a:t>  </a:t>
            </a:r>
          </a:p>
          <a:p>
            <a:pPr marL="0" indent="0">
              <a:buNone/>
            </a:pPr>
            <a:endParaRPr lang="en-US" sz="2400" dirty="0">
              <a:solidFill>
                <a:srgbClr val="0070C0"/>
              </a:solidFill>
            </a:endParaRP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455026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234677"/>
            <a:ext cx="8077200" cy="701040"/>
          </a:xfrm>
        </p:spPr>
        <p:txBody>
          <a:bodyPr>
            <a:normAutofit/>
          </a:bodyPr>
          <a:lstStyle/>
          <a:p>
            <a:r>
              <a:rPr lang="en-US" dirty="0"/>
              <a:t>Estimating an 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6801" y="990600"/>
                <a:ext cx="9448799" cy="5638800"/>
              </a:xfrm>
            </p:spPr>
            <p:txBody>
              <a:bodyPr>
                <a:noAutofit/>
              </a:bodyPr>
              <a:lstStyle/>
              <a:p>
                <a:pPr marL="0" indent="0">
                  <a:buNone/>
                </a:pPr>
                <a:r>
                  <a:rPr lang="en-US" sz="2400" dirty="0"/>
                  <a:t>What does the estimated ATE mean?</a:t>
                </a:r>
              </a:p>
              <a:p>
                <a:r>
                  <a:rPr lang="en-US" sz="2400" dirty="0"/>
                  <a:t>Does this mean surgery has a negative effect?</a:t>
                </a:r>
              </a:p>
              <a:p>
                <a:r>
                  <a:rPr lang="en-US" sz="2400" dirty="0"/>
                  <a:t>This statistic suffers from “selection bias” arising from </a:t>
                </a:r>
                <a:r>
                  <a:rPr lang="en-US" sz="2400" b="1" dirty="0"/>
                  <a:t>sorting</a:t>
                </a:r>
              </a:p>
              <a:p>
                <a:endParaRPr lang="en-US" sz="2400" b="1" dirty="0"/>
              </a:p>
              <a:p>
                <a:pPr marL="0" indent="0">
                  <a:buNone/>
                </a:pPr>
                <a:r>
                  <a:rPr lang="en-US" sz="2400" b="1" dirty="0">
                    <a:solidFill>
                      <a:schemeClr val="accent3">
                        <a:lumMod val="50000"/>
                      </a:schemeClr>
                    </a:solidFill>
                  </a:rPr>
                  <a:t>This is why assumptions are so important for econometrics!</a:t>
                </a:r>
              </a:p>
              <a:p>
                <a:pPr marL="0" indent="0">
                  <a:buNone/>
                </a:pPr>
                <a:r>
                  <a:rPr lang="en-US" sz="2400" b="1" u="sng" dirty="0">
                    <a:solidFill>
                      <a:schemeClr val="accent3">
                        <a:lumMod val="75000"/>
                      </a:schemeClr>
                    </a:solidFill>
                  </a:rPr>
                  <a:t>Example: </a:t>
                </a:r>
                <a:r>
                  <a:rPr lang="en-US" sz="2400" dirty="0"/>
                  <a:t>Independence assumption </a:t>
                </a:r>
                <a14:m>
                  <m:oMath xmlns:m="http://schemas.openxmlformats.org/officeDocument/2006/math">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0</m:t>
                            </m:r>
                          </m:sup>
                        </m:sSup>
                      </m:e>
                    </m:d>
                    <m:r>
                      <a:rPr lang="en-US" sz="2400" b="0" i="1" smtClean="0">
                        <a:latin typeface="Cambria Math" panose="02040503050406030204" pitchFamily="18" charset="0"/>
                      </a:rPr>
                      <m:t>⊥</m:t>
                    </m:r>
                    <m:r>
                      <a:rPr lang="en-US" sz="2400" b="0" i="1" smtClean="0">
                        <a:latin typeface="Cambria Math" panose="02040503050406030204" pitchFamily="18" charset="0"/>
                      </a:rPr>
                      <m:t>𝐷</m:t>
                    </m:r>
                  </m:oMath>
                </a14:m>
                <a:endParaRPr lang="en-US" sz="2400" dirty="0"/>
              </a:p>
              <a:p>
                <a:r>
                  <a:rPr lang="en-US" sz="2400" dirty="0"/>
                  <a:t>Surgery assigned to an individual </a:t>
                </a:r>
                <a:r>
                  <a:rPr lang="en-US" sz="2400" i="1" dirty="0"/>
                  <a:t>not based </a:t>
                </a:r>
                <a:r>
                  <a:rPr lang="en-US" sz="2400" dirty="0"/>
                  <a:t>on potential outcome</a:t>
                </a:r>
              </a:p>
              <a:p>
                <a:r>
                  <a:rPr lang="en-US" sz="2400" dirty="0"/>
                  <a:t>Quasi-randomness of data/setting </a:t>
                </a:r>
                <a14:m>
                  <m:oMath xmlns:m="http://schemas.openxmlformats.org/officeDocument/2006/math">
                    <m:r>
                      <a:rPr lang="en-US" sz="2400" b="0" i="1" smtClean="0">
                        <a:latin typeface="Cambria Math" panose="02040503050406030204" pitchFamily="18" charset="0"/>
                      </a:rPr>
                      <m:t>⇒</m:t>
                    </m:r>
                  </m:oMath>
                </a14:m>
                <a:r>
                  <a:rPr lang="en-US" sz="2400" b="1" dirty="0">
                    <a:solidFill>
                      <a:schemeClr val="accent2">
                        <a:lumMod val="75000"/>
                      </a:schemeClr>
                    </a:solidFill>
                  </a:rPr>
                  <a:t> then </a:t>
                </a:r>
                <a14:m>
                  <m:oMath xmlns:m="http://schemas.openxmlformats.org/officeDocument/2006/math">
                    <m:acc>
                      <m:accPr>
                        <m:chr m:val="̂"/>
                        <m:ctrlPr>
                          <a:rPr lang="en-US" sz="2400" b="1" i="1" smtClean="0">
                            <a:solidFill>
                              <a:schemeClr val="accent2">
                                <a:lumMod val="75000"/>
                              </a:schemeClr>
                            </a:solidFill>
                            <a:latin typeface="Cambria Math" panose="02040503050406030204" pitchFamily="18" charset="0"/>
                          </a:rPr>
                        </m:ctrlPr>
                      </m:accPr>
                      <m:e>
                        <m:r>
                          <a:rPr lang="en-US" sz="2400" b="1" i="1" smtClean="0">
                            <a:solidFill>
                              <a:schemeClr val="accent2">
                                <a:lumMod val="75000"/>
                              </a:schemeClr>
                            </a:solidFill>
                            <a:latin typeface="Cambria Math" panose="02040503050406030204" pitchFamily="18" charset="0"/>
                          </a:rPr>
                          <m:t>𝑨𝑻𝑬</m:t>
                        </m:r>
                      </m:e>
                    </m:acc>
                    <m:r>
                      <a:rPr lang="en-US" sz="2400" b="1" i="1" dirty="0" smtClean="0">
                        <a:solidFill>
                          <a:schemeClr val="accent2">
                            <a:lumMod val="75000"/>
                          </a:schemeClr>
                        </a:solidFill>
                        <a:latin typeface="Cambria Math" panose="02040503050406030204" pitchFamily="18" charset="0"/>
                      </a:rPr>
                      <m:t>=</m:t>
                    </m:r>
                    <m:r>
                      <a:rPr lang="en-US" sz="2400" b="1" i="1" dirty="0" smtClean="0">
                        <a:solidFill>
                          <a:schemeClr val="accent2">
                            <a:lumMod val="75000"/>
                          </a:schemeClr>
                        </a:solidFill>
                        <a:latin typeface="Cambria Math" panose="02040503050406030204" pitchFamily="18" charset="0"/>
                      </a:rPr>
                      <m:t>𝑨𝑻𝑬</m:t>
                    </m:r>
                  </m:oMath>
                </a14:m>
                <a:endParaRPr lang="en-US" sz="2400" dirty="0">
                  <a:solidFill>
                    <a:schemeClr val="accent2">
                      <a:lumMod val="75000"/>
                    </a:schemeClr>
                  </a:solidFill>
                </a:endParaRPr>
              </a:p>
              <a:p>
                <a:pPr marL="0" indent="0">
                  <a:buNone/>
                </a:pPr>
                <a:endParaRPr lang="en-US" sz="2400" b="1" dirty="0"/>
              </a:p>
              <a:p>
                <a:pPr marL="0" indent="0">
                  <a:buNone/>
                </a:pPr>
                <a:r>
                  <a:rPr lang="en-US" sz="2400" dirty="0"/>
                  <a:t>  </a:t>
                </a:r>
              </a:p>
              <a:p>
                <a:pPr marL="0" indent="0">
                  <a:buNone/>
                </a:pPr>
                <a:endParaRPr lang="en-US" sz="2400" dirty="0">
                  <a:solidFill>
                    <a:srgbClr val="0070C0"/>
                  </a:solidFill>
                </a:endParaRP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6801" y="990600"/>
                <a:ext cx="9448799" cy="5638800"/>
              </a:xfrm>
              <a:blipFill>
                <a:blip r:embed="rId3"/>
                <a:stretch>
                  <a:fillRect l="-968" t="-1189"/>
                </a:stretch>
              </a:blipFill>
            </p:spPr>
            <p:txBody>
              <a:bodyPr/>
              <a:lstStyle/>
              <a:p>
                <a:r>
                  <a:rPr lang="en-US">
                    <a:noFill/>
                  </a:rPr>
                  <a:t> </a:t>
                </a:r>
              </a:p>
            </p:txBody>
          </p:sp>
        </mc:Fallback>
      </mc:AlternateContent>
    </p:spTree>
    <p:extLst>
      <p:ext uri="{BB962C8B-B14F-4D97-AF65-F5344CB8AC3E}">
        <p14:creationId xmlns:p14="http://schemas.microsoft.com/office/powerpoint/2010/main" val="1712707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234677"/>
            <a:ext cx="8077200" cy="701040"/>
          </a:xfrm>
        </p:spPr>
        <p:txBody>
          <a:bodyPr>
            <a:normAutofit/>
          </a:bodyPr>
          <a:lstStyle/>
          <a:p>
            <a:r>
              <a:rPr lang="en-US" dirty="0"/>
              <a:t>Independence Assumption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6801" y="1066800"/>
                <a:ext cx="9829799" cy="5562600"/>
              </a:xfrm>
            </p:spPr>
            <p:txBody>
              <a:bodyPr>
                <a:noAutofit/>
              </a:bodyPr>
              <a:lstStyle/>
              <a:p>
                <a:pPr marL="0" indent="0">
                  <a:buNone/>
                </a:pPr>
                <a:r>
                  <a:rPr lang="en-US" sz="2400" dirty="0"/>
                  <a:t>Independence implies:</a:t>
                </a:r>
                <a14:m>
                  <m:oMath xmlns:m="http://schemas.openxmlformats.org/officeDocument/2006/math">
                    <m:r>
                      <a:rPr lang="en-US" sz="2400" b="0" i="0" smtClean="0">
                        <a:latin typeface="Cambria Math" panose="02040503050406030204" pitchFamily="18" charset="0"/>
                      </a:rPr>
                      <m:t> </m:t>
                    </m:r>
                    <m:r>
                      <a:rPr lang="en-US" sz="2400" i="1">
                        <a:latin typeface="Cambria Math" panose="02040503050406030204" pitchFamily="18" charset="0"/>
                      </a:rPr>
                      <m:t>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1</m:t>
                            </m:r>
                          </m:sup>
                        </m:sSup>
                      </m:e>
                      <m:e>
                        <m:r>
                          <a:rPr lang="en-US" sz="2400" b="0" i="1" smtClean="0">
                            <a:latin typeface="Cambria Math" panose="02040503050406030204" pitchFamily="18" charset="0"/>
                          </a:rPr>
                          <m:t>𝐷</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i="1">
                        <a:latin typeface="Cambria Math" panose="02040503050406030204" pitchFamily="18" charset="0"/>
                      </a:rPr>
                      <m:t>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1</m:t>
                            </m:r>
                          </m:sup>
                        </m:sSup>
                      </m:e>
                      <m:e>
                        <m:r>
                          <a:rPr lang="en-US" sz="2400" b="0" i="1" smtClean="0">
                            <a:latin typeface="Cambria Math" panose="02040503050406030204" pitchFamily="18" charset="0"/>
                          </a:rPr>
                          <m:t>𝐷</m:t>
                        </m:r>
                        <m:r>
                          <a:rPr lang="en-US" sz="2400" b="0" i="1" smtClean="0">
                            <a:latin typeface="Cambria Math" panose="02040503050406030204" pitchFamily="18" charset="0"/>
                          </a:rPr>
                          <m:t>=0</m:t>
                        </m:r>
                      </m:e>
                    </m:d>
                    <m:r>
                      <a:rPr lang="en-US" sz="2400" b="0" i="1" smtClean="0">
                        <a:latin typeface="Cambria Math" panose="02040503050406030204" pitchFamily="18" charset="0"/>
                      </a:rPr>
                      <m:t>=0</m:t>
                    </m:r>
                  </m:oMath>
                </a14:m>
                <a:endParaRPr lang="en-US" sz="2400" dirty="0"/>
              </a:p>
              <a:p>
                <a:r>
                  <a:rPr lang="en-US" sz="2400" b="1" dirty="0"/>
                  <a:t>Does </a:t>
                </a:r>
                <a:r>
                  <a:rPr lang="en-US" sz="2400" b="1" i="1" dirty="0"/>
                  <a:t>not </a:t>
                </a:r>
                <a:r>
                  <a:rPr lang="en-US" sz="2400" b="1" dirty="0"/>
                  <a:t>imply:</a:t>
                </a:r>
                <a:r>
                  <a:rPr lang="en-US" sz="2400" b="0" dirty="0"/>
                  <a:t> </a:t>
                </a:r>
                <a14:m>
                  <m:oMath xmlns:m="http://schemas.openxmlformats.org/officeDocument/2006/math">
                    <m:r>
                      <a:rPr lang="en-US" sz="2400" b="0" i="1" smtClean="0">
                        <a:latin typeface="Cambria Math" panose="02040503050406030204" pitchFamily="18" charset="0"/>
                      </a:rPr>
                      <m:t>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1</m:t>
                            </m:r>
                          </m:sup>
                        </m:sSup>
                      </m:e>
                      <m:e>
                        <m:r>
                          <a:rPr lang="en-US" sz="2400" b="0" i="1" smtClean="0">
                            <a:latin typeface="Cambria Math" panose="02040503050406030204" pitchFamily="18" charset="0"/>
                          </a:rPr>
                          <m:t>𝐷</m:t>
                        </m:r>
                        <m:r>
                          <a:rPr lang="en-US" sz="2400" b="0" i="1" smtClean="0">
                            <a:latin typeface="Cambria Math" panose="02040503050406030204" pitchFamily="18" charset="0"/>
                          </a:rPr>
                          <m:t>=1</m:t>
                        </m:r>
                      </m:e>
                    </m:d>
                    <m:r>
                      <a:rPr lang="en-US" sz="2400" i="1">
                        <a:latin typeface="Cambria Math" panose="02040503050406030204" pitchFamily="18" charset="0"/>
                      </a:rPr>
                      <m:t>−</m:t>
                    </m:r>
                    <m:r>
                      <a:rPr lang="en-US" sz="2400" i="1">
                        <a:latin typeface="Cambria Math" panose="02040503050406030204" pitchFamily="18" charset="0"/>
                      </a:rPr>
                      <m:t>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0</m:t>
                            </m:r>
                          </m:sup>
                        </m:sSup>
                      </m:e>
                      <m:e>
                        <m:r>
                          <a:rPr lang="en-US" sz="2400" b="0" i="1" smtClean="0">
                            <a:latin typeface="Cambria Math" panose="02040503050406030204" pitchFamily="18" charset="0"/>
                          </a:rPr>
                          <m:t>𝐷</m:t>
                        </m:r>
                        <m:r>
                          <a:rPr lang="en-US" sz="2400" b="0" i="1" smtClean="0">
                            <a:latin typeface="Cambria Math" panose="02040503050406030204" pitchFamily="18" charset="0"/>
                          </a:rPr>
                          <m:t>=0</m:t>
                        </m:r>
                      </m:e>
                    </m:d>
                    <m:r>
                      <a:rPr lang="en-US" sz="2400" b="0" i="1" smtClean="0">
                        <a:latin typeface="Cambria Math" panose="02040503050406030204" pitchFamily="18" charset="0"/>
                      </a:rPr>
                      <m:t>=0</m:t>
                    </m:r>
                  </m:oMath>
                </a14:m>
                <a:endParaRPr lang="en-US" sz="2400" dirty="0"/>
              </a:p>
              <a:p>
                <a:r>
                  <a:rPr lang="en-US" sz="2400" b="1" dirty="0"/>
                  <a:t>Nor does it imply: </a:t>
                </a:r>
                <a14:m>
                  <m:oMath xmlns:m="http://schemas.openxmlformats.org/officeDocument/2006/math">
                    <m:r>
                      <a:rPr lang="en-US" sz="2400" b="0" i="1" smtClean="0">
                        <a:latin typeface="Cambria Math" panose="02040503050406030204" pitchFamily="18" charset="0"/>
                      </a:rPr>
                      <m:t>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1</m:t>
                            </m:r>
                          </m:sup>
                        </m:sSup>
                      </m:e>
                      <m:e>
                        <m:r>
                          <a:rPr lang="en-US" sz="2400" b="0" i="1" smtClean="0">
                            <a:latin typeface="Cambria Math" panose="02040503050406030204" pitchFamily="18" charset="0"/>
                          </a:rPr>
                          <m:t>𝐷</m:t>
                        </m:r>
                        <m:r>
                          <a:rPr lang="en-US" sz="2400" b="0" i="1" smtClean="0">
                            <a:latin typeface="Cambria Math" panose="02040503050406030204" pitchFamily="18" charset="0"/>
                          </a:rPr>
                          <m:t>=1</m:t>
                        </m:r>
                      </m:e>
                    </m:d>
                    <m:r>
                      <a:rPr lang="en-US" sz="2400" i="1">
                        <a:latin typeface="Cambria Math" panose="02040503050406030204" pitchFamily="18" charset="0"/>
                      </a:rPr>
                      <m:t>−</m:t>
                    </m:r>
                    <m:r>
                      <a:rPr lang="en-US" sz="2400" i="1">
                        <a:latin typeface="Cambria Math" panose="02040503050406030204" pitchFamily="18" charset="0"/>
                      </a:rPr>
                      <m:t>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0</m:t>
                            </m:r>
                          </m:sup>
                        </m:sSup>
                      </m:e>
                      <m:e>
                        <m:r>
                          <a:rPr lang="en-US" sz="2400" b="0" i="1" smtClean="0">
                            <a:latin typeface="Cambria Math" panose="02040503050406030204" pitchFamily="18" charset="0"/>
                          </a:rPr>
                          <m:t>𝐷</m:t>
                        </m:r>
                        <m:r>
                          <a:rPr lang="en-US" sz="2400" b="0" i="1" smtClean="0">
                            <a:latin typeface="Cambria Math" panose="02040503050406030204" pitchFamily="18" charset="0"/>
                          </a:rPr>
                          <m:t>=1</m:t>
                        </m:r>
                      </m:e>
                    </m:d>
                    <m:r>
                      <a:rPr lang="en-US" sz="2400" b="0" i="1" smtClean="0">
                        <a:latin typeface="Cambria Math" panose="02040503050406030204" pitchFamily="18" charset="0"/>
                      </a:rPr>
                      <m:t>=0</m:t>
                    </m:r>
                  </m:oMath>
                </a14:m>
                <a:endParaRPr lang="en-US" sz="2400" dirty="0"/>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6801" y="1066800"/>
                <a:ext cx="9829799" cy="5562600"/>
              </a:xfrm>
              <a:blipFill>
                <a:blip r:embed="rId3"/>
                <a:stretch>
                  <a:fillRect l="-930" t="-1205"/>
                </a:stretch>
              </a:blipFill>
            </p:spPr>
            <p:txBody>
              <a:bodyPr/>
              <a:lstStyle/>
              <a:p>
                <a:r>
                  <a:rPr lang="en-US">
                    <a:noFill/>
                  </a:rPr>
                  <a:t> </a:t>
                </a:r>
              </a:p>
            </p:txBody>
          </p:sp>
        </mc:Fallback>
      </mc:AlternateContent>
    </p:spTree>
    <p:extLst>
      <p:ext uri="{BB962C8B-B14F-4D97-AF65-F5344CB8AC3E}">
        <p14:creationId xmlns:p14="http://schemas.microsoft.com/office/powerpoint/2010/main" val="35084892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234677"/>
            <a:ext cx="8077200" cy="701040"/>
          </a:xfrm>
        </p:spPr>
        <p:txBody>
          <a:bodyPr>
            <a:normAutofit/>
          </a:bodyPr>
          <a:lstStyle/>
          <a:p>
            <a:r>
              <a:rPr lang="en-US" dirty="0"/>
              <a:t>Independence Assumption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6801" y="1066800"/>
                <a:ext cx="9829799" cy="5562600"/>
              </a:xfrm>
            </p:spPr>
            <p:txBody>
              <a:bodyPr>
                <a:noAutofit/>
              </a:bodyPr>
              <a:lstStyle/>
              <a:p>
                <a:pPr marL="0" indent="0">
                  <a:buNone/>
                </a:pPr>
                <a:r>
                  <a:rPr lang="en-US" sz="2400" dirty="0"/>
                  <a:t>Independence implies:</a:t>
                </a:r>
                <a14:m>
                  <m:oMath xmlns:m="http://schemas.openxmlformats.org/officeDocument/2006/math">
                    <m:r>
                      <a:rPr lang="en-US" sz="2400" b="0" i="0" smtClean="0">
                        <a:latin typeface="Cambria Math" panose="02040503050406030204" pitchFamily="18" charset="0"/>
                      </a:rPr>
                      <m:t> </m:t>
                    </m:r>
                    <m:r>
                      <a:rPr lang="en-US" sz="2400" i="1">
                        <a:latin typeface="Cambria Math" panose="02040503050406030204" pitchFamily="18" charset="0"/>
                      </a:rPr>
                      <m:t>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1</m:t>
                            </m:r>
                          </m:sup>
                        </m:sSup>
                      </m:e>
                      <m:e>
                        <m:r>
                          <a:rPr lang="en-US" sz="2400" b="0" i="1" smtClean="0">
                            <a:latin typeface="Cambria Math" panose="02040503050406030204" pitchFamily="18" charset="0"/>
                          </a:rPr>
                          <m:t>𝐷</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i="1">
                        <a:latin typeface="Cambria Math" panose="02040503050406030204" pitchFamily="18" charset="0"/>
                      </a:rPr>
                      <m:t>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1</m:t>
                            </m:r>
                          </m:sup>
                        </m:sSup>
                      </m:e>
                      <m:e>
                        <m:r>
                          <a:rPr lang="en-US" sz="2400" b="0" i="1" smtClean="0">
                            <a:latin typeface="Cambria Math" panose="02040503050406030204" pitchFamily="18" charset="0"/>
                          </a:rPr>
                          <m:t>𝐷</m:t>
                        </m:r>
                        <m:r>
                          <a:rPr lang="en-US" sz="2400" b="0" i="1" smtClean="0">
                            <a:latin typeface="Cambria Math" panose="02040503050406030204" pitchFamily="18" charset="0"/>
                          </a:rPr>
                          <m:t>=0</m:t>
                        </m:r>
                      </m:e>
                    </m:d>
                    <m:r>
                      <a:rPr lang="en-US" sz="2400" b="0" i="1" smtClean="0">
                        <a:latin typeface="Cambria Math" panose="02040503050406030204" pitchFamily="18" charset="0"/>
                      </a:rPr>
                      <m:t>=0</m:t>
                    </m:r>
                  </m:oMath>
                </a14:m>
                <a:endParaRPr lang="en-US" sz="2400" dirty="0"/>
              </a:p>
              <a:p>
                <a:r>
                  <a:rPr lang="en-US" sz="2400" b="1" dirty="0"/>
                  <a:t>Does </a:t>
                </a:r>
                <a:r>
                  <a:rPr lang="en-US" sz="2400" b="1" i="1" dirty="0"/>
                  <a:t>not </a:t>
                </a:r>
                <a:r>
                  <a:rPr lang="en-US" sz="2400" b="1" dirty="0"/>
                  <a:t>imply:</a:t>
                </a:r>
                <a:r>
                  <a:rPr lang="en-US" sz="2400" b="0" dirty="0"/>
                  <a:t> </a:t>
                </a:r>
                <a14:m>
                  <m:oMath xmlns:m="http://schemas.openxmlformats.org/officeDocument/2006/math">
                    <m:r>
                      <a:rPr lang="en-US" sz="2400" b="0" i="1" smtClean="0">
                        <a:latin typeface="Cambria Math" panose="02040503050406030204" pitchFamily="18" charset="0"/>
                      </a:rPr>
                      <m:t>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1</m:t>
                            </m:r>
                          </m:sup>
                        </m:sSup>
                      </m:e>
                      <m:e>
                        <m:r>
                          <a:rPr lang="en-US" sz="2400" b="0" i="1" smtClean="0">
                            <a:latin typeface="Cambria Math" panose="02040503050406030204" pitchFamily="18" charset="0"/>
                          </a:rPr>
                          <m:t>𝐷</m:t>
                        </m:r>
                        <m:r>
                          <a:rPr lang="en-US" sz="2400" b="0" i="1" smtClean="0">
                            <a:latin typeface="Cambria Math" panose="02040503050406030204" pitchFamily="18" charset="0"/>
                          </a:rPr>
                          <m:t>=1</m:t>
                        </m:r>
                      </m:e>
                    </m:d>
                    <m:r>
                      <a:rPr lang="en-US" sz="2400" i="1">
                        <a:latin typeface="Cambria Math" panose="02040503050406030204" pitchFamily="18" charset="0"/>
                      </a:rPr>
                      <m:t>−</m:t>
                    </m:r>
                    <m:r>
                      <a:rPr lang="en-US" sz="2400" i="1">
                        <a:latin typeface="Cambria Math" panose="02040503050406030204" pitchFamily="18" charset="0"/>
                      </a:rPr>
                      <m:t>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0</m:t>
                            </m:r>
                          </m:sup>
                        </m:sSup>
                      </m:e>
                      <m:e>
                        <m:r>
                          <a:rPr lang="en-US" sz="2400" b="0" i="1" smtClean="0">
                            <a:latin typeface="Cambria Math" panose="02040503050406030204" pitchFamily="18" charset="0"/>
                          </a:rPr>
                          <m:t>𝐷</m:t>
                        </m:r>
                        <m:r>
                          <a:rPr lang="en-US" sz="2400" b="0" i="1" smtClean="0">
                            <a:latin typeface="Cambria Math" panose="02040503050406030204" pitchFamily="18" charset="0"/>
                          </a:rPr>
                          <m:t>=0</m:t>
                        </m:r>
                      </m:e>
                    </m:d>
                    <m:r>
                      <a:rPr lang="en-US" sz="2400" b="0" i="1" smtClean="0">
                        <a:latin typeface="Cambria Math" panose="02040503050406030204" pitchFamily="18" charset="0"/>
                      </a:rPr>
                      <m:t>=0</m:t>
                    </m:r>
                  </m:oMath>
                </a14:m>
                <a:endParaRPr lang="en-US" sz="2400" dirty="0"/>
              </a:p>
              <a:p>
                <a:r>
                  <a:rPr lang="en-US" sz="2400" b="1" dirty="0"/>
                  <a:t>Nor does it imply: </a:t>
                </a:r>
                <a14:m>
                  <m:oMath xmlns:m="http://schemas.openxmlformats.org/officeDocument/2006/math">
                    <m:r>
                      <a:rPr lang="en-US" sz="2400" b="0" i="1" smtClean="0">
                        <a:latin typeface="Cambria Math" panose="02040503050406030204" pitchFamily="18" charset="0"/>
                      </a:rPr>
                      <m:t>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1</m:t>
                            </m:r>
                          </m:sup>
                        </m:sSup>
                      </m:e>
                      <m:e>
                        <m:r>
                          <a:rPr lang="en-US" sz="2400" b="0" i="1" smtClean="0">
                            <a:latin typeface="Cambria Math" panose="02040503050406030204" pitchFamily="18" charset="0"/>
                          </a:rPr>
                          <m:t>𝐷</m:t>
                        </m:r>
                        <m:r>
                          <a:rPr lang="en-US" sz="2400" b="0" i="1" smtClean="0">
                            <a:latin typeface="Cambria Math" panose="02040503050406030204" pitchFamily="18" charset="0"/>
                          </a:rPr>
                          <m:t>=1</m:t>
                        </m:r>
                      </m:e>
                    </m:d>
                    <m:r>
                      <a:rPr lang="en-US" sz="2400" i="1">
                        <a:latin typeface="Cambria Math" panose="02040503050406030204" pitchFamily="18" charset="0"/>
                      </a:rPr>
                      <m:t>−</m:t>
                    </m:r>
                    <m:r>
                      <a:rPr lang="en-US" sz="2400" i="1">
                        <a:latin typeface="Cambria Math" panose="02040503050406030204" pitchFamily="18" charset="0"/>
                      </a:rPr>
                      <m:t>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0</m:t>
                            </m:r>
                          </m:sup>
                        </m:sSup>
                      </m:e>
                      <m:e>
                        <m:r>
                          <a:rPr lang="en-US" sz="2400" b="0" i="1" smtClean="0">
                            <a:latin typeface="Cambria Math" panose="02040503050406030204" pitchFamily="18" charset="0"/>
                          </a:rPr>
                          <m:t>𝐷</m:t>
                        </m:r>
                        <m:r>
                          <a:rPr lang="en-US" sz="2400" b="0" i="1" smtClean="0">
                            <a:latin typeface="Cambria Math" panose="02040503050406030204" pitchFamily="18" charset="0"/>
                          </a:rPr>
                          <m:t>=1</m:t>
                        </m:r>
                      </m:e>
                    </m:d>
                    <m:r>
                      <a:rPr lang="en-US" sz="2400" b="0" i="1" smtClean="0">
                        <a:latin typeface="Cambria Math" panose="02040503050406030204" pitchFamily="18" charset="0"/>
                      </a:rPr>
                      <m:t>=0</m:t>
                    </m:r>
                  </m:oMath>
                </a14:m>
                <a:endParaRPr lang="en-US" sz="2400" dirty="0"/>
              </a:p>
              <a:p>
                <a:pPr marL="0" indent="0">
                  <a:buNone/>
                </a:pPr>
                <a:endParaRPr lang="en-US" sz="2400" dirty="0"/>
              </a:p>
              <a:p>
                <a:pPr marL="0" indent="0">
                  <a:buNone/>
                </a:pPr>
                <a:r>
                  <a:rPr lang="en-US" sz="2800" b="1" dirty="0">
                    <a:solidFill>
                      <a:srgbClr val="0070C0"/>
                    </a:solidFill>
                  </a:rPr>
                  <a:t>How realistic is this in data? It depends!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6801" y="1066800"/>
                <a:ext cx="9829799" cy="5562600"/>
              </a:xfrm>
              <a:blipFill>
                <a:blip r:embed="rId3"/>
                <a:stretch>
                  <a:fillRect l="-1240" t="-1205"/>
                </a:stretch>
              </a:blipFill>
            </p:spPr>
            <p:txBody>
              <a:bodyPr/>
              <a:lstStyle/>
              <a:p>
                <a:r>
                  <a:rPr lang="en-US">
                    <a:noFill/>
                  </a:rPr>
                  <a:t> </a:t>
                </a:r>
              </a:p>
            </p:txBody>
          </p:sp>
        </mc:Fallback>
      </mc:AlternateContent>
    </p:spTree>
    <p:extLst>
      <p:ext uri="{BB962C8B-B14F-4D97-AF65-F5344CB8AC3E}">
        <p14:creationId xmlns:p14="http://schemas.microsoft.com/office/powerpoint/2010/main" val="2395752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6743700" cy="701040"/>
          </a:xfrm>
        </p:spPr>
        <p:txBody>
          <a:bodyPr>
            <a:normAutofit/>
          </a:bodyPr>
          <a:lstStyle/>
          <a:p>
            <a:r>
              <a:rPr lang="en-US" dirty="0"/>
              <a:t>Model Testing</a:t>
            </a:r>
          </a:p>
        </p:txBody>
      </p:sp>
      <p:sp>
        <p:nvSpPr>
          <p:cNvPr id="3" name="Content Placeholder 2"/>
          <p:cNvSpPr>
            <a:spLocks noGrp="1"/>
          </p:cNvSpPr>
          <p:nvPr>
            <p:ph idx="1"/>
          </p:nvPr>
        </p:nvSpPr>
        <p:spPr>
          <a:xfrm>
            <a:off x="1121229" y="1066800"/>
            <a:ext cx="9851571" cy="5407152"/>
          </a:xfrm>
        </p:spPr>
        <p:txBody>
          <a:bodyPr>
            <a:noAutofit/>
          </a:bodyPr>
          <a:lstStyle/>
          <a:p>
            <a:r>
              <a:rPr lang="en-US" sz="2400" dirty="0"/>
              <a:t>Model testing is </a:t>
            </a:r>
            <a:r>
              <a:rPr lang="en-US" sz="2400" i="1" dirty="0"/>
              <a:t>not </a:t>
            </a:r>
            <a:r>
              <a:rPr lang="en-US" sz="2400" dirty="0"/>
              <a:t>looking for evidence for your preferred model</a:t>
            </a:r>
          </a:p>
          <a:p>
            <a:r>
              <a:rPr lang="en-US" sz="2400" dirty="0"/>
              <a:t>It is easy to find evidence in support of your model</a:t>
            </a:r>
          </a:p>
          <a:p>
            <a:pPr lvl="1"/>
            <a:r>
              <a:rPr lang="en-US" sz="2400" dirty="0"/>
              <a:t>Especially when you developed the model after looking at the data </a:t>
            </a:r>
          </a:p>
          <a:p>
            <a:r>
              <a:rPr lang="en-US" sz="2400" dirty="0"/>
              <a:t>You should report tests that </a:t>
            </a:r>
            <a:r>
              <a:rPr lang="en-US" sz="2400" b="1" u="sng" dirty="0">
                <a:solidFill>
                  <a:schemeClr val="accent2">
                    <a:lumMod val="75000"/>
                  </a:schemeClr>
                </a:solidFill>
              </a:rPr>
              <a:t>try to prove that your model is wrong</a:t>
            </a:r>
            <a:r>
              <a:rPr lang="en-US" sz="2400" b="1" dirty="0"/>
              <a:t>.  </a:t>
            </a:r>
            <a:r>
              <a:rPr lang="en-US" sz="2400" dirty="0"/>
              <a:t> </a:t>
            </a:r>
          </a:p>
          <a:p>
            <a:r>
              <a:rPr lang="en-US" sz="2400" dirty="0">
                <a:hlinkClick r:id="rId3"/>
              </a:rPr>
              <a:t>https://projects.fivethirtyeight.com/p-hacking/</a:t>
            </a:r>
            <a:r>
              <a:rPr lang="en-US" sz="2400"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8305800" cy="563562"/>
          </a:xfrm>
        </p:spPr>
        <p:txBody>
          <a:bodyPr>
            <a:noAutofit/>
          </a:bodyPr>
          <a:lstStyle/>
          <a:p>
            <a:r>
              <a:rPr lang="en-US" dirty="0"/>
              <a:t>Concluding thoughts</a:t>
            </a:r>
          </a:p>
        </p:txBody>
      </p:sp>
      <p:sp>
        <p:nvSpPr>
          <p:cNvPr id="3" name="Content Placeholder 2"/>
          <p:cNvSpPr>
            <a:spLocks noGrp="1"/>
          </p:cNvSpPr>
          <p:nvPr>
            <p:ph idx="1"/>
          </p:nvPr>
        </p:nvSpPr>
        <p:spPr>
          <a:xfrm>
            <a:off x="1143000" y="1017490"/>
            <a:ext cx="9601200" cy="5635752"/>
          </a:xfrm>
        </p:spPr>
        <p:txBody>
          <a:bodyPr>
            <a:normAutofit/>
          </a:bodyPr>
          <a:lstStyle/>
          <a:p>
            <a:r>
              <a:rPr lang="en-US" sz="2400" dirty="0"/>
              <a:t>Econometrics is powerful, but must be applied </a:t>
            </a:r>
            <a:r>
              <a:rPr lang="en-US" sz="2400" u="sng" dirty="0"/>
              <a:t>carefully</a:t>
            </a:r>
          </a:p>
          <a:p>
            <a:r>
              <a:rPr lang="en-US" sz="2400" b="1" dirty="0">
                <a:solidFill>
                  <a:srgbClr val="0070C0"/>
                </a:solidFill>
              </a:rPr>
              <a:t>There are no shortcuts to analyzing health data.  </a:t>
            </a:r>
          </a:p>
          <a:p>
            <a:r>
              <a:rPr lang="en-US" sz="2400" dirty="0"/>
              <a:t>We must:</a:t>
            </a:r>
          </a:p>
          <a:p>
            <a:pPr lvl="1"/>
            <a:r>
              <a:rPr lang="en-US" sz="2400" dirty="0"/>
              <a:t>Consider all reasonable DGPs</a:t>
            </a:r>
          </a:p>
          <a:p>
            <a:pPr lvl="1"/>
            <a:r>
              <a:rPr lang="en-US" sz="2400" dirty="0"/>
              <a:t>Formulate as many models as we can</a:t>
            </a:r>
          </a:p>
          <a:p>
            <a:pPr lvl="1"/>
            <a:r>
              <a:rPr lang="en-US" sz="2400" dirty="0"/>
              <a:t>Make sure that we understand the implications of the structure </a:t>
            </a:r>
          </a:p>
          <a:p>
            <a:pPr lvl="1"/>
            <a:r>
              <a:rPr lang="en-US" sz="2400" dirty="0"/>
              <a:t>Test the model against the data</a:t>
            </a:r>
          </a:p>
          <a:p>
            <a:pPr lvl="1"/>
            <a:r>
              <a:rPr lang="en-US" sz="2400" dirty="0"/>
              <a:t>Hunt for flaws in it.  </a:t>
            </a:r>
          </a:p>
          <a:p>
            <a:r>
              <a:rPr lang="en-US" sz="2400" dirty="0"/>
              <a:t>Only when we have done </a:t>
            </a:r>
            <a:r>
              <a:rPr lang="en-US" sz="2400" b="1" dirty="0"/>
              <a:t>all of that </a:t>
            </a:r>
            <a:r>
              <a:rPr lang="en-US" sz="2400" dirty="0"/>
              <a:t>can we gain confidence in our findings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035" name="Rectangle 1034">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latin typeface="+mj-lt"/>
              </a:rPr>
              <a:t>But first</a:t>
            </a:r>
          </a:p>
        </p:txBody>
      </p:sp>
      <p:sp useBgFill="1">
        <p:nvSpPr>
          <p:cNvPr id="1039" name="Rectangle 1038">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Fig. 8">
            <a:extLst>
              <a:ext uri="{FF2B5EF4-FFF2-40B4-BE49-F238E27FC236}">
                <a16:creationId xmlns:a16="http://schemas.microsoft.com/office/drawing/2014/main" id="{19DEC484-4C22-DF21-CB1C-14D7D32885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607833" y="484632"/>
            <a:ext cx="5249906" cy="5882248"/>
          </a:xfrm>
          <a:prstGeom prst="rect">
            <a:avLst/>
          </a:prstGeom>
          <a:noFill/>
          <a:extLst>
            <a:ext uri="{909E8E84-426E-40DD-AFC4-6F175D3DCCD1}">
              <a14:hiddenFill xmlns:a14="http://schemas.microsoft.com/office/drawing/2010/main">
                <a:solidFill>
                  <a:srgbClr val="FFFFFF"/>
                </a:solidFill>
              </a14:hiddenFill>
            </a:ext>
          </a:extLst>
        </p:spPr>
      </p:pic>
      <p:sp>
        <p:nvSpPr>
          <p:cNvPr id="1041" name="Rectangle 1040">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2066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8305800" cy="563562"/>
          </a:xfrm>
        </p:spPr>
        <p:txBody>
          <a:bodyPr>
            <a:noAutofit/>
          </a:bodyPr>
          <a:lstStyle/>
          <a:p>
            <a:r>
              <a:rPr lang="en-US" dirty="0"/>
              <a:t>Concluding thoughts</a:t>
            </a:r>
          </a:p>
        </p:txBody>
      </p:sp>
      <p:sp>
        <p:nvSpPr>
          <p:cNvPr id="3" name="Content Placeholder 2"/>
          <p:cNvSpPr>
            <a:spLocks noGrp="1"/>
          </p:cNvSpPr>
          <p:nvPr>
            <p:ph idx="1"/>
          </p:nvPr>
        </p:nvSpPr>
        <p:spPr>
          <a:xfrm>
            <a:off x="1143000" y="1017490"/>
            <a:ext cx="9601200" cy="5635752"/>
          </a:xfrm>
        </p:spPr>
        <p:txBody>
          <a:bodyPr>
            <a:normAutofit/>
          </a:bodyPr>
          <a:lstStyle/>
          <a:p>
            <a:r>
              <a:rPr lang="en-US" sz="2400" dirty="0"/>
              <a:t>Econometrics is powerful, but must be applied </a:t>
            </a:r>
            <a:r>
              <a:rPr lang="en-US" sz="2400" u="sng" dirty="0"/>
              <a:t>carefully</a:t>
            </a:r>
          </a:p>
          <a:p>
            <a:r>
              <a:rPr lang="en-US" sz="2400" b="1" dirty="0">
                <a:solidFill>
                  <a:srgbClr val="0070C0"/>
                </a:solidFill>
              </a:rPr>
              <a:t>There are no shortcuts to analyzing health data.  </a:t>
            </a:r>
          </a:p>
          <a:p>
            <a:r>
              <a:rPr lang="en-US" sz="2400" dirty="0"/>
              <a:t>We must:</a:t>
            </a:r>
          </a:p>
          <a:p>
            <a:pPr lvl="1"/>
            <a:r>
              <a:rPr lang="en-US" sz="2400" dirty="0"/>
              <a:t>Consider all reasonable DGPs</a:t>
            </a:r>
          </a:p>
          <a:p>
            <a:pPr lvl="1"/>
            <a:r>
              <a:rPr lang="en-US" sz="2400" dirty="0"/>
              <a:t>Formulate as many models as we can</a:t>
            </a:r>
          </a:p>
          <a:p>
            <a:pPr lvl="1"/>
            <a:r>
              <a:rPr lang="en-US" sz="2400" dirty="0"/>
              <a:t>Make sure that we understand the implications of the structure </a:t>
            </a:r>
          </a:p>
          <a:p>
            <a:pPr lvl="1"/>
            <a:r>
              <a:rPr lang="en-US" sz="2400" dirty="0"/>
              <a:t>Test the model against the data</a:t>
            </a:r>
          </a:p>
          <a:p>
            <a:pPr lvl="1"/>
            <a:r>
              <a:rPr lang="en-US" sz="2400" dirty="0"/>
              <a:t>Hunt for flaws in it.  </a:t>
            </a:r>
          </a:p>
          <a:p>
            <a:r>
              <a:rPr lang="en-US" sz="2400" dirty="0"/>
              <a:t>Only when we have done </a:t>
            </a:r>
            <a:r>
              <a:rPr lang="en-US" sz="2400" b="1" dirty="0"/>
              <a:t>all of that </a:t>
            </a:r>
            <a:r>
              <a:rPr lang="en-US" sz="2400" dirty="0"/>
              <a:t>can we gain confidence in our findings</a:t>
            </a:r>
          </a:p>
          <a:p>
            <a:pPr marL="0" indent="0">
              <a:buNone/>
            </a:pPr>
            <a:r>
              <a:rPr lang="en-US" sz="2800" dirty="0"/>
              <a:t>Next time: </a:t>
            </a:r>
            <a:r>
              <a:rPr lang="en-US" sz="2800" b="1" dirty="0">
                <a:solidFill>
                  <a:srgbClr val="0070C0"/>
                </a:solidFill>
              </a:rPr>
              <a:t>math, coding review and intro to regression</a:t>
            </a:r>
            <a:endParaRPr lang="en-US" sz="2400" dirty="0">
              <a:solidFill>
                <a:srgbClr val="0070C0"/>
              </a:solidFill>
            </a:endParaRPr>
          </a:p>
        </p:txBody>
      </p:sp>
    </p:spTree>
    <p:extLst>
      <p:ext uri="{BB962C8B-B14F-4D97-AF65-F5344CB8AC3E}">
        <p14:creationId xmlns:p14="http://schemas.microsoft.com/office/powerpoint/2010/main" val="17267334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1058294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Sampling Distributions</a:t>
            </a:r>
          </a:p>
          <a:p>
            <a:r>
              <a:rPr lang="en-US" sz="2800" dirty="0"/>
              <a:t>Standard Errors and Confidence Intervals</a:t>
            </a:r>
          </a:p>
          <a:p>
            <a:r>
              <a:rPr lang="en-US" sz="2800" dirty="0"/>
              <a:t>Bootstrapping</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i="1" dirty="0"/>
              <a:t>p </a:t>
            </a:r>
            <a:r>
              <a:rPr lang="en-US" sz="2800" dirty="0"/>
              <a:t>values</a:t>
            </a:r>
          </a:p>
          <a:p>
            <a:r>
              <a:rPr lang="en-US" sz="2800" dirty="0"/>
              <a:t>Hypothesis testing</a:t>
            </a:r>
          </a:p>
        </p:txBody>
      </p:sp>
    </p:spTree>
    <p:extLst>
      <p:ext uri="{BB962C8B-B14F-4D97-AF65-F5344CB8AC3E}">
        <p14:creationId xmlns:p14="http://schemas.microsoft.com/office/powerpoint/2010/main" val="351778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latin typeface="+mj-lt"/>
              </a:rPr>
              <a:t>But first</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54E9C77-0F73-FAB1-DC35-C7545509BEFA}"/>
              </a:ext>
            </a:extLst>
          </p:cNvPr>
          <p:cNvPicPr>
            <a:picLocks noChangeAspect="1"/>
          </p:cNvPicPr>
          <p:nvPr/>
        </p:nvPicPr>
        <p:blipFill>
          <a:blip r:embed="rId3"/>
          <a:stretch>
            <a:fillRect/>
          </a:stretch>
        </p:blipFill>
        <p:spPr>
          <a:xfrm>
            <a:off x="924375" y="845195"/>
            <a:ext cx="6616823" cy="5161122"/>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6228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p:cNvSpPr>
            <a:spLocks noGrp="1"/>
          </p:cNvSpPr>
          <p:nvPr>
            <p:ph type="title"/>
          </p:nvPr>
        </p:nvSpPr>
        <p:spPr>
          <a:xfrm>
            <a:off x="8318090" y="758952"/>
            <a:ext cx="3873910" cy="4041648"/>
          </a:xfrm>
        </p:spPr>
        <p:txBody>
          <a:bodyPr vert="horz" lIns="91440" tIns="45720" rIns="91440" bIns="45720" rtlCol="0" anchor="b">
            <a:normAutofit/>
          </a:bodyPr>
          <a:lstStyle/>
          <a:p>
            <a:pPr>
              <a:lnSpc>
                <a:spcPct val="85000"/>
              </a:lnSpc>
            </a:pPr>
            <a:r>
              <a:rPr lang="en-US" sz="3600" dirty="0">
                <a:solidFill>
                  <a:srgbClr val="FFFFFF"/>
                </a:solidFill>
                <a:latin typeface="+mj-lt"/>
              </a:rPr>
              <a:t>But first: Interactive visualizations</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E48CC78-EAE4-F46F-08D4-02357C33E908}"/>
              </a:ext>
            </a:extLst>
          </p:cNvPr>
          <p:cNvPicPr>
            <a:picLocks noChangeAspect="1"/>
          </p:cNvPicPr>
          <p:nvPr/>
        </p:nvPicPr>
        <p:blipFill>
          <a:blip r:embed="rId3"/>
          <a:stretch>
            <a:fillRect/>
          </a:stretch>
        </p:blipFill>
        <p:spPr>
          <a:xfrm>
            <a:off x="446041" y="4888963"/>
            <a:ext cx="4095404" cy="1965793"/>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EBE7DC6-E159-E3A8-459C-1DC913EE24F1}"/>
              </a:ext>
            </a:extLst>
          </p:cNvPr>
          <p:cNvPicPr>
            <a:picLocks noChangeAspect="1"/>
          </p:cNvPicPr>
          <p:nvPr/>
        </p:nvPicPr>
        <p:blipFill>
          <a:blip r:embed="rId4"/>
          <a:stretch>
            <a:fillRect/>
          </a:stretch>
        </p:blipFill>
        <p:spPr>
          <a:xfrm>
            <a:off x="479877" y="1716770"/>
            <a:ext cx="4889155" cy="2126011"/>
          </a:xfrm>
          <a:prstGeom prst="rect">
            <a:avLst/>
          </a:prstGeom>
        </p:spPr>
      </p:pic>
      <p:sp>
        <p:nvSpPr>
          <p:cNvPr id="8" name="TextBox 7">
            <a:extLst>
              <a:ext uri="{FF2B5EF4-FFF2-40B4-BE49-F238E27FC236}">
                <a16:creationId xmlns:a16="http://schemas.microsoft.com/office/drawing/2014/main" id="{751324A2-9678-BF11-A2DA-DF5E9472921B}"/>
              </a:ext>
            </a:extLst>
          </p:cNvPr>
          <p:cNvSpPr txBox="1"/>
          <p:nvPr/>
        </p:nvSpPr>
        <p:spPr>
          <a:xfrm>
            <a:off x="542873" y="1161150"/>
            <a:ext cx="1156086" cy="369332"/>
          </a:xfrm>
          <a:prstGeom prst="rect">
            <a:avLst/>
          </a:prstGeom>
          <a:solidFill>
            <a:schemeClr val="accent3">
              <a:lumMod val="40000"/>
              <a:lumOff val="60000"/>
            </a:schemeClr>
          </a:solidFill>
          <a:ln>
            <a:solidFill>
              <a:schemeClr val="accent3">
                <a:lumMod val="75000"/>
              </a:schemeClr>
            </a:solidFill>
          </a:ln>
        </p:spPr>
        <p:txBody>
          <a:bodyPr wrap="none" rtlCol="0">
            <a:spAutoFit/>
          </a:bodyPr>
          <a:lstStyle/>
          <a:p>
            <a:r>
              <a:rPr lang="en-CA" b="1" u="sng" dirty="0"/>
              <a:t>Tableau</a:t>
            </a:r>
          </a:p>
        </p:txBody>
      </p:sp>
      <p:sp>
        <p:nvSpPr>
          <p:cNvPr id="19" name="TextBox 18">
            <a:extLst>
              <a:ext uri="{FF2B5EF4-FFF2-40B4-BE49-F238E27FC236}">
                <a16:creationId xmlns:a16="http://schemas.microsoft.com/office/drawing/2014/main" id="{F698ECDD-5771-9F72-F9C0-8B46F2F9B4A2}"/>
              </a:ext>
            </a:extLst>
          </p:cNvPr>
          <p:cNvSpPr txBox="1"/>
          <p:nvPr/>
        </p:nvSpPr>
        <p:spPr>
          <a:xfrm>
            <a:off x="552180" y="4224958"/>
            <a:ext cx="1135247" cy="369332"/>
          </a:xfrm>
          <a:prstGeom prst="rect">
            <a:avLst/>
          </a:prstGeom>
          <a:solidFill>
            <a:schemeClr val="accent5">
              <a:lumMod val="40000"/>
              <a:lumOff val="60000"/>
            </a:schemeClr>
          </a:solidFill>
          <a:ln>
            <a:solidFill>
              <a:schemeClr val="accent5">
                <a:lumMod val="75000"/>
              </a:schemeClr>
            </a:solidFill>
          </a:ln>
        </p:spPr>
        <p:txBody>
          <a:bodyPr wrap="none" rtlCol="0">
            <a:spAutoFit/>
          </a:bodyPr>
          <a:lstStyle/>
          <a:p>
            <a:r>
              <a:rPr lang="en-CA" b="1" u="sng" dirty="0"/>
              <a:t>R Shiny</a:t>
            </a:r>
          </a:p>
        </p:txBody>
      </p:sp>
    </p:spTree>
    <p:extLst>
      <p:ext uri="{BB962C8B-B14F-4D97-AF65-F5344CB8AC3E}">
        <p14:creationId xmlns:p14="http://schemas.microsoft.com/office/powerpoint/2010/main" val="349134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useBgFill="1">
        <p:nvSpPr>
          <p:cNvPr id="11" name="Rectangle 10">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3" name="Rectangle 12">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a:solidFill>
                  <a:srgbClr val="FFFFFF"/>
                </a:solidFill>
                <a:latin typeface="+mj-lt"/>
              </a:rPr>
              <a:t>Finally…</a:t>
            </a:r>
            <a:endParaRPr lang="en-US" sz="4600" dirty="0">
              <a:solidFill>
                <a:srgbClr val="FFFFFF"/>
              </a:solidFill>
              <a:latin typeface="+mj-lt"/>
            </a:endParaRPr>
          </a:p>
        </p:txBody>
      </p:sp>
      <p:sp>
        <p:nvSpPr>
          <p:cNvPr id="15" name="Rectangle 14">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A3CA5B-6022-C9E1-7DE5-18CCCCC531D3}"/>
              </a:ext>
            </a:extLst>
          </p:cNvPr>
          <p:cNvPicPr>
            <a:picLocks noChangeAspect="1"/>
          </p:cNvPicPr>
          <p:nvPr/>
        </p:nvPicPr>
        <p:blipFill>
          <a:blip r:embed="rId3"/>
          <a:stretch>
            <a:fillRect/>
          </a:stretch>
        </p:blipFill>
        <p:spPr>
          <a:xfrm>
            <a:off x="1097280" y="1185452"/>
            <a:ext cx="9594723" cy="2734497"/>
          </a:xfrm>
          <a:prstGeom prst="rect">
            <a:avLst/>
          </a:prstGeom>
        </p:spPr>
      </p:pic>
      <p:sp>
        <p:nvSpPr>
          <p:cNvPr id="17" name="Rectangle 16">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913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Populations and Samples</a:t>
            </a:r>
            <a:endParaRPr lang="en-US" dirty="0">
              <a:latin typeface="Times New Roman" panose="02020603050405020304" pitchFamily="18" charset="0"/>
              <a:cs typeface="Times New Roman" panose="02020603050405020304" pitchFamily="18" charset="0"/>
            </a:endParaRPr>
          </a:p>
        </p:txBody>
      </p:sp>
      <p:pic>
        <p:nvPicPr>
          <p:cNvPr id="4" name="Picture 2" descr="Population vs. Sample | Definitions, Differences &amp; Examples">
            <a:extLst>
              <a:ext uri="{FF2B5EF4-FFF2-40B4-BE49-F238E27FC236}">
                <a16:creationId xmlns:a16="http://schemas.microsoft.com/office/drawing/2014/main" id="{60B2AC6F-693A-E2BE-2A9A-0FFFF5A3CD4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252537"/>
            <a:ext cx="5560402" cy="507206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706885F1-7F9F-94DC-4F59-AF2154DE42C3}"/>
              </a:ext>
            </a:extLst>
          </p:cNvPr>
          <p:cNvSpPr txBox="1">
            <a:spLocks/>
          </p:cNvSpPr>
          <p:nvPr/>
        </p:nvSpPr>
        <p:spPr>
          <a:xfrm>
            <a:off x="6096000" y="1066801"/>
            <a:ext cx="50292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274320" lvl="1" indent="0">
              <a:buNone/>
            </a:pPr>
            <a:r>
              <a:rPr lang="en-US" sz="2400" dirty="0">
                <a:cs typeface="Times New Roman" panose="02020603050405020304" pitchFamily="18" charset="0"/>
              </a:rPr>
              <a:t>What do we assume about a sample? </a:t>
            </a:r>
          </a:p>
          <a:p>
            <a:pPr lvl="1"/>
            <a:r>
              <a:rPr lang="en-US" sz="2400" b="1" dirty="0">
                <a:cs typeface="Times New Roman" panose="02020603050405020304" pitchFamily="18" charset="0"/>
              </a:rPr>
              <a:t>Random: </a:t>
            </a:r>
            <a:r>
              <a:rPr lang="en-US" sz="2400" dirty="0">
                <a:cs typeface="Times New Roman" panose="02020603050405020304" pitchFamily="18" charset="0"/>
              </a:rPr>
              <a:t>every subject has an equal likelihood of being in the population</a:t>
            </a:r>
          </a:p>
          <a:p>
            <a:pPr lvl="1"/>
            <a:endParaRPr lang="en-US" sz="2400" b="1" dirty="0">
              <a:cs typeface="Times New Roman" panose="02020603050405020304" pitchFamily="18" charset="0"/>
            </a:endParaRPr>
          </a:p>
        </p:txBody>
      </p:sp>
    </p:spTree>
    <p:extLst>
      <p:ext uri="{BB962C8B-B14F-4D97-AF65-F5344CB8AC3E}">
        <p14:creationId xmlns:p14="http://schemas.microsoft.com/office/powerpoint/2010/main" val="2174267067"/>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7770</TotalTime>
  <Words>3819</Words>
  <Application>Microsoft Office PowerPoint</Application>
  <PresentationFormat>Widescreen</PresentationFormat>
  <Paragraphs>840</Paragraphs>
  <Slides>51</Slides>
  <Notes>49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Cambria Math</vt:lpstr>
      <vt:lpstr>Georgia</vt:lpstr>
      <vt:lpstr>Symbol</vt:lpstr>
      <vt:lpstr>Times New Roman</vt:lpstr>
      <vt:lpstr>Wingdings</vt:lpstr>
      <vt:lpstr>Wingdings 2</vt:lpstr>
      <vt:lpstr>View</vt:lpstr>
      <vt:lpstr>Intermediate Statistics</vt:lpstr>
      <vt:lpstr>PowerPoint Presentation</vt:lpstr>
      <vt:lpstr>But first</vt:lpstr>
      <vt:lpstr>But first</vt:lpstr>
      <vt:lpstr>But first</vt:lpstr>
      <vt:lpstr>But first</vt:lpstr>
      <vt:lpstr>But first: Interactive visualizations</vt:lpstr>
      <vt:lpstr>Finally…</vt:lpstr>
      <vt:lpstr>Populations and Samples</vt:lpstr>
      <vt:lpstr>Populations and Samples</vt:lpstr>
      <vt:lpstr>Causal Inference Frameworks</vt:lpstr>
      <vt:lpstr>Goal of Econometric Analysis</vt:lpstr>
      <vt:lpstr>All that glitters is an RCT?</vt:lpstr>
      <vt:lpstr>All that glitters is an RCT?</vt:lpstr>
      <vt:lpstr>All that glitters is an RCT?</vt:lpstr>
      <vt:lpstr>All that glitters is an RCT?</vt:lpstr>
      <vt:lpstr>All that glitters is an RCT?</vt:lpstr>
      <vt:lpstr>Econometric approach</vt:lpstr>
      <vt:lpstr>What’s a model?</vt:lpstr>
      <vt:lpstr>DGPs as DAGs</vt:lpstr>
      <vt:lpstr>DGPs as DAGs</vt:lpstr>
      <vt:lpstr>DGPs as DAGs</vt:lpstr>
      <vt:lpstr>A More Involved DAG</vt:lpstr>
      <vt:lpstr>A More Involved DAG</vt:lpstr>
      <vt:lpstr>Why do we need DAGs?</vt:lpstr>
      <vt:lpstr>Why do we need DAGs?</vt:lpstr>
      <vt:lpstr>Associations in DAGs</vt:lpstr>
      <vt:lpstr>Associations in DAGs</vt:lpstr>
      <vt:lpstr>Associations in DAGs</vt:lpstr>
      <vt:lpstr>Some Drawbacks of DAGs</vt:lpstr>
      <vt:lpstr>Another approach: Potential Outcomes</vt:lpstr>
      <vt:lpstr>Another approach: Potential Outcomes</vt:lpstr>
      <vt:lpstr>Another approach: Potential Outcomes</vt:lpstr>
      <vt:lpstr>Average Treatment Effects</vt:lpstr>
      <vt:lpstr>Average Treatment Effects</vt:lpstr>
      <vt:lpstr>Example: Treatment Outcomes</vt:lpstr>
      <vt:lpstr>Example: Treatment Outcomes (sidenote: the structure of data)</vt:lpstr>
      <vt:lpstr>Example: Treatment Outcomes</vt:lpstr>
      <vt:lpstr>Example: Treatment Outcomes</vt:lpstr>
      <vt:lpstr>Example: Treatment Outcomes</vt:lpstr>
      <vt:lpstr>Example: Treatment Outcomes</vt:lpstr>
      <vt:lpstr>Example: Treatment Outcomes</vt:lpstr>
      <vt:lpstr>Estimating an ATE</vt:lpstr>
      <vt:lpstr>Estimating an ATE</vt:lpstr>
      <vt:lpstr>Estimating an ATE</vt:lpstr>
      <vt:lpstr>Independence Assumption</vt:lpstr>
      <vt:lpstr>Independence Assumption</vt:lpstr>
      <vt:lpstr>Model Testing</vt:lpstr>
      <vt:lpstr>Concluding thoughts</vt:lpstr>
      <vt:lpstr>Concluding thoughts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740</cp:revision>
  <dcterms:created xsi:type="dcterms:W3CDTF">2011-01-10T00:42:42Z</dcterms:created>
  <dcterms:modified xsi:type="dcterms:W3CDTF">2024-02-12T16:01:34Z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