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8"/>
  </p:notesMasterIdLst>
  <p:sldIdLst>
    <p:sldId id="256" r:id="rId2"/>
    <p:sldId id="458" r:id="rId3"/>
    <p:sldId id="438" r:id="rId4"/>
    <p:sldId id="464" r:id="rId5"/>
    <p:sldId id="545" r:id="rId6"/>
    <p:sldId id="551" r:id="rId7"/>
    <p:sldId id="553" r:id="rId8"/>
    <p:sldId id="548" r:id="rId9"/>
    <p:sldId id="547" r:id="rId10"/>
    <p:sldId id="552" r:id="rId11"/>
    <p:sldId id="556" r:id="rId12"/>
    <p:sldId id="555" r:id="rId13"/>
    <p:sldId id="557" r:id="rId14"/>
    <p:sldId id="558" r:id="rId15"/>
    <p:sldId id="559" r:id="rId16"/>
    <p:sldId id="546" r:id="rId17"/>
    <p:sldId id="560" r:id="rId18"/>
    <p:sldId id="561" r:id="rId19"/>
    <p:sldId id="549" r:id="rId20"/>
    <p:sldId id="562" r:id="rId21"/>
    <p:sldId id="565" r:id="rId22"/>
    <p:sldId id="566" r:id="rId23"/>
    <p:sldId id="550" r:id="rId24"/>
    <p:sldId id="544" r:id="rId25"/>
    <p:sldId id="564" r:id="rId26"/>
    <p:sldId id="567" r:id="rId2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208" autoAdjust="0"/>
  </p:normalViewPr>
  <p:slideViewPr>
    <p:cSldViewPr>
      <p:cViewPr>
        <p:scale>
          <a:sx n="49" d="100"/>
          <a:sy n="49" d="100"/>
        </p:scale>
        <p:origin x="1336"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3/21/2024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Add slides on how to evaluate an RCT (simple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69838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WRHA: Winnipeg. (Is this generalizable?)</a:t>
            </a:r>
          </a:p>
          <a:p>
            <a:r>
              <a:rPr lang="en-CA" dirty="0"/>
              <a:t>How do we think about the external validity of this regression given these features?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59513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we think about this? What might be missing?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06362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this telling us? Is it convincing?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427445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this telling us? Is it convincing? “The trend toward improved mortality </a:t>
            </a:r>
            <a:r>
              <a:rPr lang="en-US" dirty="0"/>
              <a:t>still did not reach statistical significance”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226274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this telling us? Is it convincing? “The trend toward improved mortality </a:t>
            </a:r>
            <a:r>
              <a:rPr lang="en-US" dirty="0"/>
              <a:t>still did not reach statistical significance”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89846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independence across periods (is this a valid assumption)?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616843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independence across periods (is this a valid assumption)?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292165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independence across periods (is this a valid assumption)?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640937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670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144845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4202056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172304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112569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822100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they did a super good job dealing with this. Their limitations are all “fake”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45144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these saying?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99053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7992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067369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77192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42085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26039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paper do? Adds causal evidence using an RCT (adequately powered)</a:t>
            </a:r>
            <a:endParaRPr lang="en-CA" b="1"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618157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We’re </a:t>
            </a:r>
            <a:r>
              <a:rPr lang="en-CA" dirty="0" err="1"/>
              <a:t>gonna</a:t>
            </a:r>
            <a:r>
              <a:rPr lang="en-CA" dirty="0"/>
              <a:t> touch on more threats to internal validity now.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741964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that this is a little different, but what if we take logs? Now we’re back to a linear regression! How do we interpret the coefficients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73775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3/21/2024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cbi.nlm.nih.gov/pmc/articles/PMC365361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arxiv.org/pdf/2307.11971.pd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Intermediate Statistics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9: Introduction to Causal Inference and Matching</a:t>
            </a:r>
          </a:p>
          <a:p>
            <a:r>
              <a:rPr lang="en-US" sz="2400" dirty="0"/>
              <a:t>March 20, 2024</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Research Setting: Intervention and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2008 intervention to improve time to surgery in </a:t>
            </a:r>
            <a:r>
              <a:rPr lang="en-US" sz="2400" b="1" dirty="0"/>
              <a:t>Winnipeg</a:t>
            </a:r>
            <a:r>
              <a:rPr lang="en-US" sz="2400" dirty="0"/>
              <a:t>:</a:t>
            </a:r>
          </a:p>
        </p:txBody>
      </p:sp>
      <p:pic>
        <p:nvPicPr>
          <p:cNvPr id="6" name="Picture 5">
            <a:extLst>
              <a:ext uri="{FF2B5EF4-FFF2-40B4-BE49-F238E27FC236}">
                <a16:creationId xmlns:a16="http://schemas.microsoft.com/office/drawing/2014/main" id="{0C5A61E4-B0D5-9645-0DB3-FBFA8EF2C5A7}"/>
              </a:ext>
            </a:extLst>
          </p:cNvPr>
          <p:cNvPicPr>
            <a:picLocks noChangeAspect="1"/>
          </p:cNvPicPr>
          <p:nvPr/>
        </p:nvPicPr>
        <p:blipFill>
          <a:blip r:embed="rId3"/>
          <a:stretch>
            <a:fillRect/>
          </a:stretch>
        </p:blipFill>
        <p:spPr>
          <a:xfrm>
            <a:off x="465187" y="1447800"/>
            <a:ext cx="10507613" cy="4953000"/>
          </a:xfrm>
          <a:prstGeom prst="rect">
            <a:avLst/>
          </a:prstGeom>
        </p:spPr>
      </p:pic>
    </p:spTree>
    <p:extLst>
      <p:ext uri="{BB962C8B-B14F-4D97-AF65-F5344CB8AC3E}">
        <p14:creationId xmlns:p14="http://schemas.microsoft.com/office/powerpoint/2010/main" val="80928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Research Setting: Intervention and Context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endParaRPr lang="en-US" sz="2400" dirty="0"/>
          </a:p>
        </p:txBody>
      </p:sp>
      <p:sp>
        <p:nvSpPr>
          <p:cNvPr id="4" name="Rectangle 3">
            <a:extLst>
              <a:ext uri="{FF2B5EF4-FFF2-40B4-BE49-F238E27FC236}">
                <a16:creationId xmlns:a16="http://schemas.microsoft.com/office/drawing/2014/main" id="{533237CF-8959-6D9F-5C7C-0C9E884D1658}"/>
              </a:ext>
            </a:extLst>
          </p:cNvPr>
          <p:cNvSpPr/>
          <p:nvPr/>
        </p:nvSpPr>
        <p:spPr>
          <a:xfrm>
            <a:off x="228600" y="2438400"/>
            <a:ext cx="4191000" cy="198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Inclusion Criteria</a:t>
            </a:r>
            <a:r>
              <a:rPr lang="en-US" dirty="0"/>
              <a:t>: </a:t>
            </a:r>
          </a:p>
          <a:p>
            <a:pPr marL="285750" indent="-285750" algn="ctr">
              <a:buFont typeface="Arial" panose="020B0604020202020204" pitchFamily="34" charset="0"/>
              <a:buChar char="•"/>
            </a:pPr>
            <a:r>
              <a:rPr lang="en-US" dirty="0"/>
              <a:t>Patients 50 and older</a:t>
            </a:r>
          </a:p>
          <a:p>
            <a:pPr marL="285750" indent="-285750" algn="ctr">
              <a:buFont typeface="Arial" panose="020B0604020202020204" pitchFamily="34" charset="0"/>
              <a:buChar char="•"/>
            </a:pPr>
            <a:r>
              <a:rPr lang="en-US" dirty="0"/>
              <a:t>Admitted in the WRHA</a:t>
            </a:r>
          </a:p>
          <a:p>
            <a:pPr marL="285750" indent="-285750" algn="ctr">
              <a:buFont typeface="Arial" panose="020B0604020202020204" pitchFamily="34" charset="0"/>
              <a:buChar char="•"/>
            </a:pPr>
            <a:r>
              <a:rPr lang="en-US" dirty="0"/>
              <a:t>Admitted for a hip fracture </a:t>
            </a:r>
          </a:p>
        </p:txBody>
      </p:sp>
    </p:spTree>
    <p:extLst>
      <p:ext uri="{BB962C8B-B14F-4D97-AF65-F5344CB8AC3E}">
        <p14:creationId xmlns:p14="http://schemas.microsoft.com/office/powerpoint/2010/main" val="177759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Research Setting: Intervention and Context</a:t>
            </a:r>
            <a:endParaRPr lang="en-US" sz="3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33237CF-8959-6D9F-5C7C-0C9E884D1658}"/>
              </a:ext>
            </a:extLst>
          </p:cNvPr>
          <p:cNvSpPr/>
          <p:nvPr/>
        </p:nvSpPr>
        <p:spPr>
          <a:xfrm>
            <a:off x="228600" y="2438400"/>
            <a:ext cx="4191000" cy="198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t>Inclusion Criteria</a:t>
            </a:r>
            <a:r>
              <a:rPr lang="en-US" dirty="0"/>
              <a:t>: </a:t>
            </a:r>
          </a:p>
          <a:p>
            <a:pPr marL="285750" indent="-285750" algn="ctr">
              <a:buFont typeface="Arial" panose="020B0604020202020204" pitchFamily="34" charset="0"/>
              <a:buChar char="•"/>
            </a:pPr>
            <a:r>
              <a:rPr lang="en-US" dirty="0"/>
              <a:t>Patients 50 and older</a:t>
            </a:r>
          </a:p>
          <a:p>
            <a:pPr marL="285750" indent="-285750" algn="ctr">
              <a:buFont typeface="Arial" panose="020B0604020202020204" pitchFamily="34" charset="0"/>
              <a:buChar char="•"/>
            </a:pPr>
            <a:r>
              <a:rPr lang="en-US" dirty="0"/>
              <a:t>Admitted in the WRHA</a:t>
            </a:r>
          </a:p>
          <a:p>
            <a:pPr marL="285750" indent="-285750" algn="ctr">
              <a:buFont typeface="Arial" panose="020B0604020202020204" pitchFamily="34" charset="0"/>
              <a:buChar char="•"/>
            </a:pPr>
            <a:r>
              <a:rPr lang="en-US" dirty="0"/>
              <a:t>Admitted for a hip fracture </a:t>
            </a:r>
          </a:p>
        </p:txBody>
      </p:sp>
      <p:cxnSp>
        <p:nvCxnSpPr>
          <p:cNvPr id="8" name="Straight Arrow Connector 7">
            <a:extLst>
              <a:ext uri="{FF2B5EF4-FFF2-40B4-BE49-F238E27FC236}">
                <a16:creationId xmlns:a16="http://schemas.microsoft.com/office/drawing/2014/main" id="{9AD1641D-9C00-EA31-B4FF-66C20267C8AF}"/>
              </a:ext>
            </a:extLst>
          </p:cNvPr>
          <p:cNvCxnSpPr>
            <a:cxnSpLocks/>
            <a:stCxn id="4" idx="3"/>
            <a:endCxn id="14" idx="1"/>
          </p:cNvCxnSpPr>
          <p:nvPr/>
        </p:nvCxnSpPr>
        <p:spPr>
          <a:xfrm flipV="1">
            <a:off x="4419600" y="1905001"/>
            <a:ext cx="2819400" cy="1523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9E759B-5917-A582-0AAE-7049E915ECDD}"/>
              </a:ext>
            </a:extLst>
          </p:cNvPr>
          <p:cNvCxnSpPr>
            <a:cxnSpLocks/>
            <a:endCxn id="18" idx="1"/>
          </p:cNvCxnSpPr>
          <p:nvPr/>
        </p:nvCxnSpPr>
        <p:spPr>
          <a:xfrm>
            <a:off x="4419600" y="3429000"/>
            <a:ext cx="2819400" cy="153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D5AB65F-4FA2-5294-CA7A-01468C38A0C9}"/>
              </a:ext>
            </a:extLst>
          </p:cNvPr>
          <p:cNvCxnSpPr>
            <a:cxnSpLocks/>
            <a:endCxn id="20" idx="1"/>
          </p:cNvCxnSpPr>
          <p:nvPr/>
        </p:nvCxnSpPr>
        <p:spPr>
          <a:xfrm flipV="1">
            <a:off x="4419600" y="3361508"/>
            <a:ext cx="2819400" cy="72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5CE2D4-57A3-A33A-FDB0-6FDA50D922CA}"/>
              </a:ext>
            </a:extLst>
          </p:cNvPr>
          <p:cNvSpPr/>
          <p:nvPr/>
        </p:nvSpPr>
        <p:spPr>
          <a:xfrm>
            <a:off x="7239000" y="1219202"/>
            <a:ext cx="3962400" cy="137159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Comparison Group:</a:t>
            </a:r>
            <a:endParaRPr lang="en-US" dirty="0">
              <a:solidFill>
                <a:sysClr val="windowText" lastClr="000000"/>
              </a:solidFill>
            </a:endParaRPr>
          </a:p>
          <a:p>
            <a:pPr algn="ctr"/>
            <a:r>
              <a:rPr lang="en-US" dirty="0">
                <a:solidFill>
                  <a:sysClr val="windowText" lastClr="000000"/>
                </a:solidFill>
              </a:rPr>
              <a:t>Jan. 1, 2004 through Dec. 31, 2007</a:t>
            </a:r>
          </a:p>
        </p:txBody>
      </p:sp>
      <p:sp>
        <p:nvSpPr>
          <p:cNvPr id="18" name="Rectangle 17">
            <a:extLst>
              <a:ext uri="{FF2B5EF4-FFF2-40B4-BE49-F238E27FC236}">
                <a16:creationId xmlns:a16="http://schemas.microsoft.com/office/drawing/2014/main" id="{343D91BA-2AE3-0E49-9E0F-D22D0BACB45A}"/>
              </a:ext>
            </a:extLst>
          </p:cNvPr>
          <p:cNvSpPr/>
          <p:nvPr/>
        </p:nvSpPr>
        <p:spPr>
          <a:xfrm>
            <a:off x="7239000" y="4280264"/>
            <a:ext cx="3962400" cy="1371598"/>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Treatment Group:</a:t>
            </a:r>
            <a:endParaRPr lang="en-US" dirty="0">
              <a:solidFill>
                <a:sysClr val="windowText" lastClr="000000"/>
              </a:solidFill>
            </a:endParaRPr>
          </a:p>
          <a:p>
            <a:pPr algn="ctr"/>
            <a:r>
              <a:rPr lang="en-US" dirty="0">
                <a:solidFill>
                  <a:sysClr val="windowText" lastClr="000000"/>
                </a:solidFill>
              </a:rPr>
              <a:t>Jan. 1, 2009 through Dec. 31, 2012</a:t>
            </a:r>
          </a:p>
        </p:txBody>
      </p:sp>
      <p:sp>
        <p:nvSpPr>
          <p:cNvPr id="20" name="Rectangle 19">
            <a:extLst>
              <a:ext uri="{FF2B5EF4-FFF2-40B4-BE49-F238E27FC236}">
                <a16:creationId xmlns:a16="http://schemas.microsoft.com/office/drawing/2014/main" id="{571DC2C4-1648-B1FE-75B0-B767C7835C1F}"/>
              </a:ext>
            </a:extLst>
          </p:cNvPr>
          <p:cNvSpPr/>
          <p:nvPr/>
        </p:nvSpPr>
        <p:spPr>
          <a:xfrm>
            <a:off x="7239000" y="2983774"/>
            <a:ext cx="3962400" cy="7554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Exclusion Criteria: </a:t>
            </a:r>
          </a:p>
          <a:p>
            <a:pPr algn="ctr"/>
            <a:r>
              <a:rPr lang="en-US" dirty="0">
                <a:solidFill>
                  <a:sysClr val="windowText" lastClr="000000"/>
                </a:solidFill>
              </a:rPr>
              <a:t>Jan. 1, 2008 through Dec. 31, 2008</a:t>
            </a:r>
          </a:p>
        </p:txBody>
      </p:sp>
    </p:spTree>
    <p:extLst>
      <p:ext uri="{BB962C8B-B14F-4D97-AF65-F5344CB8AC3E}">
        <p14:creationId xmlns:p14="http://schemas.microsoft.com/office/powerpoint/2010/main" val="72754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Assessing Internal Validity</a:t>
            </a:r>
            <a:endParaRPr lang="en-US"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34C386-E66C-9ECC-36A0-9233828FE1E7}"/>
              </a:ext>
            </a:extLst>
          </p:cNvPr>
          <p:cNvPicPr>
            <a:picLocks noChangeAspect="1"/>
          </p:cNvPicPr>
          <p:nvPr/>
        </p:nvPicPr>
        <p:blipFill>
          <a:blip r:embed="rId3"/>
          <a:stretch>
            <a:fillRect/>
          </a:stretch>
        </p:blipFill>
        <p:spPr>
          <a:xfrm>
            <a:off x="762000" y="962232"/>
            <a:ext cx="9494758" cy="5438568"/>
          </a:xfrm>
          <a:prstGeom prst="rect">
            <a:avLst/>
          </a:prstGeom>
        </p:spPr>
      </p:pic>
    </p:spTree>
    <p:extLst>
      <p:ext uri="{BB962C8B-B14F-4D97-AF65-F5344CB8AC3E}">
        <p14:creationId xmlns:p14="http://schemas.microsoft.com/office/powerpoint/2010/main" val="47659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Assessing “First Stage”</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346A63-B0A0-5D00-5E96-FFCA783CF5CB}"/>
              </a:ext>
            </a:extLst>
          </p:cNvPr>
          <p:cNvPicPr>
            <a:picLocks noChangeAspect="1"/>
          </p:cNvPicPr>
          <p:nvPr/>
        </p:nvPicPr>
        <p:blipFill>
          <a:blip r:embed="rId3"/>
          <a:stretch>
            <a:fillRect/>
          </a:stretch>
        </p:blipFill>
        <p:spPr>
          <a:xfrm>
            <a:off x="609600" y="970940"/>
            <a:ext cx="10277616" cy="4896459"/>
          </a:xfrm>
          <a:prstGeom prst="rect">
            <a:avLst/>
          </a:prstGeom>
        </p:spPr>
      </p:pic>
    </p:spTree>
    <p:extLst>
      <p:ext uri="{BB962C8B-B14F-4D97-AF65-F5344CB8AC3E}">
        <p14:creationId xmlns:p14="http://schemas.microsoft.com/office/powerpoint/2010/main" val="2166104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Assessing “First Stage”</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346A63-B0A0-5D00-5E96-FFCA783CF5CB}"/>
              </a:ext>
            </a:extLst>
          </p:cNvPr>
          <p:cNvPicPr>
            <a:picLocks noChangeAspect="1"/>
          </p:cNvPicPr>
          <p:nvPr/>
        </p:nvPicPr>
        <p:blipFill>
          <a:blip r:embed="rId3"/>
          <a:stretch>
            <a:fillRect/>
          </a:stretch>
        </p:blipFill>
        <p:spPr>
          <a:xfrm>
            <a:off x="609600" y="970940"/>
            <a:ext cx="10277616" cy="4896459"/>
          </a:xfrm>
          <a:prstGeom prst="rect">
            <a:avLst/>
          </a:prstGeom>
        </p:spPr>
      </p:pic>
      <p:sp>
        <p:nvSpPr>
          <p:cNvPr id="3" name="TextBox 2">
            <a:extLst>
              <a:ext uri="{FF2B5EF4-FFF2-40B4-BE49-F238E27FC236}">
                <a16:creationId xmlns:a16="http://schemas.microsoft.com/office/drawing/2014/main" id="{1F8B9197-5A93-F4AA-6217-49D708F13F8E}"/>
              </a:ext>
            </a:extLst>
          </p:cNvPr>
          <p:cNvSpPr txBox="1"/>
          <p:nvPr/>
        </p:nvSpPr>
        <p:spPr>
          <a:xfrm>
            <a:off x="5190984" y="5412612"/>
            <a:ext cx="5858016" cy="1107996"/>
          </a:xfrm>
          <a:prstGeom prst="rect">
            <a:avLst/>
          </a:prstGeom>
          <a:solidFill>
            <a:schemeClr val="accent3">
              <a:lumMod val="40000"/>
              <a:lumOff val="60000"/>
            </a:schemeClr>
          </a:solidFill>
          <a:ln w="57150">
            <a:solidFill>
              <a:schemeClr val="accent5">
                <a:lumMod val="75000"/>
              </a:schemeClr>
            </a:solidFill>
          </a:ln>
        </p:spPr>
        <p:txBody>
          <a:bodyPr wrap="square" rtlCol="0">
            <a:spAutoFit/>
          </a:bodyPr>
          <a:lstStyle/>
          <a:p>
            <a:r>
              <a:rPr lang="en-US" sz="2200" dirty="0">
                <a:latin typeface="Aptos" panose="020B0004020202020204" pitchFamily="34" charset="0"/>
              </a:rPr>
              <a:t>What is this? </a:t>
            </a:r>
            <a:r>
              <a:rPr lang="en-CA" sz="2200" dirty="0">
                <a:latin typeface="Aptos" panose="020B0004020202020204" pitchFamily="34" charset="0"/>
              </a:rPr>
              <a:t>“The trend toward improved mortality </a:t>
            </a:r>
            <a:r>
              <a:rPr lang="en-US" sz="2200" dirty="0">
                <a:latin typeface="Aptos" panose="020B0004020202020204" pitchFamily="34" charset="0"/>
              </a:rPr>
              <a:t>still did not reach statistical significance”</a:t>
            </a:r>
          </a:p>
        </p:txBody>
      </p:sp>
    </p:spTree>
    <p:extLst>
      <p:ext uri="{BB962C8B-B14F-4D97-AF65-F5344CB8AC3E}">
        <p14:creationId xmlns:p14="http://schemas.microsoft.com/office/powerpoint/2010/main" val="145161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𝑆</m:t>
                          </m:r>
                        </m:e>
                      </m:acc>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&lt;</m:t>
                          </m:r>
                          <m:r>
                            <a:rPr lang="en-US" sz="2400" b="0" i="1" smtClean="0">
                              <a:latin typeface="Cambria Math" panose="02040503050406030204" pitchFamily="18" charset="0"/>
                            </a:rPr>
                            <m:t>𝑡</m:t>
                          </m:r>
                          <m:r>
                            <a:rPr lang="en-US" sz="2400" b="0" i="1" smtClean="0">
                              <a:latin typeface="Cambria Math" panose="02040503050406030204" pitchFamily="18" charset="0"/>
                            </a:rPr>
                            <m:t> </m:t>
                          </m:r>
                        </m:sub>
                        <m:sup/>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e>
                          </m:d>
                        </m:e>
                      </m:nary>
                      <m:r>
                        <a:rPr lang="en-US" sz="2400" b="0" i="1" smtClean="0">
                          <a:latin typeface="Cambria Math" panose="02040503050406030204" pitchFamily="18" charset="0"/>
                        </a:rPr>
                        <m:t>,</m:t>
                      </m:r>
                    </m:oMath>
                  </m:oMathPara>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dirty="0"/>
                  <a:t>number of events (“deaths”) in period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oMath>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number of survivals in period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oMath>
                </a14:m>
                <a:endParaRPr lang="en-US" sz="2400" dirty="0"/>
              </a:p>
              <a:p>
                <a14:m>
                  <m:oMath xmlns:m="http://schemas.openxmlformats.org/officeDocument/2006/math">
                    <m:r>
                      <a:rPr lang="en-US" sz="2400" b="0" i="1" smtClean="0">
                        <a:latin typeface="Cambria Math" panose="02040503050406030204" pitchFamily="18" charset="0"/>
                      </a:rPr>
                      <m:t>∏</m:t>
                    </m:r>
                  </m:oMath>
                </a14:m>
                <a:r>
                  <a:rPr lang="en-US" sz="2400" dirty="0"/>
                  <a:t>: product (what are we assuming here?) </a:t>
                </a:r>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spTree>
    <p:extLst>
      <p:ext uri="{BB962C8B-B14F-4D97-AF65-F5344CB8AC3E}">
        <p14:creationId xmlns:p14="http://schemas.microsoft.com/office/powerpoint/2010/main" val="241773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0" indent="0">
                  <a:buNone/>
                </a:pPr>
                <a:r>
                  <a:rPr lang="en-US" sz="24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E444477-75D4-1AE2-869E-A54DC4F53C2C}"/>
              </a:ext>
            </a:extLst>
          </p:cNvPr>
          <p:cNvPicPr>
            <a:picLocks noChangeAspect="1"/>
          </p:cNvPicPr>
          <p:nvPr/>
        </p:nvPicPr>
        <p:blipFill>
          <a:blip r:embed="rId4"/>
          <a:stretch>
            <a:fillRect/>
          </a:stretch>
        </p:blipFill>
        <p:spPr>
          <a:xfrm>
            <a:off x="990600" y="1828800"/>
            <a:ext cx="6172200" cy="4902288"/>
          </a:xfrm>
          <a:prstGeom prst="rect">
            <a:avLst/>
          </a:prstGeom>
        </p:spPr>
      </p:pic>
      <p:sp>
        <p:nvSpPr>
          <p:cNvPr id="6" name="Content Placeholder 2">
            <a:extLst>
              <a:ext uri="{FF2B5EF4-FFF2-40B4-BE49-F238E27FC236}">
                <a16:creationId xmlns:a16="http://schemas.microsoft.com/office/drawing/2014/main" id="{EECA1774-0911-E86D-235D-E330534399A6}"/>
              </a:ext>
            </a:extLst>
          </p:cNvPr>
          <p:cNvSpPr txBox="1">
            <a:spLocks/>
          </p:cNvSpPr>
          <p:nvPr/>
        </p:nvSpPr>
        <p:spPr>
          <a:xfrm>
            <a:off x="7230291" y="1981200"/>
            <a:ext cx="3971109"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Tx/>
              <a:buChar char="-"/>
            </a:pPr>
            <a:r>
              <a:rPr lang="en-US" sz="2400" dirty="0"/>
              <a:t>post-op mortality</a:t>
            </a:r>
          </a:p>
          <a:p>
            <a:pPr>
              <a:buFontTx/>
              <a:buChar char="-"/>
            </a:pPr>
            <a:r>
              <a:rPr lang="en-US" sz="2400" dirty="0"/>
              <a:t>Log-rank </a:t>
            </a:r>
            <a:r>
              <a:rPr lang="en-US" sz="2400" i="1" dirty="0"/>
              <a:t>p </a:t>
            </a:r>
            <a:r>
              <a:rPr lang="en-US" sz="2400" dirty="0"/>
              <a:t>value: test the null hypothesis of no difference between groups</a:t>
            </a:r>
          </a:p>
          <a:p>
            <a:pPr>
              <a:buFontTx/>
              <a:buChar char="-"/>
            </a:pPr>
            <a:r>
              <a:rPr lang="en-US" sz="2400" dirty="0"/>
              <a:t>How big are the differences, and how likely are they given the baseline outcomes? </a:t>
            </a:r>
          </a:p>
        </p:txBody>
      </p:sp>
    </p:spTree>
    <p:extLst>
      <p:ext uri="{BB962C8B-B14F-4D97-AF65-F5344CB8AC3E}">
        <p14:creationId xmlns:p14="http://schemas.microsoft.com/office/powerpoint/2010/main" val="423539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0" indent="0">
                  <a:buNone/>
                </a:pPr>
                <a:r>
                  <a:rPr lang="en-US" sz="2400" dirty="0"/>
                  <a:t>							- overall 1-year mortality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947B4C-E414-3851-B22E-5F38EAE593D3}"/>
              </a:ext>
            </a:extLst>
          </p:cNvPr>
          <p:cNvPicPr>
            <a:picLocks noChangeAspect="1"/>
          </p:cNvPicPr>
          <p:nvPr/>
        </p:nvPicPr>
        <p:blipFill>
          <a:blip r:embed="rId4"/>
          <a:stretch>
            <a:fillRect/>
          </a:stretch>
        </p:blipFill>
        <p:spPr>
          <a:xfrm>
            <a:off x="381000" y="1828800"/>
            <a:ext cx="5943600" cy="4848928"/>
          </a:xfrm>
          <a:prstGeom prst="rect">
            <a:avLst/>
          </a:prstGeom>
        </p:spPr>
      </p:pic>
    </p:spTree>
    <p:extLst>
      <p:ext uri="{BB962C8B-B14F-4D97-AF65-F5344CB8AC3E}">
        <p14:creationId xmlns:p14="http://schemas.microsoft.com/office/powerpoint/2010/main" val="242116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457200" indent="-457200">
                  <a:buFont typeface="+mj-lt"/>
                  <a:buAutoNum type="arabicPeriod"/>
                </a:pPr>
                <a:r>
                  <a:rPr lang="en-US" sz="2400" b="1" u="sng" dirty="0"/>
                  <a:t>Cox Proportional Hazard Models:</a:t>
                </a:r>
                <a:r>
                  <a:rPr lang="en-US" sz="2400" dirty="0"/>
                  <a:t> Estimate the effect of covariates on survival time.</a:t>
                </a:r>
              </a:p>
              <a:p>
                <a:pPr lvl="1"/>
                <a:r>
                  <a:rPr lang="en-US" sz="2200" dirty="0"/>
                  <a:t>Can include covariates (age, sex, type of surgery and presence of comorbidities) </a:t>
                </a:r>
              </a:p>
              <a:p>
                <a:pPr lvl="1"/>
                <a:r>
                  <a:rPr lang="en-US" sz="2200" dirty="0" err="1"/>
                  <a:t>Centred</a:t>
                </a:r>
                <a:r>
                  <a:rPr lang="en-US" sz="2200" dirty="0"/>
                  <a:t> year of surgery variable (time fixed effect)</a:t>
                </a:r>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spTree>
    <p:extLst>
      <p:ext uri="{BB962C8B-B14F-4D97-AF65-F5344CB8AC3E}">
        <p14:creationId xmlns:p14="http://schemas.microsoft.com/office/powerpoint/2010/main" val="360069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How do we evaluate a regression? </a:t>
            </a:r>
          </a:p>
          <a:p>
            <a:r>
              <a:rPr lang="en-US" sz="2800" dirty="0"/>
              <a:t>What do we need for causal inference? </a:t>
            </a:r>
          </a:p>
          <a:p>
            <a:r>
              <a:rPr lang="en-US" sz="2800" dirty="0"/>
              <a:t>Propensity score matching</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10591800"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Survival Analysis: evaluating dynamics (time since/until events)</a:t>
            </a:r>
          </a:p>
          <a:p>
            <a:r>
              <a:rPr lang="en-US" sz="2800" dirty="0"/>
              <a:t>Mixed Methods: integrating quantitative + qualitative research</a:t>
            </a:r>
          </a:p>
        </p:txBody>
      </p:sp>
    </p:spTree>
    <p:extLst>
      <p:ext uri="{BB962C8B-B14F-4D97-AF65-F5344CB8AC3E}">
        <p14:creationId xmlns:p14="http://schemas.microsoft.com/office/powerpoint/2010/main" val="296515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457200" indent="-457200">
                  <a:buFont typeface="+mj-lt"/>
                  <a:buAutoNum type="arabicPeriod"/>
                </a:pPr>
                <a:r>
                  <a:rPr lang="en-US" sz="2400" b="1" u="sng" dirty="0"/>
                  <a:t>Cox Proportional Hazard Models:</a:t>
                </a:r>
                <a:r>
                  <a:rPr lang="en-US" sz="2400" dirty="0"/>
                  <a:t> Estimate the effect of covariates on survival time.</a:t>
                </a:r>
              </a:p>
              <a:p>
                <a:pPr marL="457200" indent="-457200">
                  <a:buFont typeface="+mj-lt"/>
                  <a:buAutoNum type="arabicPeriod"/>
                </a:pPr>
                <a:endParaRPr lang="en-US" sz="2400" b="1" u="sng" dirty="0"/>
              </a:p>
              <a:p>
                <a:pPr marL="0" indent="0">
                  <a:buNone/>
                </a:pPr>
                <a:r>
                  <a:rPr lang="en-US" sz="2400" dirty="0"/>
                  <a:t>						- overall 1-year mortality</a:t>
                </a:r>
              </a:p>
              <a:p>
                <a:pPr marL="0" indent="0">
                  <a:buNone/>
                </a:pPr>
                <a:r>
                  <a:rPr lang="en-US" sz="2400" dirty="0"/>
                  <a:t>						- can be combined with regression</a:t>
                </a:r>
              </a:p>
              <a:p>
                <a:pPr marL="0" indent="0">
                  <a:buNone/>
                </a:pPr>
                <a:r>
                  <a:rPr lang="en-US" sz="2400" dirty="0"/>
                  <a:t>							 adjustment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5436E6A-A3C2-F467-FCAD-6B3751851A3A}"/>
              </a:ext>
            </a:extLst>
          </p:cNvPr>
          <p:cNvPicPr>
            <a:picLocks noChangeAspect="1"/>
          </p:cNvPicPr>
          <p:nvPr/>
        </p:nvPicPr>
        <p:blipFill>
          <a:blip r:embed="rId4"/>
          <a:stretch>
            <a:fillRect/>
          </a:stretch>
        </p:blipFill>
        <p:spPr>
          <a:xfrm>
            <a:off x="76200" y="2664913"/>
            <a:ext cx="6400800" cy="4040687"/>
          </a:xfrm>
          <a:prstGeom prst="rect">
            <a:avLst/>
          </a:prstGeom>
        </p:spPr>
      </p:pic>
    </p:spTree>
    <p:extLst>
      <p:ext uri="{BB962C8B-B14F-4D97-AF65-F5344CB8AC3E}">
        <p14:creationId xmlns:p14="http://schemas.microsoft.com/office/powerpoint/2010/main" val="322901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Why Choose (1) over (2)?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r>
                  <a:rPr lang="en-US" sz="2400" dirty="0"/>
                  <a:t>You don’t need to worry about covariates, just want to report descriptive trends</a:t>
                </a:r>
              </a:p>
              <a:p>
                <a:r>
                  <a:rPr lang="en-US" sz="2400" b="1" dirty="0"/>
                  <a:t>Cox proportional hazard models </a:t>
                </a:r>
                <a:r>
                  <a:rPr lang="en-US" sz="2400" dirty="0"/>
                  <a:t>assume that hazard functions are proportional across patients, meaning: </a:t>
                </a:r>
              </a:p>
              <a:p>
                <a:pPr lvl="1"/>
                <a:r>
                  <a:rPr lang="en-US" sz="2200" dirty="0"/>
                  <a:t>The hazard ratio across patients doesn’t depend on the period </a:t>
                </a:r>
              </a:p>
              <a:p>
                <a:pPr lvl="1"/>
                <a:r>
                  <a:rPr lang="en-US" sz="2200" dirty="0"/>
                  <a:t>The hazard of event in any group is a constant multiple of the hazard in any other (e.g., if </a:t>
                </a:r>
                <a14:m>
                  <m:oMath xmlns:m="http://schemas.openxmlformats.org/officeDocument/2006/math">
                    <m:r>
                      <a:rPr lang="en-US" sz="2200" b="0" i="1" smtClean="0">
                        <a:latin typeface="Cambria Math" panose="02040503050406030204" pitchFamily="18" charset="0"/>
                      </a:rPr>
                      <m:t>𝑖</m:t>
                    </m:r>
                    <m:r>
                      <a:rPr lang="en-US" sz="2200" b="0" i="1" smtClean="0">
                        <a:latin typeface="Cambria Math" panose="02040503050406030204" pitchFamily="18" charset="0"/>
                      </a:rPr>
                      <m:t>=1</m:t>
                    </m:r>
                  </m:oMath>
                </a14:m>
                <a:r>
                  <a:rPr lang="en-US" sz="2200" dirty="0"/>
                  <a:t> has 2x risk as </a:t>
                </a:r>
                <a14:m>
                  <m:oMath xmlns:m="http://schemas.openxmlformats.org/officeDocument/2006/math">
                    <m:r>
                      <a:rPr lang="en-US" sz="2200" b="0" i="1" smtClean="0">
                        <a:latin typeface="Cambria Math" panose="02040503050406030204" pitchFamily="18" charset="0"/>
                      </a:rPr>
                      <m:t>𝑖</m:t>
                    </m:r>
                    <m:r>
                      <a:rPr lang="en-US" sz="2200" b="0" i="1" smtClean="0">
                        <a:latin typeface="Cambria Math" panose="02040503050406030204" pitchFamily="18" charset="0"/>
                      </a:rPr>
                      <m:t>=2</m:t>
                    </m:r>
                  </m:oMath>
                </a14:m>
                <a:r>
                  <a:rPr lang="en-US" sz="2200" dirty="0"/>
                  <a:t> in period 0, this must be true for all periods)</a:t>
                </a:r>
              </a:p>
              <a:p>
                <a:pPr lvl="1"/>
                <a:r>
                  <a:rPr lang="en-US" sz="2200" u="sng" dirty="0"/>
                  <a:t>Hazard curves for groups cannot cross</a:t>
                </a:r>
              </a:p>
              <a:p>
                <a:r>
                  <a:rPr lang="en-US" sz="2600" dirty="0"/>
                  <a:t>You have more than two groups and want to estimate simultaneously across many groups</a:t>
                </a:r>
              </a:p>
              <a:p>
                <a:pPr marL="0" indent="0">
                  <a:buNone/>
                </a:pPr>
                <a:r>
                  <a:rPr lang="en-US" sz="24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611" t="-1305"/>
                </a:stretch>
              </a:blipFill>
            </p:spPr>
            <p:txBody>
              <a:bodyPr/>
              <a:lstStyle/>
              <a:p>
                <a:r>
                  <a:rPr lang="en-US">
                    <a:noFill/>
                  </a:rPr>
                  <a:t> </a:t>
                </a:r>
              </a:p>
            </p:txBody>
          </p:sp>
        </mc:Fallback>
      </mc:AlternateContent>
    </p:spTree>
    <p:extLst>
      <p:ext uri="{BB962C8B-B14F-4D97-AF65-F5344CB8AC3E}">
        <p14:creationId xmlns:p14="http://schemas.microsoft.com/office/powerpoint/2010/main" val="2309277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need for causality?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Same </a:t>
            </a:r>
            <a:r>
              <a:rPr lang="en-US" sz="2400" b="1" u="sng" dirty="0"/>
              <a:t>model-based assumptions </a:t>
            </a:r>
            <a:r>
              <a:rPr lang="en-US" sz="2400" dirty="0"/>
              <a:t>we have used so far (what are these?)</a:t>
            </a:r>
          </a:p>
          <a:p>
            <a:r>
              <a:rPr lang="en-US" sz="2400" dirty="0"/>
              <a:t>No selection across groups (</a:t>
            </a:r>
            <a:r>
              <a:rPr lang="en-US" sz="2400" b="1" u="sng" dirty="0"/>
              <a:t>design-based</a:t>
            </a:r>
            <a:r>
              <a:rPr lang="en-US" sz="2400" dirty="0"/>
              <a:t>) (are these met?)</a:t>
            </a:r>
          </a:p>
          <a:p>
            <a:r>
              <a:rPr lang="en-US" sz="2400" dirty="0"/>
              <a:t>No interference across groups (what does this mean?)</a:t>
            </a:r>
          </a:p>
          <a:p>
            <a:r>
              <a:rPr lang="en-US" sz="2400" dirty="0"/>
              <a:t>Additionally: </a:t>
            </a:r>
            <a:r>
              <a:rPr lang="en-US" sz="2400" b="1" u="sng" dirty="0"/>
              <a:t>correct specification of the hazard function</a:t>
            </a:r>
          </a:p>
          <a:p>
            <a:endParaRPr lang="en-US" sz="2400" b="1" u="sng" dirty="0"/>
          </a:p>
          <a:p>
            <a:pPr marL="0" indent="0">
              <a:buNone/>
            </a:pPr>
            <a:r>
              <a:rPr lang="en-US" sz="2400" b="1" u="sng" dirty="0"/>
              <a:t>Some common issues: </a:t>
            </a:r>
          </a:p>
          <a:p>
            <a:r>
              <a:rPr lang="en-US" sz="2400" dirty="0"/>
              <a:t>Time origin (what is the starting point? What is the end point?)</a:t>
            </a:r>
          </a:p>
          <a:p>
            <a:r>
              <a:rPr lang="en-US" sz="2400" dirty="0"/>
              <a:t>Censoring data (am I truly observing the population?)</a:t>
            </a:r>
          </a:p>
          <a:p>
            <a:endParaRPr lang="en-US" sz="2400" dirty="0"/>
          </a:p>
          <a:p>
            <a:endParaRPr lang="en-US" sz="2400" dirty="0"/>
          </a:p>
          <a:p>
            <a:pPr marL="0" indent="0">
              <a:buNone/>
            </a:pPr>
            <a:r>
              <a:rPr lang="en-US" sz="2400" dirty="0"/>
              <a:t>						</a:t>
            </a:r>
          </a:p>
        </p:txBody>
      </p:sp>
    </p:spTree>
    <p:extLst>
      <p:ext uri="{BB962C8B-B14F-4D97-AF65-F5344CB8AC3E}">
        <p14:creationId xmlns:p14="http://schemas.microsoft.com/office/powerpoint/2010/main" val="3789917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Survival Analysis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pPr marL="457200" indent="-457200">
                  <a:buFont typeface="+mj-lt"/>
                  <a:buAutoNum type="arabicPeriod"/>
                </a:pPr>
                <a:r>
                  <a:rPr lang="en-US" sz="2400" b="1" u="sng" dirty="0"/>
                  <a:t>Kaplan-Meier Estimators</a:t>
                </a:r>
                <a:r>
                  <a:rPr lang="en-US" sz="2400" dirty="0"/>
                  <a:t>: Estimate the survival function itself (probability that events don’t occur until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endParaRPr lang="en-US" sz="2400" b="1" u="sng" dirty="0"/>
              </a:p>
              <a:p>
                <a:pPr marL="457200" indent="-457200">
                  <a:buFont typeface="+mj-lt"/>
                  <a:buAutoNum type="arabicPeriod"/>
                </a:pPr>
                <a:r>
                  <a:rPr lang="en-US" sz="2400" b="1" u="sng" dirty="0"/>
                  <a:t>Cox Proportional Hazard Models:</a:t>
                </a:r>
                <a:r>
                  <a:rPr lang="en-US" sz="2400" dirty="0"/>
                  <a:t> Estimate the effect of covariates on survival time.</a:t>
                </a:r>
              </a:p>
              <a:p>
                <a:pPr marL="457200" indent="-457200">
                  <a:buFont typeface="+mj-lt"/>
                  <a:buAutoNum type="arabicPeriod"/>
                </a:pPr>
                <a:r>
                  <a:rPr lang="en-US" sz="2400" b="1" u="sng" dirty="0"/>
                  <a:t>Parametric Models:</a:t>
                </a:r>
                <a:r>
                  <a:rPr lang="en-US" sz="2400" dirty="0"/>
                  <a:t> take stronger stances on survival times (e.g., exponential, Weibull distributions).</a:t>
                </a:r>
              </a:p>
              <a:p>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489" t="-1305"/>
                </a:stretch>
              </a:blipFill>
            </p:spPr>
            <p:txBody>
              <a:bodyPr/>
              <a:lstStyle/>
              <a:p>
                <a:r>
                  <a:rPr lang="en-US">
                    <a:noFill/>
                  </a:rPr>
                  <a:t> </a:t>
                </a:r>
              </a:p>
            </p:txBody>
          </p:sp>
        </mc:Fallback>
      </mc:AlternateContent>
      <p:pic>
        <p:nvPicPr>
          <p:cNvPr id="1026" name="Picture 2" descr="Weibull Distribution (Definition, Properties, Plot, Reliability &amp; Examples)">
            <a:extLst>
              <a:ext uri="{FF2B5EF4-FFF2-40B4-BE49-F238E27FC236}">
                <a16:creationId xmlns:a16="http://schemas.microsoft.com/office/drawing/2014/main" id="{E559925A-17CA-FB75-821F-EEA5A4C60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599" y="3312413"/>
            <a:ext cx="5029201" cy="354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3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Interpretation and Limitations of Analysis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What worked well in this analysis? </a:t>
            </a:r>
          </a:p>
          <a:p>
            <a:pPr lvl="1"/>
            <a:r>
              <a:rPr lang="en-US" sz="2400" dirty="0">
                <a:cs typeface="Times New Roman" panose="02020603050405020304" pitchFamily="18" charset="0"/>
              </a:rPr>
              <a:t>What was lacking? </a:t>
            </a:r>
          </a:p>
          <a:p>
            <a:pPr lvl="1"/>
            <a:r>
              <a:rPr lang="en-US" sz="2400" dirty="0">
                <a:cs typeface="Times New Roman" panose="02020603050405020304" pitchFamily="18" charset="0"/>
              </a:rPr>
              <a:t>What are the takeaways for you? </a:t>
            </a:r>
          </a:p>
          <a:p>
            <a:pPr lvl="1"/>
            <a:r>
              <a:rPr lang="en-US" sz="2400" dirty="0">
                <a:cs typeface="Times New Roman" panose="02020603050405020304" pitchFamily="18" charset="0"/>
              </a:rPr>
              <a:t>What might limit the takeaways? What hinders your approach to thinking of this as causal? </a:t>
            </a:r>
          </a:p>
          <a:p>
            <a:pPr lvl="1"/>
            <a:r>
              <a:rPr lang="en-US" sz="2400" dirty="0">
                <a:cs typeface="Times New Roman" panose="02020603050405020304" pitchFamily="18" charset="0"/>
              </a:rPr>
              <a:t>Any other thoughts? </a:t>
            </a:r>
          </a:p>
        </p:txBody>
      </p:sp>
    </p:spTree>
    <p:extLst>
      <p:ext uri="{BB962C8B-B14F-4D97-AF65-F5344CB8AC3E}">
        <p14:creationId xmlns:p14="http://schemas.microsoft.com/office/powerpoint/2010/main" val="62032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Thoughts?</a:t>
            </a: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“We are aware of 3 other studies that incorporated a control group to study the effectiveness of similar interventions. These studies were limited by small sample sizes and did not detect an effect on mortality.”</a:t>
            </a:r>
          </a:p>
          <a:p>
            <a:r>
              <a:rPr lang="en-US" sz="2400" dirty="0"/>
              <a:t>“Finally, it is not possible for us to say with certainty which of our intervention initiatives ultimately led to the observed improvements, or to measure the effect of other unrecognized changes on the improvements. It is possible that at least part of the observed reduction in LOS is attributable to improved repatriation of patients to their home hospitals after surgery. Nonetheless, our findings of reduced adjusted risk of death in those patients undergoing surgery within 48 hours, regardless of time period, underscore the role of timely surgery in reducing mortality.”</a:t>
            </a:r>
          </a:p>
          <a:p>
            <a:r>
              <a:rPr lang="en-US" sz="2400" dirty="0"/>
              <a:t>Papers to consider: </a:t>
            </a:r>
          </a:p>
          <a:p>
            <a:pPr lvl="1"/>
            <a:r>
              <a:rPr lang="en-US" sz="2200" dirty="0">
                <a:hlinkClick r:id="rId3"/>
              </a:rPr>
              <a:t>https://www.ncbi.nlm.nih.gov/pmc/articles/PMC3653612/</a:t>
            </a:r>
            <a:endParaRPr lang="en-US" sz="2200" dirty="0"/>
          </a:p>
          <a:p>
            <a:pPr lvl="1"/>
            <a:r>
              <a:rPr lang="en-US" sz="2200" dirty="0">
                <a:hlinkClick r:id="rId4"/>
              </a:rPr>
              <a:t>https://arxiv.org/pdf/2307.11971.pdf</a:t>
            </a:r>
            <a:r>
              <a:rPr lang="en-US" sz="2200" dirty="0"/>
              <a:t> </a:t>
            </a:r>
          </a:p>
        </p:txBody>
      </p:sp>
    </p:spTree>
    <p:extLst>
      <p:ext uri="{BB962C8B-B14F-4D97-AF65-F5344CB8AC3E}">
        <p14:creationId xmlns:p14="http://schemas.microsoft.com/office/powerpoint/2010/main" val="585088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25328" cy="4041648"/>
          </a:xfrm>
        </p:spPr>
        <p:txBody>
          <a:bodyPr>
            <a:normAutofit/>
          </a:bodyPr>
          <a:lstStyle/>
          <a:p>
            <a:r>
              <a:rPr lang="en-US" sz="5400">
                <a:latin typeface="Times New Roman" panose="02020603050405020304" pitchFamily="18" charset="0"/>
                <a:cs typeface="Times New Roman" panose="02020603050405020304" pitchFamily="18" charset="0"/>
              </a:rPr>
              <a:t>Mixed Methods</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133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25328" cy="4041648"/>
          </a:xfrm>
        </p:spPr>
        <p:txBody>
          <a:bodyPr>
            <a:normAutofit/>
          </a:bodyPr>
          <a:lstStyle/>
          <a:p>
            <a:r>
              <a:rPr lang="en-US" sz="5400" dirty="0">
                <a:latin typeface="Times New Roman" panose="02020603050405020304" pitchFamily="18" charset="0"/>
                <a:cs typeface="Times New Roman" panose="02020603050405020304" pitchFamily="18" charset="0"/>
              </a:rPr>
              <a:t>Survival Analysi</a:t>
            </a:r>
            <a:r>
              <a:rPr lang="en-US" sz="5400" dirty="0">
                <a:cs typeface="Times New Roman" panose="02020603050405020304" pitchFamily="18" charset="0"/>
              </a:rPr>
              <a:t>s</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4683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339C2C-C2AE-3890-BB1C-AD17116D976A}"/>
              </a:ext>
            </a:extLst>
          </p:cNvPr>
          <p:cNvSpPr txBox="1"/>
          <p:nvPr/>
        </p:nvSpPr>
        <p:spPr>
          <a:xfrm>
            <a:off x="381000" y="-9023271"/>
            <a:ext cx="12643757" cy="15881271"/>
          </a:xfrm>
          <a:prstGeom prst="rect">
            <a:avLst/>
          </a:prstGeom>
          <a:noFill/>
        </p:spPr>
        <p:txBody>
          <a:bodyPr wrap="square">
            <a:spAutoFit/>
          </a:bodyPr>
          <a:lstStyle/>
          <a:p>
            <a:r>
              <a:rPr lang="en-US" dirty="0"/>
              <a:t>**Slide 4: Kaplan-Meier Estimator**</a:t>
            </a:r>
          </a:p>
          <a:p>
            <a:r>
              <a:rPr lang="en-US" dirty="0"/>
              <a:t>- **Key Features:** </a:t>
            </a:r>
          </a:p>
          <a:p>
            <a:r>
              <a:rPr lang="en-US" dirty="0"/>
              <a:t>  - Estimates survival probability over time.</a:t>
            </a:r>
          </a:p>
          <a:p>
            <a:r>
              <a:rPr lang="en-US" dirty="0"/>
              <a:t>  - Suitable for censored data.</a:t>
            </a:r>
          </a:p>
          <a:p>
            <a:r>
              <a:rPr lang="en-US" dirty="0"/>
              <a:t>- **Formula:** </a:t>
            </a:r>
          </a:p>
          <a:p>
            <a:r>
              <a:rPr lang="en-US" dirty="0"/>
              <a:t>  - \( S(t) = \prod_{</a:t>
            </a:r>
            <a:r>
              <a:rPr lang="en-US" dirty="0" err="1"/>
              <a:t>t_i</a:t>
            </a:r>
            <a:r>
              <a:rPr lang="en-US" dirty="0"/>
              <a:t> &lt; t} (1 - \frac{</a:t>
            </a:r>
            <a:r>
              <a:rPr lang="en-US" dirty="0" err="1"/>
              <a:t>d_i</a:t>
            </a:r>
            <a:r>
              <a:rPr lang="en-US" dirty="0"/>
              <a:t>}{</a:t>
            </a:r>
            <a:r>
              <a:rPr lang="en-US" dirty="0" err="1"/>
              <a:t>n_i</a:t>
            </a:r>
            <a:r>
              <a:rPr lang="en-US" dirty="0"/>
              <a:t>}) \)</a:t>
            </a:r>
          </a:p>
          <a:p>
            <a:r>
              <a:rPr lang="en-US" dirty="0"/>
              <a:t>  - Where \(</a:t>
            </a:r>
            <a:r>
              <a:rPr lang="en-US" dirty="0" err="1"/>
              <a:t>d_i</a:t>
            </a:r>
            <a:r>
              <a:rPr lang="en-US" dirty="0"/>
              <a:t>\) is the number of events at time \(</a:t>
            </a:r>
            <a:r>
              <a:rPr lang="en-US" dirty="0" err="1"/>
              <a:t>t_i</a:t>
            </a:r>
            <a:r>
              <a:rPr lang="en-US" dirty="0"/>
              <a:t>\) and \(</a:t>
            </a:r>
            <a:r>
              <a:rPr lang="en-US" dirty="0" err="1"/>
              <a:t>n_i</a:t>
            </a:r>
            <a:r>
              <a:rPr lang="en-US" dirty="0"/>
              <a:t>\) is the number of subjects at risk just before time \(</a:t>
            </a:r>
            <a:r>
              <a:rPr lang="en-US" dirty="0" err="1"/>
              <a:t>t_i</a:t>
            </a:r>
            <a:r>
              <a:rPr lang="en-US" dirty="0"/>
              <a:t>\).</a:t>
            </a:r>
          </a:p>
          <a:p>
            <a:endParaRPr lang="en-US" dirty="0"/>
          </a:p>
          <a:p>
            <a:r>
              <a:rPr lang="en-US" dirty="0"/>
              <a:t>---</a:t>
            </a:r>
          </a:p>
          <a:p>
            <a:endParaRPr lang="en-US" dirty="0"/>
          </a:p>
          <a:p>
            <a:r>
              <a:rPr lang="en-US" dirty="0"/>
              <a:t>**Slide 5: Example of Kaplan-Meier Curve**</a:t>
            </a:r>
          </a:p>
          <a:p>
            <a:r>
              <a:rPr lang="en-US" dirty="0"/>
              <a:t>- *Insert a graph illustrating the Kaplan-Meier survival curve.*</a:t>
            </a:r>
          </a:p>
          <a:p>
            <a:r>
              <a:rPr lang="en-US" dirty="0"/>
              <a:t>- **Interpretation:** The curve represents the estimated probability of survival over time.</a:t>
            </a:r>
          </a:p>
          <a:p>
            <a:endParaRPr lang="en-US" dirty="0"/>
          </a:p>
          <a:p>
            <a:r>
              <a:rPr lang="en-US" dirty="0"/>
              <a:t>---</a:t>
            </a:r>
          </a:p>
          <a:p>
            <a:endParaRPr lang="en-US" dirty="0"/>
          </a:p>
          <a:p>
            <a:r>
              <a:rPr lang="en-US" dirty="0"/>
              <a:t>**Slide 6: Cox Proportional Hazards Model**</a:t>
            </a:r>
          </a:p>
          <a:p>
            <a:r>
              <a:rPr lang="en-US" dirty="0"/>
              <a:t>- **Assumptions:** </a:t>
            </a:r>
          </a:p>
          <a:p>
            <a:r>
              <a:rPr lang="en-US" dirty="0"/>
              <a:t>  - Proportional hazards assumption.</a:t>
            </a:r>
          </a:p>
          <a:p>
            <a:r>
              <a:rPr lang="en-US" dirty="0"/>
              <a:t>  - Linear relationship between covariates and log-hazard.</a:t>
            </a:r>
          </a:p>
          <a:p>
            <a:r>
              <a:rPr lang="en-US" dirty="0"/>
              <a:t>- **Formula:** </a:t>
            </a:r>
          </a:p>
          <a:p>
            <a:r>
              <a:rPr lang="en-US" dirty="0"/>
              <a:t>  - \( h(</a:t>
            </a:r>
            <a:r>
              <a:rPr lang="en-US" dirty="0" err="1"/>
              <a:t>t|x</a:t>
            </a:r>
            <a:r>
              <a:rPr lang="en-US" dirty="0"/>
              <a:t>) = h_0(t) \</a:t>
            </a:r>
            <a:r>
              <a:rPr lang="en-US" dirty="0" err="1"/>
              <a:t>cdot</a:t>
            </a:r>
            <a:r>
              <a:rPr lang="en-US" dirty="0"/>
              <a:t> e^{\beta_1x_1 + \beta_2x_2 + ... + \</a:t>
            </a:r>
            <a:r>
              <a:rPr lang="en-US" dirty="0" err="1"/>
              <a:t>beta_px_p</a:t>
            </a:r>
            <a:r>
              <a:rPr lang="en-US" dirty="0"/>
              <a:t>} \)</a:t>
            </a:r>
          </a:p>
          <a:p>
            <a:endParaRPr lang="en-US" dirty="0"/>
          </a:p>
          <a:p>
            <a:r>
              <a:rPr lang="en-US" dirty="0"/>
              <a:t>---</a:t>
            </a:r>
          </a:p>
          <a:p>
            <a:endParaRPr lang="en-US" dirty="0"/>
          </a:p>
          <a:p>
            <a:r>
              <a:rPr lang="en-US" dirty="0"/>
              <a:t>**Slide 7: Cox Proportional Hazards Model (Contd.)**</a:t>
            </a:r>
          </a:p>
          <a:p>
            <a:r>
              <a:rPr lang="en-US" dirty="0"/>
              <a:t>- **Interpretation:** </a:t>
            </a:r>
          </a:p>
          <a:p>
            <a:r>
              <a:rPr lang="en-US" dirty="0"/>
              <a:t>  - \(h(</a:t>
            </a:r>
            <a:r>
              <a:rPr lang="en-US" dirty="0" err="1"/>
              <a:t>t|x</a:t>
            </a:r>
            <a:r>
              <a:rPr lang="en-US" dirty="0"/>
              <a:t>)\): Hazard at time \(t\) for a subject with covariates \(x\).</a:t>
            </a:r>
          </a:p>
          <a:p>
            <a:r>
              <a:rPr lang="en-US" dirty="0"/>
              <a:t>  - \(h_0(t)\): Baseline hazard function.</a:t>
            </a:r>
          </a:p>
          <a:p>
            <a:r>
              <a:rPr lang="en-US" dirty="0"/>
              <a:t>  - \(x_1, x_2, ..., </a:t>
            </a:r>
            <a:r>
              <a:rPr lang="en-US" dirty="0" err="1"/>
              <a:t>x_p</a:t>
            </a:r>
            <a:r>
              <a:rPr lang="en-US" dirty="0"/>
              <a:t>\): Covariates.</a:t>
            </a:r>
          </a:p>
          <a:p>
            <a:r>
              <a:rPr lang="en-US" dirty="0"/>
              <a:t>  - \(\beta_1, \beta_2, ..., \</a:t>
            </a:r>
            <a:r>
              <a:rPr lang="en-US" dirty="0" err="1"/>
              <a:t>beta_p</a:t>
            </a:r>
            <a:r>
              <a:rPr lang="en-US" dirty="0"/>
              <a:t>\): Coefficients.</a:t>
            </a:r>
          </a:p>
          <a:p>
            <a:endParaRPr lang="en-US" dirty="0"/>
          </a:p>
          <a:p>
            <a:r>
              <a:rPr lang="en-US" dirty="0"/>
              <a:t>---</a:t>
            </a:r>
          </a:p>
          <a:p>
            <a:endParaRPr lang="en-US" dirty="0"/>
          </a:p>
          <a:p>
            <a:r>
              <a:rPr lang="en-US" dirty="0"/>
              <a:t>**Slide 8: Parametric Survival Models**</a:t>
            </a:r>
          </a:p>
          <a:p>
            <a:r>
              <a:rPr lang="en-US" dirty="0"/>
              <a:t>- **Key Points:** </a:t>
            </a:r>
          </a:p>
          <a:p>
            <a:r>
              <a:rPr lang="en-US" dirty="0"/>
              <a:t>  - Assumes a specific distribution for survival times (e.g., exponential, Weibull).</a:t>
            </a:r>
          </a:p>
          <a:p>
            <a:r>
              <a:rPr lang="en-US" dirty="0"/>
              <a:t>  - Requires fewer assumptions if the chosen distribution fits the data well.</a:t>
            </a:r>
          </a:p>
          <a:p>
            <a:endParaRPr lang="en-US" dirty="0"/>
          </a:p>
          <a:p>
            <a:r>
              <a:rPr lang="en-US" dirty="0"/>
              <a:t>---</a:t>
            </a:r>
          </a:p>
          <a:p>
            <a:endParaRPr lang="en-US" dirty="0"/>
          </a:p>
          <a:p>
            <a:r>
              <a:rPr lang="en-US" dirty="0"/>
              <a:t>**Slide 9: Application in Health Systems Research**</a:t>
            </a:r>
          </a:p>
          <a:p>
            <a:r>
              <a:rPr lang="en-US" dirty="0"/>
              <a:t>- **Example:** </a:t>
            </a:r>
          </a:p>
          <a:p>
            <a:r>
              <a:rPr lang="en-US" dirty="0"/>
              <a:t>  - Assessing the effectiveness of a new treatment on cancer patient survival rates.</a:t>
            </a:r>
          </a:p>
          <a:p>
            <a:r>
              <a:rPr lang="en-US" dirty="0"/>
              <a:t>  - Predicting the time to readmission after a surgical procedure.</a:t>
            </a:r>
          </a:p>
          <a:p>
            <a:r>
              <a:rPr lang="en-US" dirty="0"/>
              <a:t>  - Analyzing factors influencing the time to recovery from a disease outbreak.</a:t>
            </a:r>
          </a:p>
          <a:p>
            <a:endParaRPr lang="en-US" dirty="0"/>
          </a:p>
          <a:p>
            <a:r>
              <a:rPr lang="en-US" dirty="0"/>
              <a:t>---</a:t>
            </a:r>
          </a:p>
          <a:p>
            <a:endParaRPr lang="en-US" dirty="0"/>
          </a:p>
          <a:p>
            <a:r>
              <a:rPr lang="en-US" dirty="0"/>
              <a:t>**Slide 10: Considerations in Survival Analysis**</a:t>
            </a:r>
          </a:p>
          <a:p>
            <a:r>
              <a:rPr lang="en-US" dirty="0"/>
              <a:t>- **Censoring:** </a:t>
            </a:r>
          </a:p>
          <a:p>
            <a:r>
              <a:rPr lang="en-US" dirty="0"/>
              <a:t>  - Types of censoring (right, left, interval).</a:t>
            </a:r>
          </a:p>
          <a:p>
            <a:r>
              <a:rPr lang="en-US" dirty="0"/>
              <a:t>  - Methods to handle censoring (Kaplan-Meier, Cox regression).</a:t>
            </a:r>
          </a:p>
          <a:p>
            <a:r>
              <a:rPr lang="en-US" dirty="0"/>
              <a:t>- **Variable Selection:** </a:t>
            </a:r>
          </a:p>
          <a:p>
            <a:r>
              <a:rPr lang="en-US" dirty="0"/>
              <a:t>  - Choosing relevant covariates.</a:t>
            </a:r>
          </a:p>
          <a:p>
            <a:r>
              <a:rPr lang="en-US" dirty="0"/>
              <a:t>  - Avoiding overfitting.</a:t>
            </a:r>
          </a:p>
        </p:txBody>
      </p:sp>
    </p:spTree>
    <p:extLst>
      <p:ext uri="{BB962C8B-B14F-4D97-AF65-F5344CB8AC3E}">
        <p14:creationId xmlns:p14="http://schemas.microsoft.com/office/powerpoint/2010/main" val="89746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954612"/>
            <a:ext cx="9982201" cy="5141388"/>
          </a:xfrm>
        </p:spPr>
        <p:txBody>
          <a:bodyPr>
            <a:noAutofit/>
          </a:bodyPr>
          <a:lstStyle/>
          <a:p>
            <a:r>
              <a:rPr lang="en-US" sz="2400" dirty="0"/>
              <a:t>What if our outcome isn’t an event, but </a:t>
            </a:r>
            <a:r>
              <a:rPr lang="en-US" sz="2400" b="1" dirty="0"/>
              <a:t>how long </a:t>
            </a:r>
            <a:r>
              <a:rPr lang="en-US" sz="2400" dirty="0"/>
              <a:t>it takes for an event to occur? </a:t>
            </a:r>
          </a:p>
          <a:p>
            <a:pPr lvl="1"/>
            <a:r>
              <a:rPr lang="en-US" sz="2400" dirty="0"/>
              <a:t>Patient survival</a:t>
            </a:r>
          </a:p>
          <a:p>
            <a:pPr lvl="1"/>
            <a:r>
              <a:rPr lang="en-US" sz="2400" dirty="0"/>
              <a:t>Effectiveness of treatment (time until symptoms reappear)</a:t>
            </a:r>
          </a:p>
          <a:p>
            <a:pPr lvl="1"/>
            <a:r>
              <a:rPr lang="en-US" sz="2400" dirty="0"/>
              <a:t>Disease progression</a:t>
            </a:r>
          </a:p>
          <a:p>
            <a:pPr lvl="1"/>
            <a:r>
              <a:rPr lang="en-US" sz="2400" dirty="0"/>
              <a:t>Etc. </a:t>
            </a:r>
          </a:p>
          <a:p>
            <a:endParaRPr lang="en-US" sz="2400" dirty="0"/>
          </a:p>
        </p:txBody>
      </p:sp>
    </p:spTree>
    <p:extLst>
      <p:ext uri="{BB962C8B-B14F-4D97-AF65-F5344CB8AC3E}">
        <p14:creationId xmlns:p14="http://schemas.microsoft.com/office/powerpoint/2010/main" val="160966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4191000"/>
            <a:ext cx="9982201" cy="1905000"/>
          </a:xfrm>
        </p:spPr>
        <p:txBody>
          <a:bodyPr>
            <a:noAutofit/>
          </a:bodyPr>
          <a:lstStyle/>
          <a:p>
            <a:pPr marL="0" indent="0">
              <a:buNone/>
            </a:pPr>
            <a:r>
              <a:rPr lang="en-US" sz="3000" b="1" u="sng" dirty="0">
                <a:solidFill>
                  <a:schemeClr val="tx2">
                    <a:lumMod val="60000"/>
                    <a:lumOff val="40000"/>
                  </a:schemeClr>
                </a:solidFill>
                <a:latin typeface="Aptos" panose="020B0004020202020204" pitchFamily="34" charset="0"/>
              </a:rPr>
              <a:t>So what’s the research question?</a:t>
            </a:r>
          </a:p>
        </p:txBody>
      </p:sp>
      <p:pic>
        <p:nvPicPr>
          <p:cNvPr id="5" name="Picture 4">
            <a:extLst>
              <a:ext uri="{FF2B5EF4-FFF2-40B4-BE49-F238E27FC236}">
                <a16:creationId xmlns:a16="http://schemas.microsoft.com/office/drawing/2014/main" id="{A526BA7A-FEB0-3971-DA28-79CC3925C074}"/>
              </a:ext>
            </a:extLst>
          </p:cNvPr>
          <p:cNvPicPr>
            <a:picLocks noChangeAspect="1"/>
          </p:cNvPicPr>
          <p:nvPr/>
        </p:nvPicPr>
        <p:blipFill rotWithShape="1">
          <a:blip r:embed="rId3"/>
          <a:srcRect b="58187"/>
          <a:stretch/>
        </p:blipFill>
        <p:spPr>
          <a:xfrm>
            <a:off x="618309" y="919778"/>
            <a:ext cx="10125891" cy="2966423"/>
          </a:xfrm>
          <a:prstGeom prst="rect">
            <a:avLst/>
          </a:prstGeom>
        </p:spPr>
      </p:pic>
      <p:sp>
        <p:nvSpPr>
          <p:cNvPr id="7" name="Rectangle 6">
            <a:extLst>
              <a:ext uri="{FF2B5EF4-FFF2-40B4-BE49-F238E27FC236}">
                <a16:creationId xmlns:a16="http://schemas.microsoft.com/office/drawing/2014/main" id="{20F64682-BAB3-45C9-F10A-31FC8093CD4B}"/>
              </a:ext>
            </a:extLst>
          </p:cNvPr>
          <p:cNvSpPr/>
          <p:nvPr/>
        </p:nvSpPr>
        <p:spPr>
          <a:xfrm>
            <a:off x="457200" y="919778"/>
            <a:ext cx="10287000" cy="2052022"/>
          </a:xfrm>
          <a:prstGeom prst="rect">
            <a:avLst/>
          </a:prstGeom>
          <a:noFill/>
          <a:ln w="762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63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4191000"/>
            <a:ext cx="10515601" cy="2514600"/>
          </a:xfrm>
        </p:spPr>
        <p:txBody>
          <a:bodyPr>
            <a:noAutofit/>
          </a:bodyPr>
          <a:lstStyle/>
          <a:p>
            <a:pPr marL="0" indent="0">
              <a:buNone/>
            </a:pPr>
            <a:r>
              <a:rPr lang="en-US" sz="2200" dirty="0"/>
              <a:t>Why is this setting important? </a:t>
            </a:r>
          </a:p>
          <a:p>
            <a:r>
              <a:rPr lang="en-US" sz="2200" dirty="0"/>
              <a:t>Following fracture, mortality ranges from </a:t>
            </a:r>
            <a:r>
              <a:rPr lang="en-US" sz="2200" b="1" dirty="0"/>
              <a:t>4% at 1 month3 to 33% at 1 year, with approximately 70% of deaths at 1 year attributed to the hip fracture. </a:t>
            </a:r>
          </a:p>
          <a:p>
            <a:r>
              <a:rPr lang="en-US" sz="2200" b="1" dirty="0"/>
              <a:t>This is 7000 deaths annually! </a:t>
            </a:r>
          </a:p>
          <a:p>
            <a:r>
              <a:rPr lang="en-US" sz="2200" dirty="0"/>
              <a:t>Most important ways to handle this: prevention and timely surgery (48 hours)</a:t>
            </a:r>
          </a:p>
        </p:txBody>
      </p:sp>
      <p:pic>
        <p:nvPicPr>
          <p:cNvPr id="5" name="Picture 4">
            <a:extLst>
              <a:ext uri="{FF2B5EF4-FFF2-40B4-BE49-F238E27FC236}">
                <a16:creationId xmlns:a16="http://schemas.microsoft.com/office/drawing/2014/main" id="{A526BA7A-FEB0-3971-DA28-79CC3925C074}"/>
              </a:ext>
            </a:extLst>
          </p:cNvPr>
          <p:cNvPicPr>
            <a:picLocks noChangeAspect="1"/>
          </p:cNvPicPr>
          <p:nvPr/>
        </p:nvPicPr>
        <p:blipFill rotWithShape="1">
          <a:blip r:embed="rId3"/>
          <a:srcRect b="58187"/>
          <a:stretch/>
        </p:blipFill>
        <p:spPr>
          <a:xfrm>
            <a:off x="618309" y="919778"/>
            <a:ext cx="10125891" cy="2966423"/>
          </a:xfrm>
          <a:prstGeom prst="rect">
            <a:avLst/>
          </a:prstGeom>
        </p:spPr>
      </p:pic>
      <p:sp>
        <p:nvSpPr>
          <p:cNvPr id="7" name="Rectangle 6">
            <a:extLst>
              <a:ext uri="{FF2B5EF4-FFF2-40B4-BE49-F238E27FC236}">
                <a16:creationId xmlns:a16="http://schemas.microsoft.com/office/drawing/2014/main" id="{20F64682-BAB3-45C9-F10A-31FC8093CD4B}"/>
              </a:ext>
            </a:extLst>
          </p:cNvPr>
          <p:cNvSpPr/>
          <p:nvPr/>
        </p:nvSpPr>
        <p:spPr>
          <a:xfrm>
            <a:off x="457200" y="919778"/>
            <a:ext cx="10287000" cy="2052022"/>
          </a:xfrm>
          <a:prstGeom prst="rect">
            <a:avLst/>
          </a:prstGeom>
          <a:noFill/>
          <a:ln w="762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32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r>
                  <a:rPr lang="en-US" sz="2400" dirty="0"/>
                  <a:t>What if our outcome isn’t an event, but </a:t>
                </a:r>
                <a:r>
                  <a:rPr lang="en-US" sz="2400" b="1" dirty="0"/>
                  <a:t>how long </a:t>
                </a:r>
                <a:r>
                  <a:rPr lang="en-US" sz="2400" dirty="0"/>
                  <a:t>it takes for an event to occur? </a:t>
                </a:r>
              </a:p>
              <a:p>
                <a:pPr lvl="1"/>
                <a:r>
                  <a:rPr lang="en-US" sz="2200" dirty="0"/>
                  <a:t>Patient survival</a:t>
                </a:r>
              </a:p>
              <a:p>
                <a:pPr lvl="1"/>
                <a:r>
                  <a:rPr lang="en-US" sz="2200" dirty="0"/>
                  <a:t>Effectiveness of treatment (time until symptoms reappear)</a:t>
                </a:r>
              </a:p>
              <a:p>
                <a:pPr lvl="1"/>
                <a:r>
                  <a:rPr lang="en-US" sz="2200" dirty="0"/>
                  <a:t>Disease progression</a:t>
                </a:r>
              </a:p>
              <a:p>
                <a:pPr lvl="1"/>
                <a:r>
                  <a:rPr lang="en-US" sz="2200" dirty="0"/>
                  <a:t>Etc. </a:t>
                </a:r>
              </a:p>
              <a:p>
                <a:r>
                  <a:rPr lang="en-US" sz="2600" dirty="0"/>
                  <a:t>How does this change the regression? </a:t>
                </a:r>
              </a:p>
              <a:p>
                <a:pPr lvl="1"/>
                <a:r>
                  <a:rPr lang="en-US" sz="2400" dirty="0"/>
                  <a:t>New outcome variable: time to event conditional on covariates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a:p>
                <a:pPr lvl="1"/>
                <a:r>
                  <a:rPr lang="en-US" sz="2400" dirty="0"/>
                  <a:t>Measured using a </a:t>
                </a:r>
                <a:r>
                  <a:rPr lang="en-US" sz="2400" u="sng" dirty="0"/>
                  <a:t>hazard function: </a:t>
                </a:r>
              </a:p>
              <a:p>
                <a:pPr marL="274320" lvl="1" indent="0">
                  <a:buNone/>
                </a:pPr>
                <a:endParaRPr lang="en-US" sz="2400" u="sng" dirty="0"/>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𝑜𝑐𝑐𝑢𝑟𝑠</m:t>
                                  </m:r>
                                  <m:r>
                                    <a:rPr lang="en-US" sz="2400" b="0" i="1" smtClean="0">
                                      <a:latin typeface="Cambria Math" panose="02040503050406030204" pitchFamily="18" charset="0"/>
                                    </a:rPr>
                                    <m:t> </m:t>
                                  </m:r>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𝑡</m:t>
                                  </m:r>
                                </m:e>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num>
                        <m:den>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den>
                      </m:f>
                    </m:oMath>
                  </m:oMathPara>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611" t="-1305"/>
                </a:stretch>
              </a:blipFill>
            </p:spPr>
            <p:txBody>
              <a:bodyPr/>
              <a:lstStyle/>
              <a:p>
                <a:r>
                  <a:rPr lang="en-US">
                    <a:noFill/>
                  </a:rPr>
                  <a:t> </a:t>
                </a:r>
              </a:p>
            </p:txBody>
          </p:sp>
        </mc:Fallback>
      </mc:AlternateContent>
    </p:spTree>
    <p:extLst>
      <p:ext uri="{BB962C8B-B14F-4D97-AF65-F5344CB8AC3E}">
        <p14:creationId xmlns:p14="http://schemas.microsoft.com/office/powerpoint/2010/main" val="325331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Survival Analysis?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0600" y="954612"/>
                <a:ext cx="9982201" cy="5141388"/>
              </a:xfrm>
            </p:spPr>
            <p:txBody>
              <a:bodyPr>
                <a:noAutofit/>
              </a:bodyPr>
              <a:lstStyle/>
              <a:p>
                <a:r>
                  <a:rPr lang="en-US" sz="2400" dirty="0"/>
                  <a:t>What if our outcome isn’t an event, but </a:t>
                </a:r>
                <a:r>
                  <a:rPr lang="en-US" sz="2400" b="1" dirty="0"/>
                  <a:t>how long </a:t>
                </a:r>
                <a:r>
                  <a:rPr lang="en-US" sz="2400" dirty="0"/>
                  <a:t>it takes for an event to occur? </a:t>
                </a:r>
                <a:endParaRPr lang="en-US" sz="2200" dirty="0"/>
              </a:p>
              <a:p>
                <a:r>
                  <a:rPr lang="en-US" sz="2600" dirty="0"/>
                  <a:t>How does this change the regression? </a:t>
                </a:r>
              </a:p>
              <a:p>
                <a:pPr lvl="1"/>
                <a:r>
                  <a:rPr lang="en-US" sz="2400" dirty="0"/>
                  <a:t>New outcome variable: time to event conditional on covariates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a:p>
                <a:pPr lvl="1"/>
                <a:r>
                  <a:rPr lang="en-US" sz="2400" dirty="0"/>
                  <a:t>Measured using a </a:t>
                </a:r>
                <a:r>
                  <a:rPr lang="en-US" sz="2400" u="sng" dirty="0"/>
                  <a:t>hazard function: </a:t>
                </a:r>
              </a:p>
              <a:p>
                <a:pPr marL="274320" lvl="1" indent="0">
                  <a:buNone/>
                </a:pPr>
                <a:endParaRPr lang="en-US" sz="2400" u="sng" dirty="0"/>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𝑜𝑐𝑐𝑢𝑟𝑠</m:t>
                                  </m:r>
                                  <m:r>
                                    <a:rPr lang="en-US" sz="2400" b="0" i="1" smtClean="0">
                                      <a:latin typeface="Cambria Math" panose="02040503050406030204" pitchFamily="18" charset="0"/>
                                    </a:rPr>
                                    <m:t> </m:t>
                                  </m:r>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𝑡</m:t>
                                  </m:r>
                                </m:e>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num>
                        <m:den>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h𝑎𝑠</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𝑜𝑐𝑐𝑢𝑟𝑒𝑑</m:t>
                                  </m:r>
                                  <m:r>
                                    <a:rPr lang="en-US" sz="2400" b="0" i="1" smtClean="0">
                                      <a:latin typeface="Cambria Math" panose="02040503050406030204" pitchFamily="18" charset="0"/>
                                    </a:rPr>
                                    <m:t> </m:t>
                                  </m:r>
                                  <m:r>
                                    <a:rPr lang="en-US" sz="2400" b="0" i="1" smtClean="0">
                                      <a:latin typeface="Cambria Math" panose="02040503050406030204" pitchFamily="18" charset="0"/>
                                    </a:rPr>
                                    <m:t>𝑢𝑛𝑡𝑖𝑙</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e>
                          </m:func>
                        </m:den>
                      </m:f>
                    </m:oMath>
                  </m:oMathPara>
                </a14:m>
                <a:endParaRPr lang="en-US" sz="2400" dirty="0"/>
              </a:p>
              <a:p>
                <a:pPr marL="274320" lvl="1" indent="0">
                  <a:buNone/>
                </a:pPr>
                <a:r>
                  <a:rPr lang="en-US" sz="2400" b="1" dirty="0">
                    <a:solidFill>
                      <a:schemeClr val="accent1"/>
                    </a:solidFill>
                  </a:rPr>
                  <a:t>The regression is then:</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h</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𝑡</m:t>
                          </m:r>
                        </m:e>
                        <m:e>
                          <m:r>
                            <a:rPr lang="en-US" sz="2400" b="0" i="1" smtClean="0">
                              <a:solidFill>
                                <a:schemeClr val="tx1"/>
                              </a:solidFill>
                              <a:latin typeface="Cambria Math" panose="02040503050406030204" pitchFamily="18" charset="0"/>
                            </a:rPr>
                            <m:t>𝑥</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h</m:t>
                          </m:r>
                        </m:e>
                        <m:sub>
                          <m:r>
                            <a:rPr lang="en-US" sz="2400" b="0" i="1" smtClean="0">
                              <a:solidFill>
                                <a:schemeClr val="tx1"/>
                              </a:solidFill>
                              <a:latin typeface="Cambria Math" panose="02040503050406030204" pitchFamily="18" charset="0"/>
                            </a:rPr>
                            <m:t>0</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𝑡</m:t>
                          </m:r>
                        </m:e>
                      </m:d>
                      <m:r>
                        <a:rPr lang="en-US" sz="2400" b="0" i="1" smtClean="0">
                          <a:solidFill>
                            <a:schemeClr val="tx1"/>
                          </a:solidFill>
                          <a:latin typeface="Cambria Math" panose="02040503050406030204" pitchFamily="18" charset="0"/>
                        </a:rPr>
                        <m:t>⋅</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𝑒</m:t>
                          </m:r>
                        </m:e>
                        <m:sub/>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𝑘</m:t>
                              </m:r>
                            </m:sub>
                          </m:sSub>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𝑘</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𝜀</m:t>
                          </m:r>
                        </m:sup>
                      </m:sSubSup>
                    </m:oMath>
                  </m:oMathPara>
                </a14:m>
                <a:endParaRPr lang="en-US" sz="2400" dirty="0">
                  <a:solidFill>
                    <a:schemeClr val="accent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0600" y="954612"/>
                <a:ext cx="9982201" cy="5141388"/>
              </a:xfrm>
              <a:blipFill>
                <a:blip r:embed="rId3"/>
                <a:stretch>
                  <a:fillRect l="-611" t="-1305"/>
                </a:stretch>
              </a:blipFill>
            </p:spPr>
            <p:txBody>
              <a:bodyPr/>
              <a:lstStyle/>
              <a:p>
                <a:r>
                  <a:rPr lang="en-US">
                    <a:noFill/>
                  </a:rPr>
                  <a:t> </a:t>
                </a:r>
              </a:p>
            </p:txBody>
          </p:sp>
        </mc:Fallback>
      </mc:AlternateContent>
    </p:spTree>
    <p:extLst>
      <p:ext uri="{BB962C8B-B14F-4D97-AF65-F5344CB8AC3E}">
        <p14:creationId xmlns:p14="http://schemas.microsoft.com/office/powerpoint/2010/main" val="855564595"/>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8088</TotalTime>
  <Words>1959</Words>
  <Application>Microsoft Office PowerPoint</Application>
  <PresentationFormat>Widescreen</PresentationFormat>
  <Paragraphs>233</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Arial</vt:lpstr>
      <vt:lpstr>Calibri</vt:lpstr>
      <vt:lpstr>Cambria Math</vt:lpstr>
      <vt:lpstr>Open Sans</vt:lpstr>
      <vt:lpstr>Symbol</vt:lpstr>
      <vt:lpstr>Times New Roman</vt:lpstr>
      <vt:lpstr>Wingdings 2</vt:lpstr>
      <vt:lpstr>View</vt:lpstr>
      <vt:lpstr>Intermediate Statistics</vt:lpstr>
      <vt:lpstr>PowerPoint Presentation</vt:lpstr>
      <vt:lpstr>Survival Analysis</vt:lpstr>
      <vt:lpstr>PowerPoint Presentation</vt:lpstr>
      <vt:lpstr>What is Survival Analysis?</vt:lpstr>
      <vt:lpstr>What is Survival Analysis?</vt:lpstr>
      <vt:lpstr>What is Survival Analysis?</vt:lpstr>
      <vt:lpstr>What is Survival Analysis?</vt:lpstr>
      <vt:lpstr>What is Survival Analysis?</vt:lpstr>
      <vt:lpstr>Research Setting: Intervention and Context</vt:lpstr>
      <vt:lpstr>Research Setting: Intervention and Context</vt:lpstr>
      <vt:lpstr>Research Setting: Intervention and Context</vt:lpstr>
      <vt:lpstr>Assessing Internal Validity</vt:lpstr>
      <vt:lpstr>Assessing “First Stage”</vt:lpstr>
      <vt:lpstr>Assessing “First Stage”</vt:lpstr>
      <vt:lpstr>Types of Survival Analysis </vt:lpstr>
      <vt:lpstr>Types of Survival Analysis </vt:lpstr>
      <vt:lpstr>Types of Survival Analysis </vt:lpstr>
      <vt:lpstr>Types of Survival Analysis </vt:lpstr>
      <vt:lpstr>Types of Survival Analysis </vt:lpstr>
      <vt:lpstr>Why Choose (1) over (2)? </vt:lpstr>
      <vt:lpstr>What do we need for causality? </vt:lpstr>
      <vt:lpstr>Types of Survival Analysis </vt:lpstr>
      <vt:lpstr>Interpretation and Limitations of Analysis </vt:lpstr>
      <vt:lpstr>Thoughts?</vt:lpstr>
      <vt:lpstr>Mixed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820</cp:revision>
  <dcterms:created xsi:type="dcterms:W3CDTF">2011-01-10T00:42:42Z</dcterms:created>
  <dcterms:modified xsi:type="dcterms:W3CDTF">2024-03-21T17:41:57Z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