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2"/>
  </p:notesMasterIdLst>
  <p:sldIdLst>
    <p:sldId id="256" r:id="rId2"/>
    <p:sldId id="458" r:id="rId3"/>
    <p:sldId id="438" r:id="rId4"/>
    <p:sldId id="545" r:id="rId5"/>
    <p:sldId id="551" r:id="rId6"/>
    <p:sldId id="553" r:id="rId7"/>
    <p:sldId id="548" r:id="rId8"/>
    <p:sldId id="547" r:id="rId9"/>
    <p:sldId id="552" r:id="rId10"/>
    <p:sldId id="556" r:id="rId11"/>
    <p:sldId id="555" r:id="rId12"/>
    <p:sldId id="557" r:id="rId13"/>
    <p:sldId id="558" r:id="rId14"/>
    <p:sldId id="559" r:id="rId15"/>
    <p:sldId id="546" r:id="rId16"/>
    <p:sldId id="560" r:id="rId17"/>
    <p:sldId id="561" r:id="rId18"/>
    <p:sldId id="549" r:id="rId19"/>
    <p:sldId id="562" r:id="rId20"/>
    <p:sldId id="565" r:id="rId21"/>
    <p:sldId id="566" r:id="rId22"/>
    <p:sldId id="550" r:id="rId23"/>
    <p:sldId id="544" r:id="rId24"/>
    <p:sldId id="564" r:id="rId25"/>
    <p:sldId id="567" r:id="rId26"/>
    <p:sldId id="568" r:id="rId27"/>
    <p:sldId id="569" r:id="rId28"/>
    <p:sldId id="571" r:id="rId29"/>
    <p:sldId id="575" r:id="rId30"/>
    <p:sldId id="576" r:id="rId31"/>
    <p:sldId id="577" r:id="rId32"/>
    <p:sldId id="572" r:id="rId33"/>
    <p:sldId id="570" r:id="rId34"/>
    <p:sldId id="578" r:id="rId35"/>
    <p:sldId id="573" r:id="rId36"/>
    <p:sldId id="574" r:id="rId37"/>
    <p:sldId id="579" r:id="rId38"/>
    <p:sldId id="580" r:id="rId39"/>
    <p:sldId id="585" r:id="rId40"/>
    <p:sldId id="582" r:id="rId41"/>
    <p:sldId id="583" r:id="rId42"/>
    <p:sldId id="584" r:id="rId43"/>
    <p:sldId id="581" r:id="rId44"/>
    <p:sldId id="586" r:id="rId45"/>
    <p:sldId id="587" r:id="rId46"/>
    <p:sldId id="588" r:id="rId47"/>
    <p:sldId id="589" r:id="rId48"/>
    <p:sldId id="590" r:id="rId49"/>
    <p:sldId id="591" r:id="rId50"/>
    <p:sldId id="592" r:id="rId5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208" autoAdjust="0"/>
  </p:normalViewPr>
  <p:slideViewPr>
    <p:cSldViewPr>
      <p:cViewPr>
        <p:scale>
          <a:sx n="49" d="100"/>
          <a:sy n="49" d="100"/>
        </p:scale>
        <p:origin x="1336"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3/21/2024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Add slides on how to evaluate an RCT (simple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WRHA: Winnipeg. (Is this generalizable?)</a:t>
            </a:r>
          </a:p>
          <a:p>
            <a:r>
              <a:rPr lang="en-CA" dirty="0"/>
              <a:t>How do we think about the external validity of this regression given these features?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9513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we think about this? What might be missing?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06362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this telling us? Is it convincing?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427445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this telling us? Is it convincing? “The trend toward improved mortality </a:t>
            </a:r>
            <a:r>
              <a:rPr lang="en-US" dirty="0"/>
              <a:t>still did not reach statistical significance”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226274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this telling us? Is it convincing? “The trend toward improved mortality </a:t>
            </a:r>
            <a:r>
              <a:rPr lang="en-US" dirty="0"/>
              <a:t>still did not reach statistical significance”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489846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independence across periods (is this a valid assumption)?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616843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independence across periods (is this a valid assumption)?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92165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independence across periods (is this a valid assumption)?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640937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6709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20205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144845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172304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112569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822100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they did a super good job dealing with this. Their limitations are all “fake”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5144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these saying?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9905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79921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485835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284488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57245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61513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067369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093075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Table 1 here tell us?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153869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480835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821076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91643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378158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0735111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54441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528547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209690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0859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Comes from supplement, go over in a little bit of detail</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1309135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Comes from supplement, go over in a little bit of detail</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470029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7985276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8217348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n=57. The likelihood here is “being engaged” but the table/text treats it differently. Confusing!</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440171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889326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903782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435794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40706027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89628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260395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they did a super good job dealing with this. Their limitations are all “fake”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68224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paper do? Adds causal evidence using an RCT (adequately powered)</a:t>
            </a:r>
            <a:endParaRPr lang="en-CA" b="1"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618157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741964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that this is a little different, but what if we take logs? Now we’re back to a linear regression! How do we interpret the coefficients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73775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6983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3/21/2024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ncbi.nlm.nih.gov/pmc/articles/PMC3653612/"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arxiv.org/pdf/2307.11971.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Intermediate Statistics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9: Introduction to Causal Inference and Matching</a:t>
            </a:r>
          </a:p>
          <a:p>
            <a:r>
              <a:rPr lang="en-US" sz="2400" dirty="0"/>
              <a:t>March 20, 2024</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Research Setting: Intervention and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endParaRPr lang="en-US" sz="2400" dirty="0"/>
          </a:p>
        </p:txBody>
      </p:sp>
      <p:sp>
        <p:nvSpPr>
          <p:cNvPr id="4" name="Rectangle 3">
            <a:extLst>
              <a:ext uri="{FF2B5EF4-FFF2-40B4-BE49-F238E27FC236}">
                <a16:creationId xmlns:a16="http://schemas.microsoft.com/office/drawing/2014/main" id="{533237CF-8959-6D9F-5C7C-0C9E884D1658}"/>
              </a:ext>
            </a:extLst>
          </p:cNvPr>
          <p:cNvSpPr/>
          <p:nvPr/>
        </p:nvSpPr>
        <p:spPr>
          <a:xfrm>
            <a:off x="228600" y="2438400"/>
            <a:ext cx="4191000" cy="198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Inclusion Criteria</a:t>
            </a:r>
            <a:r>
              <a:rPr lang="en-US" dirty="0"/>
              <a:t>: </a:t>
            </a:r>
          </a:p>
          <a:p>
            <a:pPr marL="285750" indent="-285750" algn="ctr">
              <a:buFont typeface="Arial" panose="020B0604020202020204" pitchFamily="34" charset="0"/>
              <a:buChar char="•"/>
            </a:pPr>
            <a:r>
              <a:rPr lang="en-US" dirty="0"/>
              <a:t>Patients 50 and older</a:t>
            </a:r>
          </a:p>
          <a:p>
            <a:pPr marL="285750" indent="-285750" algn="ctr">
              <a:buFont typeface="Arial" panose="020B0604020202020204" pitchFamily="34" charset="0"/>
              <a:buChar char="•"/>
            </a:pPr>
            <a:r>
              <a:rPr lang="en-US" dirty="0"/>
              <a:t>Admitted in the WRHA</a:t>
            </a:r>
          </a:p>
          <a:p>
            <a:pPr marL="285750" indent="-285750" algn="ctr">
              <a:buFont typeface="Arial" panose="020B0604020202020204" pitchFamily="34" charset="0"/>
              <a:buChar char="•"/>
            </a:pPr>
            <a:r>
              <a:rPr lang="en-US" dirty="0"/>
              <a:t>Admitted for a hip fracture </a:t>
            </a:r>
          </a:p>
        </p:txBody>
      </p:sp>
    </p:spTree>
    <p:extLst>
      <p:ext uri="{BB962C8B-B14F-4D97-AF65-F5344CB8AC3E}">
        <p14:creationId xmlns:p14="http://schemas.microsoft.com/office/powerpoint/2010/main" val="177759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Research Setting: Intervention and Context</a:t>
            </a:r>
            <a:endParaRPr lang="en-US" sz="3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33237CF-8959-6D9F-5C7C-0C9E884D1658}"/>
              </a:ext>
            </a:extLst>
          </p:cNvPr>
          <p:cNvSpPr/>
          <p:nvPr/>
        </p:nvSpPr>
        <p:spPr>
          <a:xfrm>
            <a:off x="228600" y="2438400"/>
            <a:ext cx="4191000" cy="198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Inclusion Criteria</a:t>
            </a:r>
            <a:r>
              <a:rPr lang="en-US" dirty="0"/>
              <a:t>: </a:t>
            </a:r>
          </a:p>
          <a:p>
            <a:pPr marL="285750" indent="-285750" algn="ctr">
              <a:buFont typeface="Arial" panose="020B0604020202020204" pitchFamily="34" charset="0"/>
              <a:buChar char="•"/>
            </a:pPr>
            <a:r>
              <a:rPr lang="en-US" dirty="0"/>
              <a:t>Patients 50 and older</a:t>
            </a:r>
          </a:p>
          <a:p>
            <a:pPr marL="285750" indent="-285750" algn="ctr">
              <a:buFont typeface="Arial" panose="020B0604020202020204" pitchFamily="34" charset="0"/>
              <a:buChar char="•"/>
            </a:pPr>
            <a:r>
              <a:rPr lang="en-US" dirty="0"/>
              <a:t>Admitted in the WRHA</a:t>
            </a:r>
          </a:p>
          <a:p>
            <a:pPr marL="285750" indent="-285750" algn="ctr">
              <a:buFont typeface="Arial" panose="020B0604020202020204" pitchFamily="34" charset="0"/>
              <a:buChar char="•"/>
            </a:pPr>
            <a:r>
              <a:rPr lang="en-US" dirty="0"/>
              <a:t>Admitted for a hip fracture </a:t>
            </a:r>
          </a:p>
        </p:txBody>
      </p:sp>
      <p:cxnSp>
        <p:nvCxnSpPr>
          <p:cNvPr id="8" name="Straight Arrow Connector 7">
            <a:extLst>
              <a:ext uri="{FF2B5EF4-FFF2-40B4-BE49-F238E27FC236}">
                <a16:creationId xmlns:a16="http://schemas.microsoft.com/office/drawing/2014/main" id="{9AD1641D-9C00-EA31-B4FF-66C20267C8AF}"/>
              </a:ext>
            </a:extLst>
          </p:cNvPr>
          <p:cNvCxnSpPr>
            <a:cxnSpLocks/>
            <a:stCxn id="4" idx="3"/>
            <a:endCxn id="14" idx="1"/>
          </p:cNvCxnSpPr>
          <p:nvPr/>
        </p:nvCxnSpPr>
        <p:spPr>
          <a:xfrm flipV="1">
            <a:off x="4419600" y="1905001"/>
            <a:ext cx="2819400" cy="1523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9E759B-5917-A582-0AAE-7049E915ECDD}"/>
              </a:ext>
            </a:extLst>
          </p:cNvPr>
          <p:cNvCxnSpPr>
            <a:cxnSpLocks/>
            <a:endCxn id="18" idx="1"/>
          </p:cNvCxnSpPr>
          <p:nvPr/>
        </p:nvCxnSpPr>
        <p:spPr>
          <a:xfrm>
            <a:off x="4419600" y="3429000"/>
            <a:ext cx="2819400" cy="153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D5AB65F-4FA2-5294-CA7A-01468C38A0C9}"/>
              </a:ext>
            </a:extLst>
          </p:cNvPr>
          <p:cNvCxnSpPr>
            <a:cxnSpLocks/>
            <a:endCxn id="20" idx="1"/>
          </p:cNvCxnSpPr>
          <p:nvPr/>
        </p:nvCxnSpPr>
        <p:spPr>
          <a:xfrm flipV="1">
            <a:off x="4419600" y="3361508"/>
            <a:ext cx="2819400" cy="72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5CE2D4-57A3-A33A-FDB0-6FDA50D922CA}"/>
              </a:ext>
            </a:extLst>
          </p:cNvPr>
          <p:cNvSpPr/>
          <p:nvPr/>
        </p:nvSpPr>
        <p:spPr>
          <a:xfrm>
            <a:off x="7239000" y="1219202"/>
            <a:ext cx="3962400" cy="137159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Comparison Group:</a:t>
            </a:r>
            <a:endParaRPr lang="en-US" dirty="0">
              <a:solidFill>
                <a:sysClr val="windowText" lastClr="000000"/>
              </a:solidFill>
            </a:endParaRPr>
          </a:p>
          <a:p>
            <a:pPr algn="ctr"/>
            <a:r>
              <a:rPr lang="en-US" dirty="0">
                <a:solidFill>
                  <a:sysClr val="windowText" lastClr="000000"/>
                </a:solidFill>
              </a:rPr>
              <a:t>Jan. 1, 2004 through Dec. 31, 2007</a:t>
            </a:r>
          </a:p>
        </p:txBody>
      </p:sp>
      <p:sp>
        <p:nvSpPr>
          <p:cNvPr id="18" name="Rectangle 17">
            <a:extLst>
              <a:ext uri="{FF2B5EF4-FFF2-40B4-BE49-F238E27FC236}">
                <a16:creationId xmlns:a16="http://schemas.microsoft.com/office/drawing/2014/main" id="{343D91BA-2AE3-0E49-9E0F-D22D0BACB45A}"/>
              </a:ext>
            </a:extLst>
          </p:cNvPr>
          <p:cNvSpPr/>
          <p:nvPr/>
        </p:nvSpPr>
        <p:spPr>
          <a:xfrm>
            <a:off x="7239000" y="4280264"/>
            <a:ext cx="3962400" cy="137159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Treatment Group:</a:t>
            </a:r>
            <a:endParaRPr lang="en-US" dirty="0">
              <a:solidFill>
                <a:sysClr val="windowText" lastClr="000000"/>
              </a:solidFill>
            </a:endParaRPr>
          </a:p>
          <a:p>
            <a:pPr algn="ctr"/>
            <a:r>
              <a:rPr lang="en-US" dirty="0">
                <a:solidFill>
                  <a:sysClr val="windowText" lastClr="000000"/>
                </a:solidFill>
              </a:rPr>
              <a:t>Jan. 1, 2009 through Dec. 31, 2012</a:t>
            </a:r>
          </a:p>
        </p:txBody>
      </p:sp>
      <p:sp>
        <p:nvSpPr>
          <p:cNvPr id="20" name="Rectangle 19">
            <a:extLst>
              <a:ext uri="{FF2B5EF4-FFF2-40B4-BE49-F238E27FC236}">
                <a16:creationId xmlns:a16="http://schemas.microsoft.com/office/drawing/2014/main" id="{571DC2C4-1648-B1FE-75B0-B767C7835C1F}"/>
              </a:ext>
            </a:extLst>
          </p:cNvPr>
          <p:cNvSpPr/>
          <p:nvPr/>
        </p:nvSpPr>
        <p:spPr>
          <a:xfrm>
            <a:off x="7239000" y="2983774"/>
            <a:ext cx="3962400" cy="7554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Exclusion Criteria: </a:t>
            </a:r>
          </a:p>
          <a:p>
            <a:pPr algn="ctr"/>
            <a:r>
              <a:rPr lang="en-US" dirty="0">
                <a:solidFill>
                  <a:sysClr val="windowText" lastClr="000000"/>
                </a:solidFill>
              </a:rPr>
              <a:t>Jan. 1, 2008 through Dec. 31, 2008</a:t>
            </a:r>
          </a:p>
        </p:txBody>
      </p:sp>
    </p:spTree>
    <p:extLst>
      <p:ext uri="{BB962C8B-B14F-4D97-AF65-F5344CB8AC3E}">
        <p14:creationId xmlns:p14="http://schemas.microsoft.com/office/powerpoint/2010/main" val="72754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Assessing Internal Validity</a:t>
            </a:r>
            <a:endParaRPr lang="en-US"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34C386-E66C-9ECC-36A0-9233828FE1E7}"/>
              </a:ext>
            </a:extLst>
          </p:cNvPr>
          <p:cNvPicPr>
            <a:picLocks noChangeAspect="1"/>
          </p:cNvPicPr>
          <p:nvPr/>
        </p:nvPicPr>
        <p:blipFill>
          <a:blip r:embed="rId3"/>
          <a:stretch>
            <a:fillRect/>
          </a:stretch>
        </p:blipFill>
        <p:spPr>
          <a:xfrm>
            <a:off x="762000" y="962232"/>
            <a:ext cx="9494758" cy="5438568"/>
          </a:xfrm>
          <a:prstGeom prst="rect">
            <a:avLst/>
          </a:prstGeom>
        </p:spPr>
      </p:pic>
    </p:spTree>
    <p:extLst>
      <p:ext uri="{BB962C8B-B14F-4D97-AF65-F5344CB8AC3E}">
        <p14:creationId xmlns:p14="http://schemas.microsoft.com/office/powerpoint/2010/main" val="47659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Assessing “First Stage”</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346A63-B0A0-5D00-5E96-FFCA783CF5CB}"/>
              </a:ext>
            </a:extLst>
          </p:cNvPr>
          <p:cNvPicPr>
            <a:picLocks noChangeAspect="1"/>
          </p:cNvPicPr>
          <p:nvPr/>
        </p:nvPicPr>
        <p:blipFill>
          <a:blip r:embed="rId3"/>
          <a:stretch>
            <a:fillRect/>
          </a:stretch>
        </p:blipFill>
        <p:spPr>
          <a:xfrm>
            <a:off x="609600" y="970940"/>
            <a:ext cx="10277616" cy="4896459"/>
          </a:xfrm>
          <a:prstGeom prst="rect">
            <a:avLst/>
          </a:prstGeom>
        </p:spPr>
      </p:pic>
    </p:spTree>
    <p:extLst>
      <p:ext uri="{BB962C8B-B14F-4D97-AF65-F5344CB8AC3E}">
        <p14:creationId xmlns:p14="http://schemas.microsoft.com/office/powerpoint/2010/main" val="21661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Assessing “First Stage”</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346A63-B0A0-5D00-5E96-FFCA783CF5CB}"/>
              </a:ext>
            </a:extLst>
          </p:cNvPr>
          <p:cNvPicPr>
            <a:picLocks noChangeAspect="1"/>
          </p:cNvPicPr>
          <p:nvPr/>
        </p:nvPicPr>
        <p:blipFill>
          <a:blip r:embed="rId3"/>
          <a:stretch>
            <a:fillRect/>
          </a:stretch>
        </p:blipFill>
        <p:spPr>
          <a:xfrm>
            <a:off x="609600" y="970940"/>
            <a:ext cx="10277616" cy="4896459"/>
          </a:xfrm>
          <a:prstGeom prst="rect">
            <a:avLst/>
          </a:prstGeom>
        </p:spPr>
      </p:pic>
      <p:sp>
        <p:nvSpPr>
          <p:cNvPr id="3" name="TextBox 2">
            <a:extLst>
              <a:ext uri="{FF2B5EF4-FFF2-40B4-BE49-F238E27FC236}">
                <a16:creationId xmlns:a16="http://schemas.microsoft.com/office/drawing/2014/main" id="{1F8B9197-5A93-F4AA-6217-49D708F13F8E}"/>
              </a:ext>
            </a:extLst>
          </p:cNvPr>
          <p:cNvSpPr txBox="1"/>
          <p:nvPr/>
        </p:nvSpPr>
        <p:spPr>
          <a:xfrm>
            <a:off x="5190984" y="5412612"/>
            <a:ext cx="5858016" cy="1107996"/>
          </a:xfrm>
          <a:prstGeom prst="rect">
            <a:avLst/>
          </a:prstGeom>
          <a:solidFill>
            <a:schemeClr val="accent3">
              <a:lumMod val="40000"/>
              <a:lumOff val="60000"/>
            </a:schemeClr>
          </a:solidFill>
          <a:ln w="57150">
            <a:solidFill>
              <a:schemeClr val="accent5">
                <a:lumMod val="75000"/>
              </a:schemeClr>
            </a:solidFill>
          </a:ln>
        </p:spPr>
        <p:txBody>
          <a:bodyPr wrap="square" rtlCol="0">
            <a:spAutoFit/>
          </a:bodyPr>
          <a:lstStyle/>
          <a:p>
            <a:r>
              <a:rPr lang="en-US" sz="2200" dirty="0">
                <a:latin typeface="Aptos" panose="020B0004020202020204" pitchFamily="34" charset="0"/>
              </a:rPr>
              <a:t>What is this? </a:t>
            </a:r>
            <a:r>
              <a:rPr lang="en-CA" sz="2200" dirty="0">
                <a:latin typeface="Aptos" panose="020B0004020202020204" pitchFamily="34" charset="0"/>
              </a:rPr>
              <a:t>“The trend toward improved mortality </a:t>
            </a:r>
            <a:r>
              <a:rPr lang="en-US" sz="2200" dirty="0">
                <a:latin typeface="Aptos" panose="020B0004020202020204" pitchFamily="34" charset="0"/>
              </a:rPr>
              <a:t>still did not reach statistical significance”</a:t>
            </a:r>
          </a:p>
        </p:txBody>
      </p:sp>
    </p:spTree>
    <p:extLst>
      <p:ext uri="{BB962C8B-B14F-4D97-AF65-F5344CB8AC3E}">
        <p14:creationId xmlns:p14="http://schemas.microsoft.com/office/powerpoint/2010/main" val="145161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𝑆</m:t>
                          </m:r>
                        </m:e>
                      </m:acc>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&lt;</m:t>
                          </m:r>
                          <m:r>
                            <a:rPr lang="en-US" sz="2400" b="0" i="1" smtClean="0">
                              <a:latin typeface="Cambria Math" panose="02040503050406030204" pitchFamily="18" charset="0"/>
                            </a:rPr>
                            <m:t>𝑡</m:t>
                          </m:r>
                          <m:r>
                            <a:rPr lang="en-US" sz="2400" b="0" i="1" smtClean="0">
                              <a:latin typeface="Cambria Math" panose="02040503050406030204" pitchFamily="18" charset="0"/>
                            </a:rPr>
                            <m:t> </m:t>
                          </m:r>
                        </m:sub>
                        <m:sup/>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e>
                          </m:d>
                        </m:e>
                      </m:nary>
                      <m:r>
                        <a:rPr lang="en-US" sz="2400" b="0" i="1" smtClean="0">
                          <a:latin typeface="Cambria Math" panose="02040503050406030204" pitchFamily="18" charset="0"/>
                        </a:rPr>
                        <m:t>,</m:t>
                      </m:r>
                    </m:oMath>
                  </m:oMathPara>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dirty="0"/>
                  <a:t>number of events (“deaths”) in period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oMath>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number of survivals in period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oMath>
                </a14:m>
                <a:endParaRPr lang="en-US" sz="2400" dirty="0"/>
              </a:p>
              <a:p>
                <a14:m>
                  <m:oMath xmlns:m="http://schemas.openxmlformats.org/officeDocument/2006/math">
                    <m:r>
                      <a:rPr lang="en-US" sz="2400" b="0" i="1" smtClean="0">
                        <a:latin typeface="Cambria Math" panose="02040503050406030204" pitchFamily="18" charset="0"/>
                      </a:rPr>
                      <m:t>∏</m:t>
                    </m:r>
                  </m:oMath>
                </a14:m>
                <a:r>
                  <a:rPr lang="en-US" sz="2400" dirty="0"/>
                  <a:t>: product (what are we assuming here?) </a:t>
                </a:r>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spTree>
    <p:extLst>
      <p:ext uri="{BB962C8B-B14F-4D97-AF65-F5344CB8AC3E}">
        <p14:creationId xmlns:p14="http://schemas.microsoft.com/office/powerpoint/2010/main" val="241773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0" indent="0">
                  <a:buNone/>
                </a:pPr>
                <a:r>
                  <a:rPr lang="en-US" sz="24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E444477-75D4-1AE2-869E-A54DC4F53C2C}"/>
              </a:ext>
            </a:extLst>
          </p:cNvPr>
          <p:cNvPicPr>
            <a:picLocks noChangeAspect="1"/>
          </p:cNvPicPr>
          <p:nvPr/>
        </p:nvPicPr>
        <p:blipFill>
          <a:blip r:embed="rId4"/>
          <a:stretch>
            <a:fillRect/>
          </a:stretch>
        </p:blipFill>
        <p:spPr>
          <a:xfrm>
            <a:off x="990600" y="1828800"/>
            <a:ext cx="6172200" cy="4902288"/>
          </a:xfrm>
          <a:prstGeom prst="rect">
            <a:avLst/>
          </a:prstGeom>
        </p:spPr>
      </p:pic>
      <p:sp>
        <p:nvSpPr>
          <p:cNvPr id="6" name="Content Placeholder 2">
            <a:extLst>
              <a:ext uri="{FF2B5EF4-FFF2-40B4-BE49-F238E27FC236}">
                <a16:creationId xmlns:a16="http://schemas.microsoft.com/office/drawing/2014/main" id="{EECA1774-0911-E86D-235D-E330534399A6}"/>
              </a:ext>
            </a:extLst>
          </p:cNvPr>
          <p:cNvSpPr txBox="1">
            <a:spLocks/>
          </p:cNvSpPr>
          <p:nvPr/>
        </p:nvSpPr>
        <p:spPr>
          <a:xfrm>
            <a:off x="7230291" y="1981200"/>
            <a:ext cx="3971109"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Tx/>
              <a:buChar char="-"/>
            </a:pPr>
            <a:r>
              <a:rPr lang="en-US" sz="2400" dirty="0"/>
              <a:t>post-op mortality</a:t>
            </a:r>
          </a:p>
          <a:p>
            <a:pPr>
              <a:buFontTx/>
              <a:buChar char="-"/>
            </a:pPr>
            <a:r>
              <a:rPr lang="en-US" sz="2400" dirty="0"/>
              <a:t>Log-rank </a:t>
            </a:r>
            <a:r>
              <a:rPr lang="en-US" sz="2400" i="1" dirty="0"/>
              <a:t>p </a:t>
            </a:r>
            <a:r>
              <a:rPr lang="en-US" sz="2400" dirty="0"/>
              <a:t>value: test the null hypothesis of no difference between groups</a:t>
            </a:r>
          </a:p>
          <a:p>
            <a:pPr>
              <a:buFontTx/>
              <a:buChar char="-"/>
            </a:pPr>
            <a:r>
              <a:rPr lang="en-US" sz="2400" dirty="0"/>
              <a:t>How big are the differences, and how likely are they given the baseline outcomes? </a:t>
            </a:r>
          </a:p>
        </p:txBody>
      </p:sp>
    </p:spTree>
    <p:extLst>
      <p:ext uri="{BB962C8B-B14F-4D97-AF65-F5344CB8AC3E}">
        <p14:creationId xmlns:p14="http://schemas.microsoft.com/office/powerpoint/2010/main" val="423539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0" indent="0">
                  <a:buNone/>
                </a:pPr>
                <a:r>
                  <a:rPr lang="en-US" sz="2400" dirty="0"/>
                  <a:t>							- overall 1-year mortality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947B4C-E414-3851-B22E-5F38EAE593D3}"/>
              </a:ext>
            </a:extLst>
          </p:cNvPr>
          <p:cNvPicPr>
            <a:picLocks noChangeAspect="1"/>
          </p:cNvPicPr>
          <p:nvPr/>
        </p:nvPicPr>
        <p:blipFill>
          <a:blip r:embed="rId4"/>
          <a:stretch>
            <a:fillRect/>
          </a:stretch>
        </p:blipFill>
        <p:spPr>
          <a:xfrm>
            <a:off x="381000" y="1828800"/>
            <a:ext cx="5943600" cy="4848928"/>
          </a:xfrm>
          <a:prstGeom prst="rect">
            <a:avLst/>
          </a:prstGeom>
        </p:spPr>
      </p:pic>
    </p:spTree>
    <p:extLst>
      <p:ext uri="{BB962C8B-B14F-4D97-AF65-F5344CB8AC3E}">
        <p14:creationId xmlns:p14="http://schemas.microsoft.com/office/powerpoint/2010/main" val="2421164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457200" indent="-457200">
                  <a:buFont typeface="+mj-lt"/>
                  <a:buAutoNum type="arabicPeriod"/>
                </a:pPr>
                <a:r>
                  <a:rPr lang="en-US" sz="2400" b="1" u="sng" dirty="0"/>
                  <a:t>Cox Proportional Hazard Models:</a:t>
                </a:r>
                <a:r>
                  <a:rPr lang="en-US" sz="2400" dirty="0"/>
                  <a:t> Estimate the effect of covariates on survival time.</a:t>
                </a:r>
              </a:p>
              <a:p>
                <a:pPr lvl="1"/>
                <a:r>
                  <a:rPr lang="en-US" sz="2200" dirty="0"/>
                  <a:t>Can include covariates (age, sex, type of surgery and presence of comorbidities) </a:t>
                </a:r>
              </a:p>
              <a:p>
                <a:pPr lvl="1"/>
                <a:r>
                  <a:rPr lang="en-US" sz="2200" dirty="0" err="1"/>
                  <a:t>Centred</a:t>
                </a:r>
                <a:r>
                  <a:rPr lang="en-US" sz="2200" dirty="0"/>
                  <a:t> year of surgery variable (time fixed effect)</a:t>
                </a:r>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spTree>
    <p:extLst>
      <p:ext uri="{BB962C8B-B14F-4D97-AF65-F5344CB8AC3E}">
        <p14:creationId xmlns:p14="http://schemas.microsoft.com/office/powerpoint/2010/main" val="360069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457200" indent="-457200">
                  <a:buFont typeface="+mj-lt"/>
                  <a:buAutoNum type="arabicPeriod"/>
                </a:pPr>
                <a:r>
                  <a:rPr lang="en-US" sz="2400" b="1" u="sng" dirty="0"/>
                  <a:t>Cox Proportional Hazard Models:</a:t>
                </a:r>
                <a:r>
                  <a:rPr lang="en-US" sz="2400" dirty="0"/>
                  <a:t> Estimate the effect of covariates on survival time.</a:t>
                </a:r>
              </a:p>
              <a:p>
                <a:pPr marL="457200" indent="-457200">
                  <a:buFont typeface="+mj-lt"/>
                  <a:buAutoNum type="arabicPeriod"/>
                </a:pPr>
                <a:endParaRPr lang="en-US" sz="2400" b="1" u="sng" dirty="0"/>
              </a:p>
              <a:p>
                <a:pPr marL="0" indent="0">
                  <a:buNone/>
                </a:pPr>
                <a:r>
                  <a:rPr lang="en-US" sz="2400" dirty="0"/>
                  <a:t>						- overall 1-year mortality</a:t>
                </a:r>
              </a:p>
              <a:p>
                <a:pPr marL="0" indent="0">
                  <a:buNone/>
                </a:pPr>
                <a:r>
                  <a:rPr lang="en-US" sz="2400" dirty="0"/>
                  <a:t>						- can be combined with regression</a:t>
                </a:r>
              </a:p>
              <a:p>
                <a:pPr marL="0" indent="0">
                  <a:buNone/>
                </a:pPr>
                <a:r>
                  <a:rPr lang="en-US" sz="2400" dirty="0"/>
                  <a:t>							 adjustment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5436E6A-A3C2-F467-FCAD-6B3751851A3A}"/>
              </a:ext>
            </a:extLst>
          </p:cNvPr>
          <p:cNvPicPr>
            <a:picLocks noChangeAspect="1"/>
          </p:cNvPicPr>
          <p:nvPr/>
        </p:nvPicPr>
        <p:blipFill>
          <a:blip r:embed="rId4"/>
          <a:stretch>
            <a:fillRect/>
          </a:stretch>
        </p:blipFill>
        <p:spPr>
          <a:xfrm>
            <a:off x="76200" y="2664913"/>
            <a:ext cx="6400800" cy="4040687"/>
          </a:xfrm>
          <a:prstGeom prst="rect">
            <a:avLst/>
          </a:prstGeom>
        </p:spPr>
      </p:pic>
    </p:spTree>
    <p:extLst>
      <p:ext uri="{BB962C8B-B14F-4D97-AF65-F5344CB8AC3E}">
        <p14:creationId xmlns:p14="http://schemas.microsoft.com/office/powerpoint/2010/main" val="322901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How do we evaluate a regression? </a:t>
            </a:r>
          </a:p>
          <a:p>
            <a:r>
              <a:rPr lang="en-US" sz="2800" dirty="0"/>
              <a:t>What do we need for causal inference? </a:t>
            </a:r>
          </a:p>
          <a:p>
            <a:r>
              <a:rPr lang="en-US" sz="2800" dirty="0"/>
              <a:t>Propensity score matching</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10591800"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Survival Analysis: evaluating dynamics (time since/until events)</a:t>
            </a:r>
          </a:p>
          <a:p>
            <a:r>
              <a:rPr lang="en-US" sz="2800" dirty="0"/>
              <a:t>Mixed Methods: integrating quantitative + qualitative research</a:t>
            </a:r>
          </a:p>
        </p:txBody>
      </p:sp>
    </p:spTree>
    <p:extLst>
      <p:ext uri="{BB962C8B-B14F-4D97-AF65-F5344CB8AC3E}">
        <p14:creationId xmlns:p14="http://schemas.microsoft.com/office/powerpoint/2010/main" val="296515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Why Choose (1) over (2)?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r>
                  <a:rPr lang="en-US" sz="2400" dirty="0"/>
                  <a:t>You don’t need to worry about covariates, just want to report descriptive trends</a:t>
                </a:r>
              </a:p>
              <a:p>
                <a:r>
                  <a:rPr lang="en-US" sz="2400" b="1" dirty="0"/>
                  <a:t>Cox proportional hazard models </a:t>
                </a:r>
                <a:r>
                  <a:rPr lang="en-US" sz="2400" dirty="0"/>
                  <a:t>assume that hazard functions are proportional across patients, meaning: </a:t>
                </a:r>
              </a:p>
              <a:p>
                <a:pPr lvl="1"/>
                <a:r>
                  <a:rPr lang="en-US" sz="2200" dirty="0"/>
                  <a:t>The hazard ratio across patients doesn’t depend on the period </a:t>
                </a:r>
              </a:p>
              <a:p>
                <a:pPr lvl="1"/>
                <a:r>
                  <a:rPr lang="en-US" sz="2200" dirty="0"/>
                  <a:t>The hazard of event in any group is a constant multiple of the hazard in any other (e.g., if </a:t>
                </a:r>
                <a14:m>
                  <m:oMath xmlns:m="http://schemas.openxmlformats.org/officeDocument/2006/math">
                    <m:r>
                      <a:rPr lang="en-US" sz="2200" b="0" i="1" smtClean="0">
                        <a:latin typeface="Cambria Math" panose="02040503050406030204" pitchFamily="18" charset="0"/>
                      </a:rPr>
                      <m:t>𝑖</m:t>
                    </m:r>
                    <m:r>
                      <a:rPr lang="en-US" sz="2200" b="0" i="1" smtClean="0">
                        <a:latin typeface="Cambria Math" panose="02040503050406030204" pitchFamily="18" charset="0"/>
                      </a:rPr>
                      <m:t>=1</m:t>
                    </m:r>
                  </m:oMath>
                </a14:m>
                <a:r>
                  <a:rPr lang="en-US" sz="2200" dirty="0"/>
                  <a:t> has 2x risk as </a:t>
                </a:r>
                <a14:m>
                  <m:oMath xmlns:m="http://schemas.openxmlformats.org/officeDocument/2006/math">
                    <m:r>
                      <a:rPr lang="en-US" sz="2200" b="0" i="1" smtClean="0">
                        <a:latin typeface="Cambria Math" panose="02040503050406030204" pitchFamily="18" charset="0"/>
                      </a:rPr>
                      <m:t>𝑖</m:t>
                    </m:r>
                    <m:r>
                      <a:rPr lang="en-US" sz="2200" b="0" i="1" smtClean="0">
                        <a:latin typeface="Cambria Math" panose="02040503050406030204" pitchFamily="18" charset="0"/>
                      </a:rPr>
                      <m:t>=2</m:t>
                    </m:r>
                  </m:oMath>
                </a14:m>
                <a:r>
                  <a:rPr lang="en-US" sz="2200" dirty="0"/>
                  <a:t> in period 0, this must be true for all periods)</a:t>
                </a:r>
              </a:p>
              <a:p>
                <a:pPr lvl="1"/>
                <a:r>
                  <a:rPr lang="en-US" sz="2200" u="sng" dirty="0"/>
                  <a:t>Hazard curves for groups cannot cross</a:t>
                </a:r>
              </a:p>
              <a:p>
                <a:r>
                  <a:rPr lang="en-US" sz="2600" dirty="0"/>
                  <a:t>You have more than two groups and want to estimate simultaneously across many groups</a:t>
                </a:r>
              </a:p>
              <a:p>
                <a:pPr marL="0" indent="0">
                  <a:buNone/>
                </a:pPr>
                <a:r>
                  <a:rPr lang="en-US" sz="24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611" t="-1305"/>
                </a:stretch>
              </a:blipFill>
            </p:spPr>
            <p:txBody>
              <a:bodyPr/>
              <a:lstStyle/>
              <a:p>
                <a:r>
                  <a:rPr lang="en-US">
                    <a:noFill/>
                  </a:rPr>
                  <a:t> </a:t>
                </a:r>
              </a:p>
            </p:txBody>
          </p:sp>
        </mc:Fallback>
      </mc:AlternateContent>
    </p:spTree>
    <p:extLst>
      <p:ext uri="{BB962C8B-B14F-4D97-AF65-F5344CB8AC3E}">
        <p14:creationId xmlns:p14="http://schemas.microsoft.com/office/powerpoint/2010/main" val="2309277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need for causality?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Same </a:t>
            </a:r>
            <a:r>
              <a:rPr lang="en-US" sz="2400" b="1" u="sng" dirty="0"/>
              <a:t>model-based assumptions </a:t>
            </a:r>
            <a:r>
              <a:rPr lang="en-US" sz="2400" dirty="0"/>
              <a:t>we have used so far (what are these?)</a:t>
            </a:r>
          </a:p>
          <a:p>
            <a:r>
              <a:rPr lang="en-US" sz="2400" dirty="0"/>
              <a:t>No selection across groups (</a:t>
            </a:r>
            <a:r>
              <a:rPr lang="en-US" sz="2400" b="1" u="sng" dirty="0"/>
              <a:t>design-based</a:t>
            </a:r>
            <a:r>
              <a:rPr lang="en-US" sz="2400" dirty="0"/>
              <a:t>) (are these met?)</a:t>
            </a:r>
          </a:p>
          <a:p>
            <a:r>
              <a:rPr lang="en-US" sz="2400" dirty="0"/>
              <a:t>No interference across groups (what does this mean?)</a:t>
            </a:r>
          </a:p>
          <a:p>
            <a:r>
              <a:rPr lang="en-US" sz="2400" dirty="0"/>
              <a:t>Additionally: </a:t>
            </a:r>
            <a:r>
              <a:rPr lang="en-US" sz="2400" b="1" u="sng" dirty="0"/>
              <a:t>correct specification of the hazard function</a:t>
            </a:r>
          </a:p>
          <a:p>
            <a:endParaRPr lang="en-US" sz="2400" b="1" u="sng" dirty="0"/>
          </a:p>
          <a:p>
            <a:pPr marL="0" indent="0">
              <a:buNone/>
            </a:pPr>
            <a:r>
              <a:rPr lang="en-US" sz="2400" b="1" u="sng" dirty="0"/>
              <a:t>Some common issues: </a:t>
            </a:r>
          </a:p>
          <a:p>
            <a:r>
              <a:rPr lang="en-US" sz="2400" dirty="0"/>
              <a:t>Time origin (what is the starting point? What is the end point?)</a:t>
            </a:r>
          </a:p>
          <a:p>
            <a:r>
              <a:rPr lang="en-US" sz="2400" dirty="0"/>
              <a:t>Censoring data (am I truly observing the population?)</a:t>
            </a:r>
          </a:p>
          <a:p>
            <a:endParaRPr lang="en-US" sz="2400" dirty="0"/>
          </a:p>
          <a:p>
            <a:endParaRPr lang="en-US" sz="2400" dirty="0"/>
          </a:p>
          <a:p>
            <a:pPr marL="0" indent="0">
              <a:buNone/>
            </a:pPr>
            <a:r>
              <a:rPr lang="en-US" sz="2400" dirty="0"/>
              <a:t>						</a:t>
            </a:r>
          </a:p>
        </p:txBody>
      </p:sp>
    </p:spTree>
    <p:extLst>
      <p:ext uri="{BB962C8B-B14F-4D97-AF65-F5344CB8AC3E}">
        <p14:creationId xmlns:p14="http://schemas.microsoft.com/office/powerpoint/2010/main" val="378991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457200" indent="-457200">
                  <a:buFont typeface="+mj-lt"/>
                  <a:buAutoNum type="arabicPeriod"/>
                </a:pPr>
                <a:r>
                  <a:rPr lang="en-US" sz="2400" b="1" u="sng" dirty="0"/>
                  <a:t>Cox Proportional Hazard Models:</a:t>
                </a:r>
                <a:r>
                  <a:rPr lang="en-US" sz="2400" dirty="0"/>
                  <a:t> Estimate the effect of covariates on survival time.</a:t>
                </a:r>
              </a:p>
              <a:p>
                <a:pPr marL="457200" indent="-457200">
                  <a:buFont typeface="+mj-lt"/>
                  <a:buAutoNum type="arabicPeriod"/>
                </a:pPr>
                <a:r>
                  <a:rPr lang="en-US" sz="2400" b="1" u="sng" dirty="0"/>
                  <a:t>Parametric Models:</a:t>
                </a:r>
                <a:r>
                  <a:rPr lang="en-US" sz="2400" dirty="0"/>
                  <a:t> take stronger stances on survival times (e.g., exponential, Weibull distributions).</a:t>
                </a:r>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1026" name="Picture 2" descr="Weibull Distribution (Definition, Properties, Plot, Reliability &amp; Examples)">
            <a:extLst>
              <a:ext uri="{FF2B5EF4-FFF2-40B4-BE49-F238E27FC236}">
                <a16:creationId xmlns:a16="http://schemas.microsoft.com/office/drawing/2014/main" id="{E559925A-17CA-FB75-821F-EEA5A4C60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599" y="3312413"/>
            <a:ext cx="5029201" cy="354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3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Interpretation and Limitations of Analysis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What worked well in this analysis? </a:t>
            </a:r>
          </a:p>
          <a:p>
            <a:pPr lvl="1"/>
            <a:r>
              <a:rPr lang="en-US" sz="2400" dirty="0">
                <a:cs typeface="Times New Roman" panose="02020603050405020304" pitchFamily="18" charset="0"/>
              </a:rPr>
              <a:t>What was lacking? </a:t>
            </a:r>
          </a:p>
          <a:p>
            <a:pPr lvl="1"/>
            <a:r>
              <a:rPr lang="en-US" sz="2400" dirty="0">
                <a:cs typeface="Times New Roman" panose="02020603050405020304" pitchFamily="18" charset="0"/>
              </a:rPr>
              <a:t>What are the takeaways for you? </a:t>
            </a:r>
          </a:p>
          <a:p>
            <a:pPr lvl="1"/>
            <a:r>
              <a:rPr lang="en-US" sz="2400" dirty="0">
                <a:cs typeface="Times New Roman" panose="02020603050405020304" pitchFamily="18" charset="0"/>
              </a:rPr>
              <a:t>What might limit the takeaways? What hinders your approach to thinking of this as causal? </a:t>
            </a:r>
          </a:p>
          <a:p>
            <a:pPr lvl="1"/>
            <a:r>
              <a:rPr lang="en-US" sz="2400" dirty="0">
                <a:cs typeface="Times New Roman" panose="02020603050405020304" pitchFamily="18" charset="0"/>
              </a:rPr>
              <a:t>Any other thoughts? </a:t>
            </a:r>
          </a:p>
        </p:txBody>
      </p:sp>
    </p:spTree>
    <p:extLst>
      <p:ext uri="{BB962C8B-B14F-4D97-AF65-F5344CB8AC3E}">
        <p14:creationId xmlns:p14="http://schemas.microsoft.com/office/powerpoint/2010/main" val="6203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Thoughts?</a:t>
            </a: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“We are aware of 3 other studies that incorporated a control group to study the effectiveness of similar interventions. These studies were limited by small sample sizes and did not detect an effect on mortality.”</a:t>
            </a:r>
          </a:p>
          <a:p>
            <a:r>
              <a:rPr lang="en-US" sz="2400" dirty="0"/>
              <a:t>“Finally, it is not possible for us to say with certainty which of our intervention initiatives ultimately led to the observed improvements, or to measure the effect of other unrecognized changes on the improvements. It is possible that at least part of the observed reduction in LOS is attributable to improved repatriation of patients to their home hospitals after surgery. Nonetheless, our findings of reduced adjusted risk of death in those patients undergoing surgery within 48 hours, regardless of time period, underscore the role of timely surgery in reducing mortality.”</a:t>
            </a:r>
          </a:p>
          <a:p>
            <a:r>
              <a:rPr lang="en-US" sz="2400" dirty="0"/>
              <a:t>Papers to consider: </a:t>
            </a:r>
          </a:p>
          <a:p>
            <a:pPr lvl="1"/>
            <a:r>
              <a:rPr lang="en-US" sz="2200" dirty="0">
                <a:hlinkClick r:id="rId3"/>
              </a:rPr>
              <a:t>https://www.ncbi.nlm.nih.gov/pmc/articles/PMC3653612/</a:t>
            </a:r>
            <a:endParaRPr lang="en-US" sz="2200" dirty="0"/>
          </a:p>
          <a:p>
            <a:pPr lvl="1"/>
            <a:r>
              <a:rPr lang="en-US" sz="2200" dirty="0">
                <a:hlinkClick r:id="rId4"/>
              </a:rPr>
              <a:t>https://arxiv.org/pdf/2307.11971.pdf</a:t>
            </a:r>
            <a:r>
              <a:rPr lang="en-US" sz="2200" dirty="0"/>
              <a:t> </a:t>
            </a:r>
          </a:p>
        </p:txBody>
      </p:sp>
    </p:spTree>
    <p:extLst>
      <p:ext uri="{BB962C8B-B14F-4D97-AF65-F5344CB8AC3E}">
        <p14:creationId xmlns:p14="http://schemas.microsoft.com/office/powerpoint/2010/main" val="585088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25328" cy="4041648"/>
          </a:xfrm>
        </p:spPr>
        <p:txBody>
          <a:bodyPr>
            <a:normAutofit/>
          </a:bodyPr>
          <a:lstStyle/>
          <a:p>
            <a:r>
              <a:rPr lang="en-US" sz="5400" dirty="0">
                <a:latin typeface="Times New Roman" panose="02020603050405020304" pitchFamily="18" charset="0"/>
                <a:cs typeface="Times New Roman" panose="02020603050405020304" pitchFamily="18" charset="0"/>
              </a:rPr>
              <a:t>Mixed Methods</a:t>
            </a:r>
          </a:p>
        </p:txBody>
      </p:sp>
      <p:sp>
        <p:nvSpPr>
          <p:cNvPr id="3" name="Content Placeholder 2"/>
          <p:cNvSpPr>
            <a:spLocks noGrp="1"/>
          </p:cNvSpPr>
          <p:nvPr>
            <p:ph type="subTitle" idx="1"/>
          </p:nvPr>
        </p:nvSpPr>
        <p:spPr>
          <a:xfrm>
            <a:off x="1066800" y="4800600"/>
            <a:ext cx="9613392" cy="1691640"/>
          </a:xfrm>
        </p:spPr>
        <p:txBody>
          <a:bodyPr>
            <a:normAutofit/>
          </a:bodyPr>
          <a:lstStyle/>
          <a:p>
            <a:pPr marL="274320" lvl="1" indent="0" algn="l">
              <a:buNone/>
            </a:pPr>
            <a:r>
              <a:rPr lang="en-CA" sz="2800" dirty="0"/>
              <a:t>Bridging the gap between quantitative and qualitative research</a:t>
            </a:r>
          </a:p>
        </p:txBody>
      </p:sp>
    </p:spTree>
    <p:extLst>
      <p:ext uri="{BB962C8B-B14F-4D97-AF65-F5344CB8AC3E}">
        <p14:creationId xmlns:p14="http://schemas.microsoft.com/office/powerpoint/2010/main" val="721334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2C067E7-55F1-3ED8-0262-CE9D862A4DF9}"/>
              </a:ext>
            </a:extLst>
          </p:cNvPr>
          <p:cNvSpPr>
            <a:spLocks noGrp="1"/>
          </p:cNvSpPr>
          <p:nvPr>
            <p:ph idx="1"/>
          </p:nvPr>
        </p:nvSpPr>
        <p:spPr/>
        <p:txBody>
          <a:bodyPr/>
          <a:lstStyle/>
          <a:p>
            <a:endParaRPr lang="en-US"/>
          </a:p>
        </p:txBody>
      </p:sp>
      <p:sp>
        <p:nvSpPr>
          <p:cNvPr id="7" name="Title 6">
            <a:extLst>
              <a:ext uri="{FF2B5EF4-FFF2-40B4-BE49-F238E27FC236}">
                <a16:creationId xmlns:a16="http://schemas.microsoft.com/office/drawing/2014/main" id="{8ADA244E-A34B-8AAB-17F3-8D2064FD47B2}"/>
              </a:ext>
            </a:extLst>
          </p:cNvPr>
          <p:cNvSpPr>
            <a:spLocks noGrp="1"/>
          </p:cNvSpPr>
          <p:nvPr>
            <p:ph type="title"/>
          </p:nvPr>
        </p:nvSpPr>
        <p:spPr/>
        <p:txBody>
          <a:bodyPr/>
          <a:lstStyle/>
          <a:p>
            <a:endParaRPr lang="en-US"/>
          </a:p>
        </p:txBody>
      </p:sp>
      <p:sp>
        <p:nvSpPr>
          <p:cNvPr id="9" name="TextBox 8">
            <a:extLst>
              <a:ext uri="{FF2B5EF4-FFF2-40B4-BE49-F238E27FC236}">
                <a16:creationId xmlns:a16="http://schemas.microsoft.com/office/drawing/2014/main" id="{4FEDFF1D-03BA-F782-6DBC-CB9E5166D1C1}"/>
              </a:ext>
            </a:extLst>
          </p:cNvPr>
          <p:cNvSpPr txBox="1"/>
          <p:nvPr/>
        </p:nvSpPr>
        <p:spPr>
          <a:xfrm>
            <a:off x="-2971800" y="-5863144"/>
            <a:ext cx="13792199" cy="11726287"/>
          </a:xfrm>
          <a:prstGeom prst="rect">
            <a:avLst/>
          </a:prstGeom>
          <a:noFill/>
        </p:spPr>
        <p:txBody>
          <a:bodyPr wrap="square">
            <a:spAutoFit/>
          </a:bodyPr>
          <a:lstStyle/>
          <a:p>
            <a:r>
              <a:rPr lang="en-US" dirty="0"/>
              <a:t>**Slide 9: Data Analysis**</a:t>
            </a:r>
          </a:p>
          <a:p>
            <a:r>
              <a:rPr lang="en-US" dirty="0"/>
              <a:t>- Quantitative analysis:</a:t>
            </a:r>
          </a:p>
          <a:p>
            <a:r>
              <a:rPr lang="en-US" dirty="0"/>
              <a:t>  - Statistical methods (e.g., regression analysis)</a:t>
            </a:r>
          </a:p>
          <a:p>
            <a:r>
              <a:rPr lang="en-US" dirty="0"/>
              <a:t>- Qualitative analysis:</a:t>
            </a:r>
          </a:p>
          <a:p>
            <a:r>
              <a:rPr lang="en-US" dirty="0"/>
              <a:t>  - Thematic analysis</a:t>
            </a:r>
          </a:p>
          <a:p>
            <a:r>
              <a:rPr lang="en-US" dirty="0"/>
              <a:t>  - Grounded theory</a:t>
            </a:r>
          </a:p>
          <a:p>
            <a:r>
              <a:rPr lang="en-US" dirty="0"/>
              <a:t>  - Content analysis</a:t>
            </a:r>
          </a:p>
          <a:p>
            <a:endParaRPr lang="en-US" dirty="0"/>
          </a:p>
          <a:p>
            <a:r>
              <a:rPr lang="en-US" dirty="0"/>
              <a:t>**Slide 10: Triangulation**</a:t>
            </a:r>
          </a:p>
          <a:p>
            <a:r>
              <a:rPr lang="en-US" dirty="0"/>
              <a:t>- Definition: the use of multiple methods to corroborate findings</a:t>
            </a:r>
          </a:p>
          <a:p>
            <a:r>
              <a:rPr lang="en-US" dirty="0"/>
              <a:t>- Types of triangulation:</a:t>
            </a:r>
          </a:p>
          <a:p>
            <a:r>
              <a:rPr lang="en-US" dirty="0"/>
              <a:t>  - Data triangulation</a:t>
            </a:r>
          </a:p>
          <a:p>
            <a:r>
              <a:rPr lang="en-US" dirty="0"/>
              <a:t>  - Investigator triangulation</a:t>
            </a:r>
          </a:p>
          <a:p>
            <a:r>
              <a:rPr lang="en-US" dirty="0"/>
              <a:t>  - Methodological triangulation</a:t>
            </a:r>
          </a:p>
          <a:p>
            <a:endParaRPr lang="en-US" dirty="0"/>
          </a:p>
          <a:p>
            <a:r>
              <a:rPr lang="en-US" dirty="0"/>
              <a:t>**Slide 11: Challenges in Mixed Methods Research**</a:t>
            </a:r>
          </a:p>
          <a:p>
            <a:r>
              <a:rPr lang="en-US" dirty="0"/>
              <a:t>- Integration of quantitative and qualitative data</a:t>
            </a:r>
          </a:p>
          <a:p>
            <a:r>
              <a:rPr lang="en-US" dirty="0"/>
              <a:t>- Time and resource-intensive</a:t>
            </a:r>
          </a:p>
          <a:p>
            <a:r>
              <a:rPr lang="en-US" dirty="0"/>
              <a:t>- Ensuring validity and reliability across methods</a:t>
            </a:r>
          </a:p>
          <a:p>
            <a:endParaRPr lang="en-US" dirty="0"/>
          </a:p>
          <a:p>
            <a:r>
              <a:rPr lang="en-US" dirty="0"/>
              <a:t>**Slide 12: Ethical Considerations**</a:t>
            </a:r>
          </a:p>
          <a:p>
            <a:r>
              <a:rPr lang="en-US" dirty="0"/>
              <a:t>- Informed consent for both quantitative and qualitative components</a:t>
            </a:r>
          </a:p>
          <a:p>
            <a:r>
              <a:rPr lang="en-US" dirty="0"/>
              <a:t>- Protection of participant confidentiality</a:t>
            </a:r>
          </a:p>
          <a:p>
            <a:r>
              <a:rPr lang="en-US" dirty="0"/>
              <a:t>- Ethical handling of sensitive data</a:t>
            </a:r>
          </a:p>
          <a:p>
            <a:endParaRPr lang="en-US" dirty="0"/>
          </a:p>
          <a:p>
            <a:r>
              <a:rPr lang="en-US" dirty="0"/>
              <a:t>**Slide 13: Reporting and Dissemination**</a:t>
            </a:r>
          </a:p>
          <a:p>
            <a:r>
              <a:rPr lang="en-US" dirty="0"/>
              <a:t>- Importance of transparent reporting</a:t>
            </a:r>
          </a:p>
          <a:p>
            <a:r>
              <a:rPr lang="en-US" dirty="0"/>
              <a:t>- Integration of quantitative and qualitative findings in dissemination efforts</a:t>
            </a:r>
          </a:p>
          <a:p>
            <a:r>
              <a:rPr lang="en-US" dirty="0"/>
              <a:t>- Publication guidelines for mixed methods research</a:t>
            </a:r>
          </a:p>
          <a:p>
            <a:endParaRPr lang="en-US" dirty="0"/>
          </a:p>
          <a:p>
            <a:r>
              <a:rPr lang="en-US" dirty="0"/>
              <a:t>**Slide 14: Examples of Successful Mixed Methods Studies in Health Systems Research**</a:t>
            </a:r>
          </a:p>
          <a:p>
            <a:r>
              <a:rPr lang="en-US" dirty="0"/>
              <a:t>- Highlight a few notable studies and their impact on healthcare policy and practice</a:t>
            </a:r>
          </a:p>
          <a:p>
            <a:endParaRPr lang="en-US" dirty="0"/>
          </a:p>
          <a:p>
            <a:r>
              <a:rPr lang="en-US" dirty="0"/>
              <a:t>**Slide 15: Future Directions**</a:t>
            </a:r>
          </a:p>
          <a:p>
            <a:r>
              <a:rPr lang="en-US" dirty="0"/>
              <a:t>- Advancements in mixed methods research methodologies</a:t>
            </a:r>
          </a:p>
          <a:p>
            <a:r>
              <a:rPr lang="en-US" dirty="0"/>
              <a:t>- Integration of technology in data collection and analysis</a:t>
            </a:r>
          </a:p>
          <a:p>
            <a:r>
              <a:rPr lang="en-US" dirty="0"/>
              <a:t>- Importance of interdisciplinary collaboration</a:t>
            </a:r>
          </a:p>
          <a:p>
            <a:endParaRPr lang="en-US" dirty="0"/>
          </a:p>
          <a:p>
            <a:r>
              <a:rPr lang="en-US" dirty="0"/>
              <a:t>**Slide 16: Conclusion**</a:t>
            </a:r>
          </a:p>
          <a:p>
            <a:r>
              <a:rPr lang="en-US" dirty="0"/>
              <a:t>- Recap of the benefits of mixed methods in health systems research</a:t>
            </a:r>
          </a:p>
          <a:p>
            <a:r>
              <a:rPr lang="en-US" dirty="0"/>
              <a:t>- Encouragement for researchers to consider mixed methods approaches in future studies</a:t>
            </a:r>
          </a:p>
        </p:txBody>
      </p:sp>
    </p:spTree>
    <p:extLst>
      <p:ext uri="{BB962C8B-B14F-4D97-AF65-F5344CB8AC3E}">
        <p14:creationId xmlns:p14="http://schemas.microsoft.com/office/powerpoint/2010/main" val="380138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we mean by mixed methods?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b="1" u="sng" dirty="0">
                <a:cs typeface="Times New Roman" panose="02020603050405020304" pitchFamily="18" charset="0"/>
              </a:rPr>
              <a:t>1. Quantitative Research: </a:t>
            </a:r>
            <a:r>
              <a:rPr lang="en-US" sz="2400" dirty="0">
                <a:cs typeface="Times New Roman" panose="02020603050405020304" pitchFamily="18" charset="0"/>
              </a:rPr>
              <a:t>regressions, hypothesis tests, etc. </a:t>
            </a:r>
          </a:p>
          <a:p>
            <a:pPr marL="274320" lvl="1" indent="0">
              <a:buNone/>
            </a:pPr>
            <a:r>
              <a:rPr lang="en-US" sz="2400" dirty="0">
                <a:cs typeface="Times New Roman" panose="02020603050405020304" pitchFamily="18" charset="0"/>
              </a:rPr>
              <a:t>2. </a:t>
            </a:r>
            <a:r>
              <a:rPr lang="en-US" sz="2400" b="1" u="sng" dirty="0">
                <a:cs typeface="Times New Roman" panose="02020603050405020304" pitchFamily="18" charset="0"/>
              </a:rPr>
              <a:t>Qualitative Research:</a:t>
            </a:r>
            <a:r>
              <a:rPr lang="en-US" sz="2400" dirty="0">
                <a:cs typeface="Times New Roman" panose="02020603050405020304" pitchFamily="18" charset="0"/>
              </a:rPr>
              <a:t> interviews, case-studies, focus groups, etc. </a:t>
            </a: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Combining these can give a more detailed view of complex phenomena! </a:t>
            </a:r>
          </a:p>
          <a:p>
            <a:pPr marL="274320" lvl="1" indent="0">
              <a:buNone/>
            </a:pPr>
            <a:endParaRPr lang="en-US" sz="2400" dirty="0">
              <a:cs typeface="Times New Roman" panose="02020603050405020304" pitchFamily="18" charset="0"/>
            </a:endParaRPr>
          </a:p>
          <a:p>
            <a:pPr marL="274320" lvl="1" indent="0">
              <a:buNone/>
            </a:pPr>
            <a:r>
              <a:rPr lang="en-US" sz="2400" b="1" dirty="0">
                <a:solidFill>
                  <a:schemeClr val="tx2">
                    <a:lumMod val="60000"/>
                    <a:lumOff val="40000"/>
                  </a:schemeClr>
                </a:solidFill>
                <a:cs typeface="Times New Roman" panose="02020603050405020304" pitchFamily="18" charset="0"/>
              </a:rPr>
              <a:t>Why might you want to incorporate both? What kinds of settings?</a:t>
            </a:r>
          </a:p>
        </p:txBody>
      </p:sp>
    </p:spTree>
    <p:extLst>
      <p:ext uri="{BB962C8B-B14F-4D97-AF65-F5344CB8AC3E}">
        <p14:creationId xmlns:p14="http://schemas.microsoft.com/office/powerpoint/2010/main" val="2170729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B018D9-F021-3661-42D2-43CDFA2EF3A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D624368-7F05-A71B-F0F7-DF69A25D00BC}"/>
              </a:ext>
            </a:extLst>
          </p:cNvPr>
          <p:cNvPicPr>
            <a:picLocks noChangeAspect="1"/>
          </p:cNvPicPr>
          <p:nvPr/>
        </p:nvPicPr>
        <p:blipFill>
          <a:blip r:embed="rId3"/>
          <a:stretch>
            <a:fillRect/>
          </a:stretch>
        </p:blipFill>
        <p:spPr>
          <a:xfrm>
            <a:off x="635726" y="875210"/>
            <a:ext cx="9755379" cy="5754189"/>
          </a:xfrm>
          <a:prstGeom prst="rect">
            <a:avLst/>
          </a:prstGeom>
        </p:spPr>
      </p:pic>
      <p:sp>
        <p:nvSpPr>
          <p:cNvPr id="8" name="Oval 7">
            <a:extLst>
              <a:ext uri="{FF2B5EF4-FFF2-40B4-BE49-F238E27FC236}">
                <a16:creationId xmlns:a16="http://schemas.microsoft.com/office/drawing/2014/main" id="{6EBC2816-B2F0-6527-F8BE-4572B7C2D470}"/>
              </a:ext>
            </a:extLst>
          </p:cNvPr>
          <p:cNvSpPr/>
          <p:nvPr/>
        </p:nvSpPr>
        <p:spPr>
          <a:xfrm>
            <a:off x="1828800" y="1371600"/>
            <a:ext cx="2667000" cy="38100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DB0561-B447-D56F-B528-414CAAB17CB3}"/>
              </a:ext>
            </a:extLst>
          </p:cNvPr>
          <p:cNvSpPr/>
          <p:nvPr/>
        </p:nvSpPr>
        <p:spPr>
          <a:xfrm>
            <a:off x="1981200" y="2286000"/>
            <a:ext cx="3505200" cy="42019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459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66801"/>
            <a:ext cx="10744201" cy="5141388"/>
          </a:xfrm>
        </p:spPr>
        <p:txBody>
          <a:bodyPr>
            <a:noAutofit/>
          </a:bodyPr>
          <a:lstStyle/>
          <a:p>
            <a:pPr marL="274320" lvl="1" indent="0">
              <a:buNone/>
            </a:pPr>
            <a:r>
              <a:rPr lang="en-US" sz="2400" dirty="0">
                <a:solidFill>
                  <a:schemeClr val="tx2">
                    <a:lumMod val="60000"/>
                    <a:lumOff val="40000"/>
                  </a:schemeClr>
                </a:solidFill>
                <a:cs typeface="Times New Roman" panose="02020603050405020304" pitchFamily="18" charset="0"/>
              </a:rPr>
              <a:t>Why should we care about this? (How is the study motivated?)</a:t>
            </a:r>
          </a:p>
          <a:p>
            <a:pPr marL="274320" lvl="1" indent="0">
              <a:buNone/>
            </a:pPr>
            <a:endParaRPr lang="en-US" sz="2400" dirty="0">
              <a:solidFill>
                <a:schemeClr val="tx2">
                  <a:lumMod val="60000"/>
                  <a:lumOff val="40000"/>
                </a:schemeClr>
              </a:solidFill>
              <a:cs typeface="Times New Roman" panose="02020603050405020304" pitchFamily="18" charset="0"/>
            </a:endParaRPr>
          </a:p>
          <a:p>
            <a:pPr marL="274320" lvl="1" indent="0">
              <a:buNone/>
            </a:pPr>
            <a:r>
              <a:rPr lang="en-US" sz="2400" dirty="0">
                <a:solidFill>
                  <a:schemeClr val="tx2">
                    <a:lumMod val="60000"/>
                    <a:lumOff val="40000"/>
                  </a:schemeClr>
                </a:solidFill>
                <a:cs typeface="Times New Roman" panose="02020603050405020304" pitchFamily="18" charset="0"/>
              </a:rPr>
              <a:t>What’s the motivation for mixed methods research? </a:t>
            </a:r>
          </a:p>
          <a:p>
            <a:pPr lvl="1"/>
            <a:endParaRPr lang="en-US" sz="2400" dirty="0">
              <a:solidFill>
                <a:schemeClr val="tx2">
                  <a:lumMod val="60000"/>
                  <a:lumOff val="40000"/>
                </a:schemeClr>
              </a:solidFill>
              <a:cs typeface="Times New Roman" panose="02020603050405020304" pitchFamily="18" charset="0"/>
            </a:endParaRPr>
          </a:p>
        </p:txBody>
      </p:sp>
    </p:spTree>
    <p:extLst>
      <p:ext uri="{BB962C8B-B14F-4D97-AF65-F5344CB8AC3E}">
        <p14:creationId xmlns:p14="http://schemas.microsoft.com/office/powerpoint/2010/main" val="390075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25328" cy="4041648"/>
          </a:xfrm>
        </p:spPr>
        <p:txBody>
          <a:bodyPr>
            <a:normAutofit/>
          </a:bodyPr>
          <a:lstStyle/>
          <a:p>
            <a:r>
              <a:rPr lang="en-US" sz="5400" dirty="0">
                <a:latin typeface="Times New Roman" panose="02020603050405020304" pitchFamily="18" charset="0"/>
                <a:cs typeface="Times New Roman" panose="02020603050405020304" pitchFamily="18" charset="0"/>
              </a:rPr>
              <a:t>Survival Analysi</a:t>
            </a:r>
            <a:r>
              <a:rPr lang="en-US" sz="5400" dirty="0">
                <a:cs typeface="Times New Roman" panose="02020603050405020304" pitchFamily="18" charset="0"/>
              </a:rPr>
              <a:t>s</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4683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66801"/>
            <a:ext cx="10744201" cy="5141388"/>
          </a:xfrm>
        </p:spPr>
        <p:txBody>
          <a:bodyPr>
            <a:noAutofit/>
          </a:bodyPr>
          <a:lstStyle/>
          <a:p>
            <a:pPr marL="274320" lvl="1" indent="0">
              <a:buNone/>
            </a:pPr>
            <a:r>
              <a:rPr lang="en-US" sz="2400" dirty="0">
                <a:solidFill>
                  <a:schemeClr val="tx2">
                    <a:lumMod val="60000"/>
                    <a:lumOff val="40000"/>
                  </a:schemeClr>
                </a:solidFill>
                <a:cs typeface="Times New Roman" panose="02020603050405020304" pitchFamily="18" charset="0"/>
              </a:rPr>
              <a:t>Why should we care about this? (How is the study motivated?)</a:t>
            </a:r>
          </a:p>
          <a:p>
            <a:pPr lvl="1"/>
            <a:r>
              <a:rPr lang="en-US" sz="2400" dirty="0">
                <a:solidFill>
                  <a:schemeClr val="tx1"/>
                </a:solidFill>
                <a:cs typeface="Times New Roman" panose="02020603050405020304" pitchFamily="18" charset="0"/>
              </a:rPr>
              <a:t>Burnout can include substance use, insomnia, and depression</a:t>
            </a:r>
          </a:p>
          <a:p>
            <a:pPr lvl="1"/>
            <a:r>
              <a:rPr lang="en-US" sz="2400" dirty="0">
                <a:solidFill>
                  <a:schemeClr val="tx1"/>
                </a:solidFill>
                <a:cs typeface="Times New Roman" panose="02020603050405020304" pitchFamily="18" charset="0"/>
              </a:rPr>
              <a:t>Burnout can lead to poor patient outcomes, in some cases doubling the risk of medical error and increasing recovery times for hospitalized patients. </a:t>
            </a:r>
          </a:p>
          <a:p>
            <a:pPr lvl="1"/>
            <a:r>
              <a:rPr lang="en-US" sz="2400" dirty="0">
                <a:solidFill>
                  <a:schemeClr val="tx1"/>
                </a:solidFill>
                <a:cs typeface="Times New Roman" panose="02020603050405020304" pitchFamily="18" charset="0"/>
              </a:rPr>
              <a:t>Burnout also has broader consequences for health systems ($$$) as a contributor to reduced productivity and staff turnover.</a:t>
            </a:r>
          </a:p>
          <a:p>
            <a:pPr lvl="1"/>
            <a:r>
              <a:rPr lang="en-US" sz="2400" b="1" dirty="0">
                <a:solidFill>
                  <a:schemeClr val="tx1"/>
                </a:solidFill>
                <a:cs typeface="Times New Roman" panose="02020603050405020304" pitchFamily="18" charset="0"/>
              </a:rPr>
              <a:t>This study </a:t>
            </a:r>
            <a:r>
              <a:rPr lang="en-US" sz="2400" dirty="0">
                <a:solidFill>
                  <a:schemeClr val="tx1"/>
                </a:solidFill>
                <a:cs typeface="Times New Roman" panose="02020603050405020304" pitchFamily="18" charset="0"/>
              </a:rPr>
              <a:t>moves beyond urban data to look at rural areas (why?)</a:t>
            </a:r>
          </a:p>
          <a:p>
            <a:pPr lvl="1"/>
            <a:endParaRPr lang="en-US" sz="2400" b="1" dirty="0">
              <a:solidFill>
                <a:schemeClr val="tx1"/>
              </a:solidFill>
              <a:cs typeface="Times New Roman" panose="02020603050405020304" pitchFamily="18" charset="0"/>
            </a:endParaRPr>
          </a:p>
          <a:p>
            <a:pPr marL="274320" lvl="1" indent="0">
              <a:buNone/>
            </a:pPr>
            <a:r>
              <a:rPr lang="en-US" sz="2400" dirty="0">
                <a:solidFill>
                  <a:schemeClr val="tx2">
                    <a:lumMod val="60000"/>
                    <a:lumOff val="40000"/>
                  </a:schemeClr>
                </a:solidFill>
                <a:cs typeface="Times New Roman" panose="02020603050405020304" pitchFamily="18" charset="0"/>
              </a:rPr>
              <a:t>What’s the motivation for mixed methods research? </a:t>
            </a:r>
            <a:endParaRPr lang="en-US" sz="2400" b="1" dirty="0">
              <a:solidFill>
                <a:schemeClr val="tx1"/>
              </a:solidFill>
              <a:cs typeface="Times New Roman" panose="02020603050405020304" pitchFamily="18" charset="0"/>
            </a:endParaRPr>
          </a:p>
          <a:p>
            <a:pPr marL="274320" lvl="1" indent="0">
              <a:buNone/>
            </a:pPr>
            <a:r>
              <a:rPr lang="en-US" sz="2400" b="1" dirty="0">
                <a:solidFill>
                  <a:schemeClr val="tx1"/>
                </a:solidFill>
                <a:cs typeface="Times New Roman" panose="02020603050405020304" pitchFamily="18" charset="0"/>
              </a:rPr>
              <a:t>“</a:t>
            </a:r>
            <a:r>
              <a:rPr lang="en-US" sz="2400" dirty="0"/>
              <a:t>Populations in rural and remote contexts are often small, yet the findings of research conducted in these settings remain important and should not be hindered by an inability to generate large statistical power.</a:t>
            </a:r>
            <a:r>
              <a:rPr lang="en-US" sz="2400" b="1" dirty="0">
                <a:solidFill>
                  <a:schemeClr val="tx1"/>
                </a:solidFill>
                <a:cs typeface="Times New Roman" panose="02020603050405020304" pitchFamily="18" charset="0"/>
              </a:rPr>
              <a:t>”</a:t>
            </a:r>
          </a:p>
          <a:p>
            <a:pPr lvl="1"/>
            <a:endParaRPr lang="en-US" sz="2400" dirty="0">
              <a:solidFill>
                <a:schemeClr val="tx2">
                  <a:lumMod val="60000"/>
                  <a:lumOff val="40000"/>
                </a:schemeClr>
              </a:solidFill>
              <a:cs typeface="Times New Roman" panose="02020603050405020304" pitchFamily="18" charset="0"/>
            </a:endParaRPr>
          </a:p>
        </p:txBody>
      </p:sp>
    </p:spTree>
    <p:extLst>
      <p:ext uri="{BB962C8B-B14F-4D97-AF65-F5344CB8AC3E}">
        <p14:creationId xmlns:p14="http://schemas.microsoft.com/office/powerpoint/2010/main" val="3347133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016C2A7-5C22-E224-B103-5EF4DCEE523B}"/>
              </a:ext>
            </a:extLst>
          </p:cNvPr>
          <p:cNvSpPr>
            <a:spLocks noGrp="1"/>
          </p:cNvSpPr>
          <p:nvPr>
            <p:ph idx="1"/>
          </p:nvPr>
        </p:nvSpPr>
        <p:spPr>
          <a:xfrm>
            <a:off x="1261872" y="4800600"/>
            <a:ext cx="8595360" cy="1379537"/>
          </a:xfrm>
        </p:spPr>
        <p:txBody>
          <a:bodyPr>
            <a:normAutofit/>
          </a:bodyPr>
          <a:lstStyle/>
          <a:p>
            <a:r>
              <a:rPr lang="en-US" sz="2200" dirty="0"/>
              <a:t>0.3% of national population</a:t>
            </a:r>
          </a:p>
          <a:p>
            <a:r>
              <a:rPr lang="en-US" sz="2200" dirty="0"/>
              <a:t>So how can we motivate this further?</a:t>
            </a:r>
          </a:p>
        </p:txBody>
      </p:sp>
      <p:pic>
        <p:nvPicPr>
          <p:cNvPr id="7" name="Picture 6">
            <a:extLst>
              <a:ext uri="{FF2B5EF4-FFF2-40B4-BE49-F238E27FC236}">
                <a16:creationId xmlns:a16="http://schemas.microsoft.com/office/drawing/2014/main" id="{4765CB33-AA1B-D552-4639-BD34BFD9235A}"/>
              </a:ext>
            </a:extLst>
          </p:cNvPr>
          <p:cNvPicPr>
            <a:picLocks noChangeAspect="1"/>
          </p:cNvPicPr>
          <p:nvPr/>
        </p:nvPicPr>
        <p:blipFill>
          <a:blip r:embed="rId3"/>
          <a:stretch>
            <a:fillRect/>
          </a:stretch>
        </p:blipFill>
        <p:spPr>
          <a:xfrm>
            <a:off x="322780" y="873034"/>
            <a:ext cx="11259620" cy="3470366"/>
          </a:xfrm>
          <a:prstGeom prst="rect">
            <a:avLst/>
          </a:prstGeom>
        </p:spPr>
      </p:pic>
    </p:spTree>
    <p:extLst>
      <p:ext uri="{BB962C8B-B14F-4D97-AF65-F5344CB8AC3E}">
        <p14:creationId xmlns:p14="http://schemas.microsoft.com/office/powerpoint/2010/main" val="3264698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B018D9-F021-3661-42D2-43CDFA2EF3A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D624368-7F05-A71B-F0F7-DF69A25D00BC}"/>
              </a:ext>
            </a:extLst>
          </p:cNvPr>
          <p:cNvPicPr>
            <a:picLocks noChangeAspect="1"/>
          </p:cNvPicPr>
          <p:nvPr/>
        </p:nvPicPr>
        <p:blipFill>
          <a:blip r:embed="rId3"/>
          <a:stretch>
            <a:fillRect/>
          </a:stretch>
        </p:blipFill>
        <p:spPr>
          <a:xfrm>
            <a:off x="635726" y="875210"/>
            <a:ext cx="9755379" cy="5754189"/>
          </a:xfrm>
          <a:prstGeom prst="rect">
            <a:avLst/>
          </a:prstGeom>
        </p:spPr>
      </p:pic>
      <p:sp>
        <p:nvSpPr>
          <p:cNvPr id="8" name="Oval 7">
            <a:extLst>
              <a:ext uri="{FF2B5EF4-FFF2-40B4-BE49-F238E27FC236}">
                <a16:creationId xmlns:a16="http://schemas.microsoft.com/office/drawing/2014/main" id="{6EBC2816-B2F0-6527-F8BE-4572B7C2D470}"/>
              </a:ext>
            </a:extLst>
          </p:cNvPr>
          <p:cNvSpPr/>
          <p:nvPr/>
        </p:nvSpPr>
        <p:spPr>
          <a:xfrm>
            <a:off x="6019800" y="2590800"/>
            <a:ext cx="3837432" cy="45720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305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do we design a mixed methods study?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800" dirty="0"/>
              <a:t>Need two types of data: </a:t>
            </a:r>
          </a:p>
          <a:p>
            <a:pPr marL="514350" indent="-514350">
              <a:buAutoNum type="arabicPeriod"/>
            </a:pPr>
            <a:r>
              <a:rPr lang="en-US" sz="2800" dirty="0"/>
              <a:t>Sequential design: </a:t>
            </a:r>
          </a:p>
          <a:p>
            <a:pPr lvl="1"/>
            <a:r>
              <a:rPr lang="en-US" sz="2600" dirty="0"/>
              <a:t>Quantitative data collected first, followed by qualitative data</a:t>
            </a:r>
          </a:p>
          <a:p>
            <a:pPr marL="514350" indent="-514350">
              <a:buFont typeface="+mj-lt"/>
              <a:buAutoNum type="arabicPeriod"/>
            </a:pPr>
            <a:r>
              <a:rPr lang="en-US" sz="2800" dirty="0"/>
              <a:t>Concurrent design: </a:t>
            </a:r>
          </a:p>
          <a:p>
            <a:pPr lvl="1"/>
            <a:r>
              <a:rPr lang="en-US" sz="2600" dirty="0"/>
              <a:t>Both quantitative and qualitative data collected simultaneously</a:t>
            </a:r>
          </a:p>
          <a:p>
            <a:pPr marL="0" indent="0">
              <a:buNone/>
            </a:pPr>
            <a:r>
              <a:rPr lang="en-US" sz="2800" dirty="0"/>
              <a:t>3. Transformative design: (responsive)</a:t>
            </a:r>
          </a:p>
          <a:p>
            <a:pPr lvl="1"/>
            <a:r>
              <a:rPr lang="en-US" sz="2600" dirty="0"/>
              <a:t>Integrates quantitative and qualitative data throughout the research process</a:t>
            </a:r>
          </a:p>
        </p:txBody>
      </p:sp>
    </p:spTree>
    <p:extLst>
      <p:ext uri="{BB962C8B-B14F-4D97-AF65-F5344CB8AC3E}">
        <p14:creationId xmlns:p14="http://schemas.microsoft.com/office/powerpoint/2010/main" val="1754695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do we design a mixed methods study?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800" dirty="0"/>
              <a:t>Need two types of data: </a:t>
            </a:r>
          </a:p>
          <a:p>
            <a:pPr marL="514350" indent="-514350">
              <a:buAutoNum type="arabicPeriod"/>
            </a:pPr>
            <a:r>
              <a:rPr lang="en-US" sz="2800" b="1" u="sng" dirty="0"/>
              <a:t>Sequential design: </a:t>
            </a:r>
          </a:p>
          <a:p>
            <a:pPr lvl="1"/>
            <a:r>
              <a:rPr lang="en-US" sz="2600" b="1" u="sng" dirty="0"/>
              <a:t>Quantitative data collected first, followed by qualitative data</a:t>
            </a:r>
          </a:p>
          <a:p>
            <a:pPr marL="514350" indent="-514350">
              <a:buFont typeface="+mj-lt"/>
              <a:buAutoNum type="arabicPeriod"/>
            </a:pPr>
            <a:r>
              <a:rPr lang="en-US" sz="2800" dirty="0"/>
              <a:t>Concurrent design: </a:t>
            </a:r>
          </a:p>
          <a:p>
            <a:pPr lvl="1"/>
            <a:r>
              <a:rPr lang="en-US" sz="2600" dirty="0"/>
              <a:t>Both quantitative and qualitative data collected simultaneously</a:t>
            </a:r>
          </a:p>
          <a:p>
            <a:pPr marL="0" indent="0">
              <a:buNone/>
            </a:pPr>
            <a:r>
              <a:rPr lang="en-US" sz="2800" dirty="0"/>
              <a:t>3. Transformative design: (responsive)</a:t>
            </a:r>
          </a:p>
          <a:p>
            <a:pPr lvl="1"/>
            <a:r>
              <a:rPr lang="en-US" sz="2600" dirty="0"/>
              <a:t>Integrates quantitative and qualitative data throughout the research process</a:t>
            </a:r>
          </a:p>
        </p:txBody>
      </p:sp>
    </p:spTree>
    <p:extLst>
      <p:ext uri="{BB962C8B-B14F-4D97-AF65-F5344CB8AC3E}">
        <p14:creationId xmlns:p14="http://schemas.microsoft.com/office/powerpoint/2010/main" val="2174433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Mixed Methods in Context</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B018D9-F021-3661-42D2-43CDFA2EF3A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D624368-7F05-A71B-F0F7-DF69A25D00BC}"/>
              </a:ext>
            </a:extLst>
          </p:cNvPr>
          <p:cNvPicPr>
            <a:picLocks noChangeAspect="1"/>
          </p:cNvPicPr>
          <p:nvPr/>
        </p:nvPicPr>
        <p:blipFill>
          <a:blip r:embed="rId3"/>
          <a:stretch>
            <a:fillRect/>
          </a:stretch>
        </p:blipFill>
        <p:spPr>
          <a:xfrm>
            <a:off x="635726" y="875210"/>
            <a:ext cx="9755379" cy="5754189"/>
          </a:xfrm>
          <a:prstGeom prst="rect">
            <a:avLst/>
          </a:prstGeom>
        </p:spPr>
      </p:pic>
      <p:sp>
        <p:nvSpPr>
          <p:cNvPr id="8" name="Oval 7">
            <a:extLst>
              <a:ext uri="{FF2B5EF4-FFF2-40B4-BE49-F238E27FC236}">
                <a16:creationId xmlns:a16="http://schemas.microsoft.com/office/drawing/2014/main" id="{6EBC2816-B2F0-6527-F8BE-4572B7C2D470}"/>
              </a:ext>
            </a:extLst>
          </p:cNvPr>
          <p:cNvSpPr/>
          <p:nvPr/>
        </p:nvSpPr>
        <p:spPr>
          <a:xfrm>
            <a:off x="4876800" y="3048000"/>
            <a:ext cx="2122042" cy="38100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81308B5-BDD4-46CB-C3F2-8364AB2B0D68}"/>
              </a:ext>
            </a:extLst>
          </p:cNvPr>
          <p:cNvSpPr/>
          <p:nvPr/>
        </p:nvSpPr>
        <p:spPr>
          <a:xfrm>
            <a:off x="685800" y="3581400"/>
            <a:ext cx="2122042" cy="381000"/>
          </a:xfrm>
          <a:prstGeom prst="ellipse">
            <a:avLst/>
          </a:prstGeom>
          <a:noFill/>
          <a:ln w="57150">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023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Quantitative</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70B080-D23B-F37E-8DF2-1A1E918638D2}"/>
              </a:ext>
            </a:extLst>
          </p:cNvPr>
          <p:cNvSpPr>
            <a:spLocks noGrp="1"/>
          </p:cNvSpPr>
          <p:nvPr>
            <p:ph idx="1"/>
          </p:nvPr>
        </p:nvSpPr>
        <p:spPr>
          <a:xfrm>
            <a:off x="609600" y="853440"/>
            <a:ext cx="7534275" cy="5326697"/>
          </a:xfrm>
        </p:spPr>
        <p:txBody>
          <a:bodyPr>
            <a:normAutofit/>
          </a:bodyPr>
          <a:lstStyle/>
          <a:p>
            <a:r>
              <a:rPr lang="en-US" sz="2400" dirty="0"/>
              <a:t>Maslach Burnout Inventory (MBI)</a:t>
            </a:r>
          </a:p>
          <a:p>
            <a:r>
              <a:rPr lang="en-US" sz="2400" dirty="0">
                <a:solidFill>
                  <a:schemeClr val="bg2">
                    <a:lumMod val="75000"/>
                  </a:schemeClr>
                </a:solidFill>
              </a:rPr>
              <a:t>“Scores on these subscales are then used to categorize participants into one of five distinct profiles: engaged, ineffective, overextended, disengaged, and burnout.”</a:t>
            </a:r>
          </a:p>
          <a:p>
            <a:r>
              <a:rPr lang="en-US" sz="2400" dirty="0"/>
              <a:t>What does this mean in terms of </a:t>
            </a:r>
            <a:r>
              <a:rPr lang="en-US" sz="2400" b="1" u="sng" dirty="0"/>
              <a:t>context validity?</a:t>
            </a:r>
          </a:p>
        </p:txBody>
      </p:sp>
      <p:pic>
        <p:nvPicPr>
          <p:cNvPr id="2050" name="Picture 2" descr="Maslach Burnout Inventory Item Stems and Frequency With Which Items... |  Download Table">
            <a:extLst>
              <a:ext uri="{FF2B5EF4-FFF2-40B4-BE49-F238E27FC236}">
                <a16:creationId xmlns:a16="http://schemas.microsoft.com/office/drawing/2014/main" id="{6514FBAE-8CF0-516C-6DB3-E00430B8EC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47" r="63177"/>
          <a:stretch/>
        </p:blipFill>
        <p:spPr bwMode="auto">
          <a:xfrm>
            <a:off x="8143875" y="76200"/>
            <a:ext cx="3133725" cy="646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985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Is this useful?</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70B080-D23B-F37E-8DF2-1A1E918638D2}"/>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9D8B743B-6F0B-565B-8078-C69A997D3237}"/>
              </a:ext>
            </a:extLst>
          </p:cNvPr>
          <p:cNvSpPr txBox="1"/>
          <p:nvPr/>
        </p:nvSpPr>
        <p:spPr>
          <a:xfrm>
            <a:off x="914400" y="990600"/>
            <a:ext cx="10015728" cy="5016758"/>
          </a:xfrm>
          <a:prstGeom prst="rect">
            <a:avLst/>
          </a:prstGeom>
          <a:solidFill>
            <a:schemeClr val="accent6">
              <a:lumMod val="75000"/>
            </a:schemeClr>
          </a:solidFill>
          <a:ln w="28575">
            <a:solidFill>
              <a:schemeClr val="accent6">
                <a:lumMod val="50000"/>
              </a:schemeClr>
            </a:solidFill>
          </a:ln>
        </p:spPr>
        <p:txBody>
          <a:bodyPr wrap="square">
            <a:spAutoFit/>
          </a:bodyPr>
          <a:lstStyle/>
          <a:p>
            <a:r>
              <a:rPr lang="en-US" sz="4000" dirty="0">
                <a:solidFill>
                  <a:schemeClr val="bg1"/>
                </a:solidFill>
              </a:rPr>
              <a:t>For example, an engaged profile would characterize a worker with minimal exhaustion and cynicism, and a strong sense of efficacy; this pattern describes a positive experience of work without signs of burnout. All other profiles involve different degrees and manifestations of burnout</a:t>
            </a:r>
          </a:p>
        </p:txBody>
      </p:sp>
    </p:spTree>
    <p:extLst>
      <p:ext uri="{BB962C8B-B14F-4D97-AF65-F5344CB8AC3E}">
        <p14:creationId xmlns:p14="http://schemas.microsoft.com/office/powerpoint/2010/main" val="784601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Quantitative</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70B080-D23B-F37E-8DF2-1A1E918638D2}"/>
              </a:ext>
            </a:extLst>
          </p:cNvPr>
          <p:cNvSpPr>
            <a:spLocks noGrp="1"/>
          </p:cNvSpPr>
          <p:nvPr>
            <p:ph idx="1"/>
          </p:nvPr>
        </p:nvSpPr>
        <p:spPr>
          <a:xfrm>
            <a:off x="609600" y="853440"/>
            <a:ext cx="7534275" cy="5326697"/>
          </a:xfrm>
        </p:spPr>
        <p:txBody>
          <a:bodyPr>
            <a:normAutofit/>
          </a:bodyPr>
          <a:lstStyle/>
          <a:p>
            <a:r>
              <a:rPr lang="en-US" sz="2400" dirty="0"/>
              <a:t>Maslach Burnout Inventory (MBI)</a:t>
            </a:r>
          </a:p>
          <a:p>
            <a:r>
              <a:rPr lang="en-US" sz="2400" dirty="0">
                <a:solidFill>
                  <a:schemeClr val="bg2">
                    <a:lumMod val="75000"/>
                  </a:schemeClr>
                </a:solidFill>
              </a:rPr>
              <a:t>“Scores on these subscales are then used to categorize participants into one of five distinct profiles: engaged, ineffective, overextended, disengaged, and burnout.”</a:t>
            </a:r>
          </a:p>
          <a:p>
            <a:r>
              <a:rPr lang="en-US" sz="2400" dirty="0"/>
              <a:t>What does this mean in terms of </a:t>
            </a:r>
            <a:r>
              <a:rPr lang="en-US" sz="2400" b="1" u="sng" dirty="0"/>
              <a:t>context validity?</a:t>
            </a:r>
          </a:p>
          <a:p>
            <a:r>
              <a:rPr lang="en-US" sz="2400" dirty="0"/>
              <a:t>Limitations of the MBI: </a:t>
            </a:r>
          </a:p>
          <a:p>
            <a:pPr lvl="1"/>
            <a:r>
              <a:rPr lang="en-US" sz="2200" dirty="0"/>
              <a:t>Proprietary nature</a:t>
            </a:r>
          </a:p>
          <a:p>
            <a:pPr lvl="1"/>
            <a:r>
              <a:rPr lang="en-US" sz="2200" dirty="0"/>
              <a:t>Lack of an established cutoff for burnout</a:t>
            </a:r>
          </a:p>
          <a:p>
            <a:pPr lvl="1"/>
            <a:r>
              <a:rPr lang="en-US" sz="2200" dirty="0"/>
              <a:t>Observed cutoffs do not correlate with all negative outcomes</a:t>
            </a:r>
          </a:p>
          <a:p>
            <a:pPr lvl="1"/>
            <a:r>
              <a:rPr lang="en-US" sz="2200" dirty="0"/>
              <a:t>Categories do not translate into target areas for interventions</a:t>
            </a:r>
          </a:p>
        </p:txBody>
      </p:sp>
      <p:pic>
        <p:nvPicPr>
          <p:cNvPr id="2050" name="Picture 2" descr="Maslach Burnout Inventory Item Stems and Frequency With Which Items... |  Download Table">
            <a:extLst>
              <a:ext uri="{FF2B5EF4-FFF2-40B4-BE49-F238E27FC236}">
                <a16:creationId xmlns:a16="http://schemas.microsoft.com/office/drawing/2014/main" id="{6514FBAE-8CF0-516C-6DB3-E00430B8EC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47" r="63177"/>
          <a:stretch/>
        </p:blipFill>
        <p:spPr bwMode="auto">
          <a:xfrm>
            <a:off x="8143875" y="76200"/>
            <a:ext cx="3133725" cy="646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64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Quantitative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8986CA2-7793-4D55-7458-CE1FC19C3C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65856AC-679D-99C6-69EC-CD34C3A31D3D}"/>
              </a:ext>
            </a:extLst>
          </p:cNvPr>
          <p:cNvPicPr>
            <a:picLocks noChangeAspect="1"/>
          </p:cNvPicPr>
          <p:nvPr/>
        </p:nvPicPr>
        <p:blipFill>
          <a:blip r:embed="rId3"/>
          <a:stretch>
            <a:fillRect/>
          </a:stretch>
        </p:blipFill>
        <p:spPr>
          <a:xfrm>
            <a:off x="572552" y="853440"/>
            <a:ext cx="4990048" cy="5979067"/>
          </a:xfrm>
          <a:prstGeom prst="rect">
            <a:avLst/>
          </a:prstGeom>
        </p:spPr>
      </p:pic>
    </p:spTree>
    <p:extLst>
      <p:ext uri="{BB962C8B-B14F-4D97-AF65-F5344CB8AC3E}">
        <p14:creationId xmlns:p14="http://schemas.microsoft.com/office/powerpoint/2010/main" val="282854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What if our outcome isn’t an event, but </a:t>
            </a:r>
            <a:r>
              <a:rPr lang="en-US" sz="2400" b="1" dirty="0"/>
              <a:t>how long </a:t>
            </a:r>
            <a:r>
              <a:rPr lang="en-US" sz="2400" dirty="0"/>
              <a:t>it takes for an event to occur? </a:t>
            </a:r>
          </a:p>
          <a:p>
            <a:pPr lvl="1"/>
            <a:r>
              <a:rPr lang="en-US" sz="2400" dirty="0"/>
              <a:t>Patient survival</a:t>
            </a:r>
          </a:p>
          <a:p>
            <a:pPr lvl="1"/>
            <a:r>
              <a:rPr lang="en-US" sz="2400" dirty="0"/>
              <a:t>Effectiveness of treatment (time until symptoms reappear)</a:t>
            </a:r>
          </a:p>
          <a:p>
            <a:pPr lvl="1"/>
            <a:r>
              <a:rPr lang="en-US" sz="2400" dirty="0"/>
              <a:t>Disease progression</a:t>
            </a:r>
          </a:p>
          <a:p>
            <a:pPr lvl="1"/>
            <a:r>
              <a:rPr lang="en-US" sz="2400" dirty="0"/>
              <a:t>Etc. </a:t>
            </a:r>
          </a:p>
          <a:p>
            <a:endParaRPr lang="en-US" sz="2400" dirty="0"/>
          </a:p>
        </p:txBody>
      </p:sp>
    </p:spTree>
    <p:extLst>
      <p:ext uri="{BB962C8B-B14F-4D97-AF65-F5344CB8AC3E}">
        <p14:creationId xmlns:p14="http://schemas.microsoft.com/office/powerpoint/2010/main" val="1609663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Interviews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AB55BC2-9619-48EC-37CC-6488CC0D523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4BDF9DD-87D4-F480-C6BF-B4D6F8636C36}"/>
              </a:ext>
            </a:extLst>
          </p:cNvPr>
          <p:cNvPicPr>
            <a:picLocks noChangeAspect="1"/>
          </p:cNvPicPr>
          <p:nvPr/>
        </p:nvPicPr>
        <p:blipFill>
          <a:blip r:embed="rId3"/>
          <a:stretch>
            <a:fillRect/>
          </a:stretch>
        </p:blipFill>
        <p:spPr>
          <a:xfrm>
            <a:off x="457200" y="873034"/>
            <a:ext cx="10369249" cy="2098766"/>
          </a:xfrm>
          <a:prstGeom prst="rect">
            <a:avLst/>
          </a:prstGeom>
        </p:spPr>
      </p:pic>
      <p:pic>
        <p:nvPicPr>
          <p:cNvPr id="9" name="Picture 8">
            <a:extLst>
              <a:ext uri="{FF2B5EF4-FFF2-40B4-BE49-F238E27FC236}">
                <a16:creationId xmlns:a16="http://schemas.microsoft.com/office/drawing/2014/main" id="{C13ADBAC-B7A5-B5B5-E56D-B269F0DFFC42}"/>
              </a:ext>
            </a:extLst>
          </p:cNvPr>
          <p:cNvPicPr>
            <a:picLocks noChangeAspect="1"/>
          </p:cNvPicPr>
          <p:nvPr/>
        </p:nvPicPr>
        <p:blipFill>
          <a:blip r:embed="rId4"/>
          <a:stretch>
            <a:fillRect/>
          </a:stretch>
        </p:blipFill>
        <p:spPr>
          <a:xfrm>
            <a:off x="-76201" y="3886201"/>
            <a:ext cx="12221825" cy="2743199"/>
          </a:xfrm>
          <a:prstGeom prst="rect">
            <a:avLst/>
          </a:prstGeom>
        </p:spPr>
      </p:pic>
    </p:spTree>
    <p:extLst>
      <p:ext uri="{BB962C8B-B14F-4D97-AF65-F5344CB8AC3E}">
        <p14:creationId xmlns:p14="http://schemas.microsoft.com/office/powerpoint/2010/main" val="2616907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Data Collection: Interviews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AB55BC2-9619-48EC-37CC-6488CC0D523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09617EA-C06D-CD42-74BB-3C0E499B3F99}"/>
              </a:ext>
            </a:extLst>
          </p:cNvPr>
          <p:cNvPicPr>
            <a:picLocks noChangeAspect="1"/>
          </p:cNvPicPr>
          <p:nvPr/>
        </p:nvPicPr>
        <p:blipFill>
          <a:blip r:embed="rId3"/>
          <a:stretch>
            <a:fillRect/>
          </a:stretch>
        </p:blipFill>
        <p:spPr>
          <a:xfrm>
            <a:off x="609600" y="850744"/>
            <a:ext cx="10273081" cy="4559455"/>
          </a:xfrm>
          <a:prstGeom prst="rect">
            <a:avLst/>
          </a:prstGeom>
        </p:spPr>
      </p:pic>
    </p:spTree>
    <p:extLst>
      <p:ext uri="{BB962C8B-B14F-4D97-AF65-F5344CB8AC3E}">
        <p14:creationId xmlns:p14="http://schemas.microsoft.com/office/powerpoint/2010/main" val="3777962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Analysis: Quantitative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AB55BC2-9619-48EC-37CC-6488CC0D5235}"/>
              </a:ext>
            </a:extLst>
          </p:cNvPr>
          <p:cNvSpPr>
            <a:spLocks noGrp="1"/>
          </p:cNvSpPr>
          <p:nvPr>
            <p:ph idx="1"/>
          </p:nvPr>
        </p:nvSpPr>
        <p:spPr>
          <a:xfrm>
            <a:off x="609600" y="853440"/>
            <a:ext cx="9247632" cy="5326697"/>
          </a:xfrm>
        </p:spPr>
        <p:txBody>
          <a:bodyPr>
            <a:normAutofit/>
          </a:bodyPr>
          <a:lstStyle/>
          <a:p>
            <a:pPr marL="0" indent="0">
              <a:buNone/>
            </a:pPr>
            <a:r>
              <a:rPr lang="en-US" sz="3000" dirty="0"/>
              <a:t>What are the authors doing here? Is it appropriate?</a:t>
            </a:r>
          </a:p>
        </p:txBody>
      </p:sp>
      <p:sp>
        <p:nvSpPr>
          <p:cNvPr id="3" name="TextBox 2">
            <a:extLst>
              <a:ext uri="{FF2B5EF4-FFF2-40B4-BE49-F238E27FC236}">
                <a16:creationId xmlns:a16="http://schemas.microsoft.com/office/drawing/2014/main" id="{5C849C2A-F220-4462-214D-4AFF9F66C42D}"/>
              </a:ext>
            </a:extLst>
          </p:cNvPr>
          <p:cNvSpPr txBox="1"/>
          <p:nvPr/>
        </p:nvSpPr>
        <p:spPr>
          <a:xfrm>
            <a:off x="762000" y="2001083"/>
            <a:ext cx="9829800" cy="4247317"/>
          </a:xfrm>
          <a:prstGeom prst="rect">
            <a:avLst/>
          </a:prstGeom>
          <a:solidFill>
            <a:schemeClr val="accent6">
              <a:lumMod val="75000"/>
            </a:schemeClr>
          </a:solidFill>
          <a:ln>
            <a:solidFill>
              <a:schemeClr val="accent6">
                <a:lumMod val="50000"/>
              </a:schemeClr>
            </a:solidFill>
          </a:ln>
        </p:spPr>
        <p:txBody>
          <a:bodyPr wrap="square" rtlCol="0">
            <a:spAutoFit/>
          </a:bodyPr>
          <a:lstStyle/>
          <a:p>
            <a:r>
              <a:rPr lang="en-US" sz="3000" dirty="0">
                <a:solidFill>
                  <a:schemeClr val="bg1"/>
                </a:solidFill>
              </a:rPr>
              <a:t>Due to the high number of predictors and low number of observations, several structural factors were removed prior to regression analysis. Pearson correlation was used to determine degree of relatedness of factors; factors with a correlation coefficient &gt; 0.3 were flagged, and two authors decided which factors to exclude based on statistical correlation and contextual significance. In total, 18 factors were excluded.</a:t>
            </a:r>
          </a:p>
        </p:txBody>
      </p:sp>
    </p:spTree>
    <p:extLst>
      <p:ext uri="{BB962C8B-B14F-4D97-AF65-F5344CB8AC3E}">
        <p14:creationId xmlns:p14="http://schemas.microsoft.com/office/powerpoint/2010/main" val="435346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Analysis: Qualitative (Thematic Analysis)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7924800" y="1415662"/>
            <a:ext cx="3124200" cy="4764476"/>
          </a:xfrm>
        </p:spPr>
        <p:txBody>
          <a:bodyPr>
            <a:normAutofit/>
          </a:bodyPr>
          <a:lstStyle/>
          <a:p>
            <a:r>
              <a:rPr lang="en-US" sz="2200" dirty="0"/>
              <a:t>How is this different/similar to quant work? </a:t>
            </a:r>
          </a:p>
          <a:p>
            <a:r>
              <a:rPr lang="en-US" sz="2200" dirty="0"/>
              <a:t>How do you feel about it? </a:t>
            </a:r>
          </a:p>
          <a:p>
            <a:r>
              <a:rPr lang="en-US" sz="2200" dirty="0"/>
              <a:t>What are potential strengths and weaknesses?</a:t>
            </a:r>
          </a:p>
        </p:txBody>
      </p:sp>
      <p:pic>
        <p:nvPicPr>
          <p:cNvPr id="10" name="Picture 9">
            <a:extLst>
              <a:ext uri="{FF2B5EF4-FFF2-40B4-BE49-F238E27FC236}">
                <a16:creationId xmlns:a16="http://schemas.microsoft.com/office/drawing/2014/main" id="{3CA57210-2087-4C26-7605-E2B32D150F42}"/>
              </a:ext>
            </a:extLst>
          </p:cNvPr>
          <p:cNvPicPr>
            <a:picLocks noChangeAspect="1"/>
          </p:cNvPicPr>
          <p:nvPr/>
        </p:nvPicPr>
        <p:blipFill>
          <a:blip r:embed="rId3"/>
          <a:stretch>
            <a:fillRect/>
          </a:stretch>
        </p:blipFill>
        <p:spPr>
          <a:xfrm>
            <a:off x="685514" y="790821"/>
            <a:ext cx="7391686" cy="5990979"/>
          </a:xfrm>
          <a:prstGeom prst="rect">
            <a:avLst/>
          </a:prstGeom>
        </p:spPr>
      </p:pic>
    </p:spTree>
    <p:extLst>
      <p:ext uri="{BB962C8B-B14F-4D97-AF65-F5344CB8AC3E}">
        <p14:creationId xmlns:p14="http://schemas.microsoft.com/office/powerpoint/2010/main" val="2549334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F187C2-1E33-E665-4C43-3987BDD4DDE7}"/>
              </a:ext>
            </a:extLst>
          </p:cNvPr>
          <p:cNvPicPr>
            <a:picLocks noChangeAspect="1"/>
          </p:cNvPicPr>
          <p:nvPr/>
        </p:nvPicPr>
        <p:blipFill>
          <a:blip r:embed="rId3"/>
          <a:stretch>
            <a:fillRect/>
          </a:stretch>
        </p:blipFill>
        <p:spPr>
          <a:xfrm>
            <a:off x="457200" y="609600"/>
            <a:ext cx="6705600" cy="3658526"/>
          </a:xfrm>
          <a:prstGeom prst="rect">
            <a:avLst/>
          </a:prstGeom>
        </p:spPr>
      </p:pic>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Quantitative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7315200" y="853440"/>
            <a:ext cx="3733800" cy="5326698"/>
          </a:xfrm>
        </p:spPr>
        <p:txBody>
          <a:bodyPr>
            <a:normAutofit/>
          </a:bodyPr>
          <a:lstStyle/>
          <a:p>
            <a:r>
              <a:rPr lang="en-US" sz="2200" dirty="0"/>
              <a:t>Is this a good table? </a:t>
            </a:r>
          </a:p>
          <a:p>
            <a:r>
              <a:rPr lang="en-US" sz="2200" dirty="0"/>
              <a:t>What do the coefficients mean? Are they reasonable? </a:t>
            </a:r>
          </a:p>
        </p:txBody>
      </p:sp>
      <p:pic>
        <p:nvPicPr>
          <p:cNvPr id="7" name="Picture 6">
            <a:extLst>
              <a:ext uri="{FF2B5EF4-FFF2-40B4-BE49-F238E27FC236}">
                <a16:creationId xmlns:a16="http://schemas.microsoft.com/office/drawing/2014/main" id="{7A7E9C58-8E1F-10F3-12F5-E17A00EC436E}"/>
              </a:ext>
            </a:extLst>
          </p:cNvPr>
          <p:cNvPicPr>
            <a:picLocks noChangeAspect="1"/>
          </p:cNvPicPr>
          <p:nvPr/>
        </p:nvPicPr>
        <p:blipFill>
          <a:blip r:embed="rId4"/>
          <a:stretch>
            <a:fillRect/>
          </a:stretch>
        </p:blipFill>
        <p:spPr>
          <a:xfrm>
            <a:off x="589968" y="4038600"/>
            <a:ext cx="7182432" cy="2902855"/>
          </a:xfrm>
          <a:prstGeom prst="rect">
            <a:avLst/>
          </a:prstGeom>
        </p:spPr>
      </p:pic>
    </p:spTree>
    <p:extLst>
      <p:ext uri="{BB962C8B-B14F-4D97-AF65-F5344CB8AC3E}">
        <p14:creationId xmlns:p14="http://schemas.microsoft.com/office/powerpoint/2010/main" val="2049288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685800" y="990600"/>
            <a:ext cx="10363200" cy="5189538"/>
          </a:xfrm>
        </p:spPr>
        <p:txBody>
          <a:bodyPr>
            <a:normAutofit/>
          </a:bodyPr>
          <a:lstStyle/>
          <a:p>
            <a:pPr marL="0" indent="0">
              <a:buNone/>
            </a:pPr>
            <a:r>
              <a:rPr lang="en-US" sz="2400" dirty="0"/>
              <a:t>Major themes: </a:t>
            </a:r>
          </a:p>
          <a:p>
            <a:pPr marL="457200" indent="-457200">
              <a:buAutoNum type="arabicPeriod"/>
            </a:pPr>
            <a:r>
              <a:rPr lang="en-US" sz="2400" dirty="0"/>
              <a:t>Contributing factors</a:t>
            </a:r>
          </a:p>
          <a:p>
            <a:pPr marL="457200" indent="-457200">
              <a:buAutoNum type="arabicPeriod"/>
            </a:pPr>
            <a:r>
              <a:rPr lang="en-US" sz="2400" dirty="0"/>
              <a:t>Mitigating factors</a:t>
            </a:r>
          </a:p>
          <a:p>
            <a:pPr marL="457200" indent="-457200">
              <a:buAutoNum type="arabicPeriod"/>
            </a:pPr>
            <a:r>
              <a:rPr lang="en-US" sz="2400" dirty="0"/>
              <a:t>“Double-edged swords”</a:t>
            </a:r>
          </a:p>
        </p:txBody>
      </p:sp>
    </p:spTree>
    <p:extLst>
      <p:ext uri="{BB962C8B-B14F-4D97-AF65-F5344CB8AC3E}">
        <p14:creationId xmlns:p14="http://schemas.microsoft.com/office/powerpoint/2010/main" val="4058152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685800" y="990600"/>
            <a:ext cx="10363200" cy="5189538"/>
          </a:xfrm>
        </p:spPr>
        <p:txBody>
          <a:bodyPr>
            <a:normAutofit/>
          </a:bodyPr>
          <a:lstStyle/>
          <a:p>
            <a:pPr marL="0" indent="0">
              <a:buNone/>
            </a:pPr>
            <a:r>
              <a:rPr lang="en-US" sz="2400" dirty="0"/>
              <a:t>Major themes: </a:t>
            </a:r>
          </a:p>
          <a:p>
            <a:pPr marL="457200" indent="-457200">
              <a:buAutoNum type="arabicPeriod"/>
            </a:pPr>
            <a:r>
              <a:rPr lang="en-US" sz="2400" b="1" u="sng" dirty="0"/>
              <a:t>Contributing factors</a:t>
            </a:r>
          </a:p>
          <a:p>
            <a:pPr lvl="1"/>
            <a:r>
              <a:rPr lang="en-US" sz="2200" dirty="0"/>
              <a:t>Lack of influence on policy </a:t>
            </a:r>
          </a:p>
          <a:p>
            <a:pPr lvl="1"/>
            <a:r>
              <a:rPr lang="en-US" sz="2200" dirty="0"/>
              <a:t>Systemic failures in cultural safety </a:t>
            </a:r>
            <a:r>
              <a:rPr lang="en-US" sz="2200" dirty="0">
                <a:solidFill>
                  <a:schemeClr val="accent3">
                    <a:lumMod val="75000"/>
                  </a:schemeClr>
                </a:solidFill>
              </a:rPr>
              <a:t>(“[The health system] feeds into the colonial system of mistrust”)</a:t>
            </a:r>
          </a:p>
          <a:p>
            <a:pPr lvl="1"/>
            <a:r>
              <a:rPr lang="en-US" sz="2200" dirty="0">
                <a:solidFill>
                  <a:schemeClr val="tx1"/>
                </a:solidFill>
              </a:rPr>
              <a:t>Discontinuity of care (too many patients per provider)</a:t>
            </a:r>
          </a:p>
          <a:p>
            <a:pPr lvl="1"/>
            <a:r>
              <a:rPr lang="en-US" sz="2200" dirty="0">
                <a:solidFill>
                  <a:schemeClr val="tx1"/>
                </a:solidFill>
              </a:rPr>
              <a:t>Upshifting of tasks (EMR)</a:t>
            </a:r>
          </a:p>
          <a:p>
            <a:pPr lvl="1"/>
            <a:r>
              <a:rPr lang="en-US" sz="2200" dirty="0">
                <a:solidFill>
                  <a:schemeClr val="tx1"/>
                </a:solidFill>
              </a:rPr>
              <a:t>Physician turnover</a:t>
            </a:r>
          </a:p>
          <a:p>
            <a:pPr lvl="1"/>
            <a:r>
              <a:rPr lang="en-US" sz="2200" dirty="0">
                <a:solidFill>
                  <a:schemeClr val="tx1"/>
                </a:solidFill>
              </a:rPr>
              <a:t>Lack of systemic supports</a:t>
            </a:r>
          </a:p>
          <a:p>
            <a:pPr lvl="1"/>
            <a:endParaRPr lang="en-US" sz="2200" dirty="0">
              <a:solidFill>
                <a:schemeClr val="accent3">
                  <a:lumMod val="75000"/>
                </a:schemeClr>
              </a:solidFill>
            </a:endParaRPr>
          </a:p>
          <a:p>
            <a:pPr marL="457200" indent="-457200">
              <a:buAutoNum type="arabicPeriod"/>
            </a:pPr>
            <a:r>
              <a:rPr lang="en-US" sz="2400" dirty="0"/>
              <a:t>Mitigating factors</a:t>
            </a:r>
          </a:p>
          <a:p>
            <a:pPr marL="457200" indent="-457200">
              <a:buAutoNum type="arabicPeriod"/>
            </a:pPr>
            <a:r>
              <a:rPr lang="en-US" sz="2400" dirty="0"/>
              <a:t>“Double-edged swords”</a:t>
            </a:r>
          </a:p>
        </p:txBody>
      </p:sp>
    </p:spTree>
    <p:extLst>
      <p:ext uri="{BB962C8B-B14F-4D97-AF65-F5344CB8AC3E}">
        <p14:creationId xmlns:p14="http://schemas.microsoft.com/office/powerpoint/2010/main" val="4046614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6525CB1-D8C3-1B3E-877D-DEA4606C897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364F609-B182-45BF-D270-798F5FC89A20}"/>
              </a:ext>
            </a:extLst>
          </p:cNvPr>
          <p:cNvPicPr>
            <a:picLocks noChangeAspect="1"/>
          </p:cNvPicPr>
          <p:nvPr/>
        </p:nvPicPr>
        <p:blipFill>
          <a:blip r:embed="rId3"/>
          <a:stretch>
            <a:fillRect/>
          </a:stretch>
        </p:blipFill>
        <p:spPr>
          <a:xfrm>
            <a:off x="0" y="775834"/>
            <a:ext cx="12322899" cy="4481966"/>
          </a:xfrm>
          <a:prstGeom prst="rect">
            <a:avLst/>
          </a:prstGeom>
        </p:spPr>
      </p:pic>
    </p:spTree>
    <p:extLst>
      <p:ext uri="{BB962C8B-B14F-4D97-AF65-F5344CB8AC3E}">
        <p14:creationId xmlns:p14="http://schemas.microsoft.com/office/powerpoint/2010/main" val="1280207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685800" y="990600"/>
            <a:ext cx="10363200" cy="5189538"/>
          </a:xfrm>
        </p:spPr>
        <p:txBody>
          <a:bodyPr>
            <a:normAutofit/>
          </a:bodyPr>
          <a:lstStyle/>
          <a:p>
            <a:pPr marL="0" indent="0">
              <a:buNone/>
            </a:pPr>
            <a:r>
              <a:rPr lang="en-US" sz="2400" dirty="0"/>
              <a:t>Major themes: </a:t>
            </a:r>
          </a:p>
          <a:p>
            <a:pPr marL="457200" indent="-457200">
              <a:buAutoNum type="arabicPeriod"/>
            </a:pPr>
            <a:r>
              <a:rPr lang="en-US" sz="2400" dirty="0"/>
              <a:t>Contributing factors</a:t>
            </a:r>
          </a:p>
          <a:p>
            <a:pPr marL="457200" indent="-457200">
              <a:buAutoNum type="arabicPeriod"/>
            </a:pPr>
            <a:r>
              <a:rPr lang="en-US" sz="2400" b="1" u="sng" dirty="0"/>
              <a:t>Mitigating factors</a:t>
            </a:r>
          </a:p>
          <a:p>
            <a:pPr lvl="1"/>
            <a:r>
              <a:rPr lang="en-US" sz="2200" dirty="0"/>
              <a:t>Relationships</a:t>
            </a:r>
          </a:p>
          <a:p>
            <a:pPr lvl="1"/>
            <a:r>
              <a:rPr lang="en-US" sz="2200" dirty="0"/>
              <a:t>Time on the Land &amp; Outdoor Activities</a:t>
            </a:r>
          </a:p>
          <a:p>
            <a:pPr marL="457200" indent="-457200">
              <a:buAutoNum type="arabicPeriod"/>
            </a:pPr>
            <a:r>
              <a:rPr lang="en-US" sz="2400" dirty="0"/>
              <a:t>“Double-edged swords”</a:t>
            </a:r>
          </a:p>
        </p:txBody>
      </p:sp>
      <p:pic>
        <p:nvPicPr>
          <p:cNvPr id="5" name="Picture 4">
            <a:extLst>
              <a:ext uri="{FF2B5EF4-FFF2-40B4-BE49-F238E27FC236}">
                <a16:creationId xmlns:a16="http://schemas.microsoft.com/office/drawing/2014/main" id="{2D8245A7-CD62-E798-4689-C8D8EC315FF5}"/>
              </a:ext>
            </a:extLst>
          </p:cNvPr>
          <p:cNvPicPr>
            <a:picLocks noChangeAspect="1"/>
          </p:cNvPicPr>
          <p:nvPr/>
        </p:nvPicPr>
        <p:blipFill>
          <a:blip r:embed="rId3"/>
          <a:stretch>
            <a:fillRect/>
          </a:stretch>
        </p:blipFill>
        <p:spPr>
          <a:xfrm>
            <a:off x="5683043" y="2895601"/>
            <a:ext cx="5518357" cy="3768634"/>
          </a:xfrm>
          <a:prstGeom prst="rect">
            <a:avLst/>
          </a:prstGeom>
        </p:spPr>
      </p:pic>
    </p:spTree>
    <p:extLst>
      <p:ext uri="{BB962C8B-B14F-4D97-AF65-F5344CB8AC3E}">
        <p14:creationId xmlns:p14="http://schemas.microsoft.com/office/powerpoint/2010/main" val="4286552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Results: Qualitative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926016-6EFD-1480-CFB4-E35AE703A6CC}"/>
              </a:ext>
            </a:extLst>
          </p:cNvPr>
          <p:cNvSpPr>
            <a:spLocks noGrp="1"/>
          </p:cNvSpPr>
          <p:nvPr>
            <p:ph idx="1"/>
          </p:nvPr>
        </p:nvSpPr>
        <p:spPr>
          <a:xfrm>
            <a:off x="685800" y="990600"/>
            <a:ext cx="10363200" cy="5189538"/>
          </a:xfrm>
        </p:spPr>
        <p:txBody>
          <a:bodyPr>
            <a:normAutofit/>
          </a:bodyPr>
          <a:lstStyle/>
          <a:p>
            <a:pPr marL="0" indent="0">
              <a:buNone/>
            </a:pPr>
            <a:r>
              <a:rPr lang="en-US" sz="2400" dirty="0"/>
              <a:t>Major themes: </a:t>
            </a:r>
          </a:p>
          <a:p>
            <a:pPr marL="457200" indent="-457200">
              <a:buAutoNum type="arabicPeriod"/>
            </a:pPr>
            <a:r>
              <a:rPr lang="en-US" sz="2400" dirty="0"/>
              <a:t>Contributing factors</a:t>
            </a:r>
          </a:p>
          <a:p>
            <a:pPr marL="457200" indent="-457200">
              <a:buAutoNum type="arabicPeriod"/>
            </a:pPr>
            <a:r>
              <a:rPr lang="en-US" sz="2400" dirty="0"/>
              <a:t>Mitigating factors </a:t>
            </a:r>
          </a:p>
          <a:p>
            <a:pPr marL="457200" indent="-457200">
              <a:buAutoNum type="arabicPeriod"/>
            </a:pPr>
            <a:r>
              <a:rPr lang="en-US" sz="2400" b="1" u="sng" dirty="0"/>
              <a:t>“Double-edged swords”</a:t>
            </a:r>
          </a:p>
          <a:p>
            <a:pPr lvl="1"/>
            <a:r>
              <a:rPr lang="en-US" sz="2200" dirty="0"/>
              <a:t>Scope of Practice (lots to do; engaging, but also overwhelming)</a:t>
            </a:r>
          </a:p>
          <a:p>
            <a:pPr lvl="1"/>
            <a:r>
              <a:rPr lang="en-US" sz="2200" dirty="0"/>
              <a:t>Blurring Boundaries (integral role in the community, but you’re always “on”)</a:t>
            </a:r>
          </a:p>
          <a:p>
            <a:pPr lvl="1"/>
            <a:r>
              <a:rPr lang="en-US" sz="2200" dirty="0"/>
              <a:t>Time Away (</a:t>
            </a:r>
            <a:r>
              <a:rPr lang="en-US" sz="2200" dirty="0">
                <a:solidFill>
                  <a:schemeClr val="accent3">
                    <a:lumMod val="75000"/>
                  </a:schemeClr>
                </a:solidFill>
              </a:rPr>
              <a:t>“Though vacation time emerged as a protective factor, providers argued it is used as a post hoc solution to issues of overscheduling”</a:t>
            </a:r>
            <a:r>
              <a:rPr lang="en-US" sz="2200" dirty="0"/>
              <a:t>)</a:t>
            </a:r>
          </a:p>
        </p:txBody>
      </p:sp>
    </p:spTree>
    <p:extLst>
      <p:ext uri="{BB962C8B-B14F-4D97-AF65-F5344CB8AC3E}">
        <p14:creationId xmlns:p14="http://schemas.microsoft.com/office/powerpoint/2010/main" val="108177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4191000"/>
            <a:ext cx="9982201" cy="1905000"/>
          </a:xfrm>
        </p:spPr>
        <p:txBody>
          <a:bodyPr>
            <a:noAutofit/>
          </a:bodyPr>
          <a:lstStyle/>
          <a:p>
            <a:pPr marL="0" indent="0">
              <a:buNone/>
            </a:pPr>
            <a:r>
              <a:rPr lang="en-US" sz="3000" b="1" u="sng" dirty="0">
                <a:solidFill>
                  <a:schemeClr val="tx2">
                    <a:lumMod val="60000"/>
                    <a:lumOff val="40000"/>
                  </a:schemeClr>
                </a:solidFill>
                <a:latin typeface="Aptos" panose="020B0004020202020204" pitchFamily="34" charset="0"/>
              </a:rPr>
              <a:t>So what’s the research question?</a:t>
            </a:r>
          </a:p>
        </p:txBody>
      </p:sp>
      <p:pic>
        <p:nvPicPr>
          <p:cNvPr id="5" name="Picture 4">
            <a:extLst>
              <a:ext uri="{FF2B5EF4-FFF2-40B4-BE49-F238E27FC236}">
                <a16:creationId xmlns:a16="http://schemas.microsoft.com/office/drawing/2014/main" id="{A526BA7A-FEB0-3971-DA28-79CC3925C074}"/>
              </a:ext>
            </a:extLst>
          </p:cNvPr>
          <p:cNvPicPr>
            <a:picLocks noChangeAspect="1"/>
          </p:cNvPicPr>
          <p:nvPr/>
        </p:nvPicPr>
        <p:blipFill rotWithShape="1">
          <a:blip r:embed="rId3"/>
          <a:srcRect b="58187"/>
          <a:stretch/>
        </p:blipFill>
        <p:spPr>
          <a:xfrm>
            <a:off x="618309" y="919778"/>
            <a:ext cx="10125891" cy="2966423"/>
          </a:xfrm>
          <a:prstGeom prst="rect">
            <a:avLst/>
          </a:prstGeom>
        </p:spPr>
      </p:pic>
      <p:sp>
        <p:nvSpPr>
          <p:cNvPr id="7" name="Rectangle 6">
            <a:extLst>
              <a:ext uri="{FF2B5EF4-FFF2-40B4-BE49-F238E27FC236}">
                <a16:creationId xmlns:a16="http://schemas.microsoft.com/office/drawing/2014/main" id="{20F64682-BAB3-45C9-F10A-31FC8093CD4B}"/>
              </a:ext>
            </a:extLst>
          </p:cNvPr>
          <p:cNvSpPr/>
          <p:nvPr/>
        </p:nvSpPr>
        <p:spPr>
          <a:xfrm>
            <a:off x="457200" y="919778"/>
            <a:ext cx="10287000" cy="2052022"/>
          </a:xfrm>
          <a:prstGeom prst="rect">
            <a:avLst/>
          </a:prstGeom>
          <a:noFill/>
          <a:ln w="762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63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Interpretation and Limitations of Analysis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What worked well in this analysis? </a:t>
            </a:r>
          </a:p>
          <a:p>
            <a:pPr lvl="1"/>
            <a:r>
              <a:rPr lang="en-US" sz="2400" dirty="0">
                <a:cs typeface="Times New Roman" panose="02020603050405020304" pitchFamily="18" charset="0"/>
              </a:rPr>
              <a:t>What was lacking? </a:t>
            </a:r>
          </a:p>
          <a:p>
            <a:pPr lvl="1"/>
            <a:r>
              <a:rPr lang="en-US" sz="2400" dirty="0">
                <a:cs typeface="Times New Roman" panose="02020603050405020304" pitchFamily="18" charset="0"/>
              </a:rPr>
              <a:t>What are the takeaways for you? </a:t>
            </a:r>
          </a:p>
          <a:p>
            <a:pPr lvl="1"/>
            <a:r>
              <a:rPr lang="en-US" sz="2400" dirty="0">
                <a:cs typeface="Times New Roman" panose="02020603050405020304" pitchFamily="18" charset="0"/>
              </a:rPr>
              <a:t>What might limit the takeaways? What hinders your approach to thinking of this as causal? </a:t>
            </a:r>
          </a:p>
          <a:p>
            <a:pPr lvl="1"/>
            <a:r>
              <a:rPr lang="en-US" sz="2400" dirty="0">
                <a:cs typeface="Times New Roman" panose="02020603050405020304" pitchFamily="18" charset="0"/>
              </a:rPr>
              <a:t>Any other thoughts? </a:t>
            </a:r>
          </a:p>
        </p:txBody>
      </p:sp>
    </p:spTree>
    <p:extLst>
      <p:ext uri="{BB962C8B-B14F-4D97-AF65-F5344CB8AC3E}">
        <p14:creationId xmlns:p14="http://schemas.microsoft.com/office/powerpoint/2010/main" val="82395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4191000"/>
            <a:ext cx="10515601" cy="2514600"/>
          </a:xfrm>
        </p:spPr>
        <p:txBody>
          <a:bodyPr>
            <a:noAutofit/>
          </a:bodyPr>
          <a:lstStyle/>
          <a:p>
            <a:pPr marL="0" indent="0">
              <a:buNone/>
            </a:pPr>
            <a:r>
              <a:rPr lang="en-US" sz="2200" dirty="0"/>
              <a:t>Why is this setting important? </a:t>
            </a:r>
          </a:p>
          <a:p>
            <a:r>
              <a:rPr lang="en-US" sz="2200" dirty="0"/>
              <a:t>Following fracture, mortality ranges from </a:t>
            </a:r>
            <a:r>
              <a:rPr lang="en-US" sz="2200" b="1" dirty="0"/>
              <a:t>4% at 1 month3 to 33% at 1 year, with approximately 70% of deaths at 1 year attributed to the hip fracture. </a:t>
            </a:r>
          </a:p>
          <a:p>
            <a:r>
              <a:rPr lang="en-US" sz="2200" b="1" dirty="0"/>
              <a:t>This is 7000 deaths annually! </a:t>
            </a:r>
          </a:p>
          <a:p>
            <a:r>
              <a:rPr lang="en-US" sz="2200" dirty="0"/>
              <a:t>Most important ways to handle this: prevention and timely surgery (48 hours)</a:t>
            </a:r>
          </a:p>
        </p:txBody>
      </p:sp>
      <p:pic>
        <p:nvPicPr>
          <p:cNvPr id="5" name="Picture 4">
            <a:extLst>
              <a:ext uri="{FF2B5EF4-FFF2-40B4-BE49-F238E27FC236}">
                <a16:creationId xmlns:a16="http://schemas.microsoft.com/office/drawing/2014/main" id="{A526BA7A-FEB0-3971-DA28-79CC3925C074}"/>
              </a:ext>
            </a:extLst>
          </p:cNvPr>
          <p:cNvPicPr>
            <a:picLocks noChangeAspect="1"/>
          </p:cNvPicPr>
          <p:nvPr/>
        </p:nvPicPr>
        <p:blipFill rotWithShape="1">
          <a:blip r:embed="rId3"/>
          <a:srcRect b="58187"/>
          <a:stretch/>
        </p:blipFill>
        <p:spPr>
          <a:xfrm>
            <a:off x="618309" y="919778"/>
            <a:ext cx="10125891" cy="2966423"/>
          </a:xfrm>
          <a:prstGeom prst="rect">
            <a:avLst/>
          </a:prstGeom>
        </p:spPr>
      </p:pic>
      <p:sp>
        <p:nvSpPr>
          <p:cNvPr id="7" name="Rectangle 6">
            <a:extLst>
              <a:ext uri="{FF2B5EF4-FFF2-40B4-BE49-F238E27FC236}">
                <a16:creationId xmlns:a16="http://schemas.microsoft.com/office/drawing/2014/main" id="{20F64682-BAB3-45C9-F10A-31FC8093CD4B}"/>
              </a:ext>
            </a:extLst>
          </p:cNvPr>
          <p:cNvSpPr/>
          <p:nvPr/>
        </p:nvSpPr>
        <p:spPr>
          <a:xfrm>
            <a:off x="457200" y="919778"/>
            <a:ext cx="10287000" cy="2052022"/>
          </a:xfrm>
          <a:prstGeom prst="rect">
            <a:avLst/>
          </a:prstGeom>
          <a:noFill/>
          <a:ln w="762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32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r>
                  <a:rPr lang="en-US" sz="2400" dirty="0"/>
                  <a:t>What if our outcome isn’t an event, but </a:t>
                </a:r>
                <a:r>
                  <a:rPr lang="en-US" sz="2400" b="1" dirty="0"/>
                  <a:t>how long </a:t>
                </a:r>
                <a:r>
                  <a:rPr lang="en-US" sz="2400" dirty="0"/>
                  <a:t>it takes for an event to occur? </a:t>
                </a:r>
              </a:p>
              <a:p>
                <a:pPr lvl="1"/>
                <a:r>
                  <a:rPr lang="en-US" sz="2200" dirty="0"/>
                  <a:t>Patient survival</a:t>
                </a:r>
              </a:p>
              <a:p>
                <a:pPr lvl="1"/>
                <a:r>
                  <a:rPr lang="en-US" sz="2200" dirty="0"/>
                  <a:t>Effectiveness of treatment (time until symptoms reappear)</a:t>
                </a:r>
              </a:p>
              <a:p>
                <a:pPr lvl="1"/>
                <a:r>
                  <a:rPr lang="en-US" sz="2200" dirty="0"/>
                  <a:t>Disease progression</a:t>
                </a:r>
              </a:p>
              <a:p>
                <a:pPr lvl="1"/>
                <a:r>
                  <a:rPr lang="en-US" sz="2200" dirty="0"/>
                  <a:t>Etc. </a:t>
                </a:r>
              </a:p>
              <a:p>
                <a:r>
                  <a:rPr lang="en-US" sz="2600" dirty="0"/>
                  <a:t>How does this change the regression? </a:t>
                </a:r>
              </a:p>
              <a:p>
                <a:pPr lvl="1"/>
                <a:r>
                  <a:rPr lang="en-US" sz="2400" dirty="0"/>
                  <a:t>New outcome variable: time to event conditional on covariates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a:p>
                <a:pPr lvl="1"/>
                <a:r>
                  <a:rPr lang="en-US" sz="2400" dirty="0"/>
                  <a:t>Measured using a </a:t>
                </a:r>
                <a:r>
                  <a:rPr lang="en-US" sz="2400" u="sng" dirty="0"/>
                  <a:t>hazard function: </a:t>
                </a:r>
              </a:p>
              <a:p>
                <a:pPr marL="274320" lvl="1" indent="0">
                  <a:buNone/>
                </a:pPr>
                <a:endParaRPr lang="en-US" sz="2400" u="sng" dirty="0"/>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𝑜𝑐𝑐𝑢𝑟𝑠</m:t>
                                  </m:r>
                                  <m:r>
                                    <a:rPr lang="en-US" sz="2400" b="0" i="1" smtClean="0">
                                      <a:latin typeface="Cambria Math" panose="02040503050406030204" pitchFamily="18" charset="0"/>
                                    </a:rPr>
                                    <m:t> </m:t>
                                  </m:r>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𝑡</m:t>
                                  </m:r>
                                </m:e>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num>
                        <m:den>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den>
                      </m:f>
                    </m:oMath>
                  </m:oMathPara>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611" t="-1305"/>
                </a:stretch>
              </a:blipFill>
            </p:spPr>
            <p:txBody>
              <a:bodyPr/>
              <a:lstStyle/>
              <a:p>
                <a:r>
                  <a:rPr lang="en-US">
                    <a:noFill/>
                  </a:rPr>
                  <a:t> </a:t>
                </a:r>
              </a:p>
            </p:txBody>
          </p:sp>
        </mc:Fallback>
      </mc:AlternateContent>
    </p:spTree>
    <p:extLst>
      <p:ext uri="{BB962C8B-B14F-4D97-AF65-F5344CB8AC3E}">
        <p14:creationId xmlns:p14="http://schemas.microsoft.com/office/powerpoint/2010/main" val="325331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r>
                  <a:rPr lang="en-US" sz="2400" dirty="0"/>
                  <a:t>What if our outcome isn’t an event, but </a:t>
                </a:r>
                <a:r>
                  <a:rPr lang="en-US" sz="2400" b="1" dirty="0"/>
                  <a:t>how long </a:t>
                </a:r>
                <a:r>
                  <a:rPr lang="en-US" sz="2400" dirty="0"/>
                  <a:t>it takes for an event to occur? </a:t>
                </a:r>
                <a:endParaRPr lang="en-US" sz="2200" dirty="0"/>
              </a:p>
              <a:p>
                <a:r>
                  <a:rPr lang="en-US" sz="2600" dirty="0"/>
                  <a:t>How does this change the regression? </a:t>
                </a:r>
              </a:p>
              <a:p>
                <a:pPr lvl="1"/>
                <a:r>
                  <a:rPr lang="en-US" sz="2400" dirty="0"/>
                  <a:t>New outcome variable: time to event conditional on covariates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a:p>
                <a:pPr lvl="1"/>
                <a:r>
                  <a:rPr lang="en-US" sz="2400" dirty="0"/>
                  <a:t>Measured using a </a:t>
                </a:r>
                <a:r>
                  <a:rPr lang="en-US" sz="2400" u="sng" dirty="0"/>
                  <a:t>hazard function: </a:t>
                </a:r>
              </a:p>
              <a:p>
                <a:pPr marL="274320" lvl="1" indent="0">
                  <a:buNone/>
                </a:pPr>
                <a:endParaRPr lang="en-US" sz="2400" u="sng" dirty="0"/>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𝑜𝑐𝑐𝑢𝑟𝑠</m:t>
                                  </m:r>
                                  <m:r>
                                    <a:rPr lang="en-US" sz="2400" b="0" i="1" smtClean="0">
                                      <a:latin typeface="Cambria Math" panose="02040503050406030204" pitchFamily="18" charset="0"/>
                                    </a:rPr>
                                    <m:t> </m:t>
                                  </m:r>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𝑡</m:t>
                                  </m:r>
                                </m:e>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num>
                        <m:den>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den>
                      </m:f>
                    </m:oMath>
                  </m:oMathPara>
                </a14:m>
                <a:endParaRPr lang="en-US" sz="2400" dirty="0"/>
              </a:p>
              <a:p>
                <a:pPr marL="274320" lvl="1" indent="0">
                  <a:buNone/>
                </a:pPr>
                <a:r>
                  <a:rPr lang="en-US" sz="2400" b="1" dirty="0">
                    <a:solidFill>
                      <a:schemeClr val="accent1"/>
                    </a:solidFill>
                  </a:rPr>
                  <a:t>The regression is then:</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h</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𝑡</m:t>
                          </m:r>
                        </m:e>
                        <m:e>
                          <m:r>
                            <a:rPr lang="en-US" sz="2400" b="0" i="1" smtClean="0">
                              <a:solidFill>
                                <a:schemeClr val="tx1"/>
                              </a:solidFill>
                              <a:latin typeface="Cambria Math" panose="02040503050406030204" pitchFamily="18" charset="0"/>
                            </a:rPr>
                            <m:t>𝑥</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h</m:t>
                          </m:r>
                        </m:e>
                        <m:sub>
                          <m:r>
                            <a:rPr lang="en-US" sz="2400" b="0" i="1" smtClean="0">
                              <a:solidFill>
                                <a:schemeClr val="tx1"/>
                              </a:solidFill>
                              <a:latin typeface="Cambria Math" panose="02040503050406030204" pitchFamily="18" charset="0"/>
                            </a:rPr>
                            <m:t>0</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𝑡</m:t>
                          </m:r>
                        </m:e>
                      </m:d>
                      <m:r>
                        <a:rPr lang="en-US" sz="2400" b="0" i="1" smtClean="0">
                          <a:solidFill>
                            <a:schemeClr val="tx1"/>
                          </a:solidFill>
                          <a:latin typeface="Cambria Math" panose="02040503050406030204" pitchFamily="18" charset="0"/>
                        </a:rPr>
                        <m:t>⋅</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𝑒</m:t>
                          </m:r>
                        </m:e>
                        <m:sub/>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𝑘</m:t>
                              </m:r>
                            </m:sub>
                          </m:s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𝜀</m:t>
                          </m:r>
                        </m:sup>
                      </m:sSubSup>
                    </m:oMath>
                  </m:oMathPara>
                </a14:m>
                <a:endParaRPr lang="en-US" sz="2400" dirty="0">
                  <a:solidFill>
                    <a:schemeClr val="accent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611" t="-1305"/>
                </a:stretch>
              </a:blipFill>
            </p:spPr>
            <p:txBody>
              <a:bodyPr/>
              <a:lstStyle/>
              <a:p>
                <a:r>
                  <a:rPr lang="en-US">
                    <a:noFill/>
                  </a:rPr>
                  <a:t> </a:t>
                </a:r>
              </a:p>
            </p:txBody>
          </p:sp>
        </mc:Fallback>
      </mc:AlternateContent>
    </p:spTree>
    <p:extLst>
      <p:ext uri="{BB962C8B-B14F-4D97-AF65-F5344CB8AC3E}">
        <p14:creationId xmlns:p14="http://schemas.microsoft.com/office/powerpoint/2010/main" val="85556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Research Setting: Intervention and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2008 intervention to improve time to surgery in </a:t>
            </a:r>
            <a:r>
              <a:rPr lang="en-US" sz="2400" b="1" dirty="0"/>
              <a:t>Winnipeg</a:t>
            </a:r>
            <a:r>
              <a:rPr lang="en-US" sz="2400" dirty="0"/>
              <a:t>:</a:t>
            </a:r>
          </a:p>
        </p:txBody>
      </p:sp>
      <p:pic>
        <p:nvPicPr>
          <p:cNvPr id="6" name="Picture 5">
            <a:extLst>
              <a:ext uri="{FF2B5EF4-FFF2-40B4-BE49-F238E27FC236}">
                <a16:creationId xmlns:a16="http://schemas.microsoft.com/office/drawing/2014/main" id="{0C5A61E4-B0D5-9645-0DB3-FBFA8EF2C5A7}"/>
              </a:ext>
            </a:extLst>
          </p:cNvPr>
          <p:cNvPicPr>
            <a:picLocks noChangeAspect="1"/>
          </p:cNvPicPr>
          <p:nvPr/>
        </p:nvPicPr>
        <p:blipFill>
          <a:blip r:embed="rId3"/>
          <a:stretch>
            <a:fillRect/>
          </a:stretch>
        </p:blipFill>
        <p:spPr>
          <a:xfrm>
            <a:off x="465187" y="1447800"/>
            <a:ext cx="10507613" cy="4953000"/>
          </a:xfrm>
          <a:prstGeom prst="rect">
            <a:avLst/>
          </a:prstGeom>
        </p:spPr>
      </p:pic>
    </p:spTree>
    <p:extLst>
      <p:ext uri="{BB962C8B-B14F-4D97-AF65-F5344CB8AC3E}">
        <p14:creationId xmlns:p14="http://schemas.microsoft.com/office/powerpoint/2010/main" val="809282293"/>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8213</TotalTime>
  <Words>2772</Words>
  <Application>Microsoft Office PowerPoint</Application>
  <PresentationFormat>Widescreen</PresentationFormat>
  <Paragraphs>363</Paragraphs>
  <Slides>50</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Aptos</vt:lpstr>
      <vt:lpstr>Arial</vt:lpstr>
      <vt:lpstr>Calibri</vt:lpstr>
      <vt:lpstr>Cambria Math</vt:lpstr>
      <vt:lpstr>Open Sans</vt:lpstr>
      <vt:lpstr>Symbol</vt:lpstr>
      <vt:lpstr>Times New Roman</vt:lpstr>
      <vt:lpstr>Wingdings 2</vt:lpstr>
      <vt:lpstr>View</vt:lpstr>
      <vt:lpstr>Intermediate Statistics</vt:lpstr>
      <vt:lpstr>PowerPoint Presentation</vt:lpstr>
      <vt:lpstr>Survival Analysis</vt:lpstr>
      <vt:lpstr>What is Survival Analysis?</vt:lpstr>
      <vt:lpstr>What is Survival Analysis?</vt:lpstr>
      <vt:lpstr>What is Survival Analysis?</vt:lpstr>
      <vt:lpstr>What is Survival Analysis?</vt:lpstr>
      <vt:lpstr>What is Survival Analysis?</vt:lpstr>
      <vt:lpstr>Research Setting: Intervention and Context</vt:lpstr>
      <vt:lpstr>Research Setting: Intervention and Context</vt:lpstr>
      <vt:lpstr>Research Setting: Intervention and Context</vt:lpstr>
      <vt:lpstr>Assessing Internal Validity</vt:lpstr>
      <vt:lpstr>Assessing “First Stage”</vt:lpstr>
      <vt:lpstr>Assessing “First Stage”</vt:lpstr>
      <vt:lpstr>Types of Survival Analysis </vt:lpstr>
      <vt:lpstr>Types of Survival Analysis </vt:lpstr>
      <vt:lpstr>Types of Survival Analysis </vt:lpstr>
      <vt:lpstr>Types of Survival Analysis </vt:lpstr>
      <vt:lpstr>Types of Survival Analysis </vt:lpstr>
      <vt:lpstr>Why Choose (1) over (2)? </vt:lpstr>
      <vt:lpstr>What do we need for causality? </vt:lpstr>
      <vt:lpstr>Types of Survival Analysis </vt:lpstr>
      <vt:lpstr>Interpretation and Limitations of Analysis </vt:lpstr>
      <vt:lpstr>Thoughts?</vt:lpstr>
      <vt:lpstr>Mixed Methods</vt:lpstr>
      <vt:lpstr>PowerPoint Presentation</vt:lpstr>
      <vt:lpstr>What do we mean by mixed methods?</vt:lpstr>
      <vt:lpstr>Mixed Methods in Context</vt:lpstr>
      <vt:lpstr>Mixed Methods in Context</vt:lpstr>
      <vt:lpstr>Mixed Methods in Context</vt:lpstr>
      <vt:lpstr>Mixed Methods in Context</vt:lpstr>
      <vt:lpstr>Mixed Methods in Context</vt:lpstr>
      <vt:lpstr>How do we design a mixed methods study?</vt:lpstr>
      <vt:lpstr>How do we design a mixed methods study?</vt:lpstr>
      <vt:lpstr>Mixed Methods in Context</vt:lpstr>
      <vt:lpstr>Data Collection: Quantitative</vt:lpstr>
      <vt:lpstr>Is this useful?</vt:lpstr>
      <vt:lpstr>Data Collection: Quantitative</vt:lpstr>
      <vt:lpstr>Data Collection: Quantitative</vt:lpstr>
      <vt:lpstr>Data Collection: Interviews</vt:lpstr>
      <vt:lpstr>Data Collection: Interviews</vt:lpstr>
      <vt:lpstr>Analysis: Quantitative</vt:lpstr>
      <vt:lpstr>Analysis: Qualitative (Thematic Analysis)</vt:lpstr>
      <vt:lpstr>Results: Quantitative</vt:lpstr>
      <vt:lpstr>Results: Qualitative</vt:lpstr>
      <vt:lpstr>Results: Qualitative</vt:lpstr>
      <vt:lpstr>Results: Qualitative</vt:lpstr>
      <vt:lpstr>Results: Qualitative</vt:lpstr>
      <vt:lpstr>Results: Qualitative</vt:lpstr>
      <vt:lpstr>Interpretation and Limitations of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840</cp:revision>
  <dcterms:created xsi:type="dcterms:W3CDTF">2011-01-10T00:42:42Z</dcterms:created>
  <dcterms:modified xsi:type="dcterms:W3CDTF">2024-03-21T19:46:37Z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