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2"/>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80" r:id="rId35"/>
    <p:sldId id="379" r:id="rId36"/>
    <p:sldId id="352" r:id="rId37"/>
    <p:sldId id="361" r:id="rId38"/>
    <p:sldId id="362" r:id="rId39"/>
    <p:sldId id="355" r:id="rId40"/>
    <p:sldId id="363" r:id="rId41"/>
    <p:sldId id="377" r:id="rId42"/>
    <p:sldId id="354" r:id="rId43"/>
    <p:sldId id="717" r:id="rId44"/>
    <p:sldId id="712" r:id="rId45"/>
    <p:sldId id="713" r:id="rId46"/>
    <p:sldId id="714" r:id="rId47"/>
    <p:sldId id="715" r:id="rId48"/>
    <p:sldId id="716" r:id="rId49"/>
    <p:sldId id="383" r:id="rId50"/>
    <p:sldId id="459" r:id="rId51"/>
    <p:sldId id="719" r:id="rId52"/>
    <p:sldId id="720" r:id="rId53"/>
    <p:sldId id="382" r:id="rId54"/>
    <p:sldId id="356" r:id="rId55"/>
    <p:sldId id="374" r:id="rId56"/>
    <p:sldId id="375" r:id="rId57"/>
    <p:sldId id="378" r:id="rId58"/>
    <p:sldId id="353" r:id="rId59"/>
    <p:sldId id="455" r:id="rId60"/>
    <p:sldId id="456" r:id="rId61"/>
    <p:sldId id="457" r:id="rId62"/>
    <p:sldId id="408" r:id="rId63"/>
    <p:sldId id="407" r:id="rId64"/>
    <p:sldId id="458" r:id="rId65"/>
    <p:sldId id="447" r:id="rId66"/>
    <p:sldId id="384" r:id="rId67"/>
    <p:sldId id="391" r:id="rId68"/>
    <p:sldId id="390" r:id="rId69"/>
    <p:sldId id="385" r:id="rId70"/>
    <p:sldId id="392" r:id="rId71"/>
    <p:sldId id="409" r:id="rId72"/>
    <p:sldId id="395" r:id="rId73"/>
    <p:sldId id="412" r:id="rId74"/>
    <p:sldId id="718" r:id="rId75"/>
    <p:sldId id="381" r:id="rId76"/>
    <p:sldId id="332" r:id="rId77"/>
    <p:sldId id="328" r:id="rId78"/>
    <p:sldId id="333" r:id="rId79"/>
    <p:sldId id="335" r:id="rId80"/>
    <p:sldId id="334" r:id="rId8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7350" autoAdjust="0"/>
  </p:normalViewPr>
  <p:slideViewPr>
    <p:cSldViewPr>
      <p:cViewPr varScale="1">
        <p:scale>
          <a:sx n="85" d="100"/>
          <a:sy n="85" d="100"/>
        </p:scale>
        <p:origin x="1554"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Question: how is the reading going? Remind students that the first case study is next week.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a:p>
            <a:endParaRPr lang="en-US" dirty="0"/>
          </a:p>
          <a:p>
            <a:r>
              <a:rPr lang="en-US" dirty="0"/>
              <a:t>Can show conditional expectation in previous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737"/>
                </a:solidFill>
                <a:effectLst/>
                <a:latin typeface="Georgia" panose="02040502050405020303" pitchFamily="18" charset="0"/>
              </a:rPr>
              <a:t>**Suppose for a minute that we just want to look at associations, not causality**.  Rather than saying “if you increase x_1 by 1 with all the other x’s held constant, then E(y) will change by 0.3.” Instead say, “Comparing two people that differ by 1 in x_1 and who are identical in all the other x’s, you’d predict y to differ by 0.3, on average.” It’s a mouthful but it’s good practice, cos that’s what the regression actually says. (https://statmodeling.stat.columbia.edu/2017/03/07/descriptive-analysis-using-regression-models/#:~:text=From%20a%20descriptive%20standpoint%2C%20regression,given%20the%20input%20variables%2C%20x.)</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60703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 we need for this to become causal</a:t>
            </a:r>
            <a:r>
              <a:rPr lang="en-US"/>
              <a:t>?** Independence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386178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Descriptive work on correlations (exploratory analysis)</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B131-A1D9-EA2A-81F0-F5CE74FE1D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7DDBA-B59E-6C6E-B758-DE8D8D8EC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EE77E-D478-FD1D-D2BA-FEF117A6F4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Descriptive work on correlations (exploratory analysis)</a:t>
            </a:r>
          </a:p>
        </p:txBody>
      </p:sp>
      <p:sp>
        <p:nvSpPr>
          <p:cNvPr id="4" name="Slide Number Placeholder 3">
            <a:extLst>
              <a:ext uri="{FF2B5EF4-FFF2-40B4-BE49-F238E27FC236}">
                <a16:creationId xmlns:a16="http://schemas.microsoft.com/office/drawing/2014/main" id="{A9292D01-B725-3B60-2E55-F086BC4AEC2B}"/>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0333902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 and here goes the univariate regression! What do we have here? What does the univariate regression show (two things: negative correlation and significant deviations at a particular spot).</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Note the predicted lines again here: “The fitted lines illustrates the difference between actual purchase probabilities and what would be predicted in the absence of the kink. To fit the line, we run a simple regression of the log of the share of individuals with no claim(during the corresponding month) in each $20 spending bin on the midpoint of the spending amount of the bin, weighting each bin by the number of beneficiaries in that bin. We fit this regression using all bins between -$2,000 and -$500.” (extrapolation)</a:t>
            </a:r>
          </a:p>
          <a:p>
            <a:endParaRPr lang="en-US" dirty="0"/>
          </a:p>
          <a:p>
            <a:r>
              <a:rPr lang="en-US" dirty="0"/>
              <a:t> The descriptives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2DFC4-BD40-3E9D-3BFE-CEA86D7652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DB5A6-9777-3EC6-D9F2-6E4DB5F7A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DFA81-2D80-EE0C-CBAB-214DDC2BBD7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Basis for model comparisons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talking about inference and controls next week. But what does this do for us? Source: Dobkin et al., 2010 “</a:t>
            </a:r>
            <a:r>
              <a:rPr lang="en-US" sz="1200" b="0" i="0" kern="1200" dirty="0">
                <a:solidFill>
                  <a:schemeClr val="tx1"/>
                </a:solidFill>
                <a:effectLst/>
                <a:latin typeface="+mn-lt"/>
                <a:ea typeface="+mn-ea"/>
                <a:cs typeface="+mn-cs"/>
              </a:rPr>
              <a:t>Skipping class in college and exam performance: Evidence from a regression discontinuity classroom experiment”. </a:t>
            </a:r>
            <a:r>
              <a:rPr lang="en-US" dirty="0"/>
              <a:t>https://www.sciencedirect.com/science/article/pii/S0272775709001095?casa_token=01EHj9cWJAAAAAAA:8LPqIHUg9dYj-Y_uo4lMRf0UsxmOH4DM__2e-ynA003DERoJx72o1a7IJKBuJMi4B5GWL2HmTA#tbl1. Table truncated for brevity by me. </a:t>
            </a:r>
          </a:p>
        </p:txBody>
      </p:sp>
      <p:sp>
        <p:nvSpPr>
          <p:cNvPr id="4" name="Slide Number Placeholder 3">
            <a:extLst>
              <a:ext uri="{FF2B5EF4-FFF2-40B4-BE49-F238E27FC236}">
                <a16:creationId xmlns:a16="http://schemas.microsoft.com/office/drawing/2014/main" id="{F0D0F994-E307-B093-0601-F2C08FBCCEDF}"/>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1378473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B045-42B5-4CBB-4B69-E310FD509E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DCD06-77D6-DE0A-AB1F-BC66BB564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3DADC8-3611-6EEC-1166-F9F7B4BC0C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about R2? If we were running prediction models, then a univariate regression (or an incremental “buildout” of regression models) may be informative</a:t>
            </a:r>
          </a:p>
        </p:txBody>
      </p:sp>
      <p:sp>
        <p:nvSpPr>
          <p:cNvPr id="4" name="Slide Number Placeholder 3">
            <a:extLst>
              <a:ext uri="{FF2B5EF4-FFF2-40B4-BE49-F238E27FC236}">
                <a16:creationId xmlns:a16="http://schemas.microsoft.com/office/drawing/2014/main" id="{D8AA4785-CEA6-FB1B-8FC4-CDC5C2DB0F5E}"/>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2769931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1BCF3-81A0-A224-5EB1-014767E4B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39DF3-F557-3BB5-9A72-9EFBD303E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778C40-1371-9A9E-7DC2-15E35EBD43D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Basis for model comparisons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We’re talking about inference in a minute and controls next week. But what does this do for us? Source: Scott </a:t>
            </a:r>
            <a:r>
              <a:rPr lang="en-US" dirty="0" err="1"/>
              <a:t>cunningham’s</a:t>
            </a:r>
            <a:r>
              <a:rPr lang="en-US" dirty="0"/>
              <a:t> book (example from last week)</a:t>
            </a:r>
          </a:p>
        </p:txBody>
      </p:sp>
      <p:sp>
        <p:nvSpPr>
          <p:cNvPr id="4" name="Slide Number Placeholder 3">
            <a:extLst>
              <a:ext uri="{FF2B5EF4-FFF2-40B4-BE49-F238E27FC236}">
                <a16:creationId xmlns:a16="http://schemas.microsoft.com/office/drawing/2014/main" id="{D92D3F59-4AFD-7D7B-E0B7-4A177A9641AB}"/>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36746446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38EA1-574B-843B-A7EF-D860E2D805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C3940-468A-B774-FEE9-2C7A0F750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F1CF52-33D7-1933-AAEC-DFFE48A6D5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What about R2? If we were running prediction models, then a univariate regression (or an incremental “buildout” of regression models) may be informative</a:t>
            </a:r>
          </a:p>
        </p:txBody>
      </p:sp>
      <p:sp>
        <p:nvSpPr>
          <p:cNvPr id="4" name="Slide Number Placeholder 3">
            <a:extLst>
              <a:ext uri="{FF2B5EF4-FFF2-40B4-BE49-F238E27FC236}">
                <a16:creationId xmlns:a16="http://schemas.microsoft.com/office/drawing/2014/main" id="{58D0446A-7486-BE47-2B95-9C6650059477}"/>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533242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485F-99AD-ABAE-44E3-DA9B3F091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17579-815B-1911-F706-C584480EF5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9E640-E4D8-D156-A50C-ADFACCD301C3}"/>
              </a:ext>
            </a:extLst>
          </p:cNvPr>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a:extLst>
              <a:ext uri="{FF2B5EF4-FFF2-40B4-BE49-F238E27FC236}">
                <a16:creationId xmlns:a16="http://schemas.microsoft.com/office/drawing/2014/main" id="{CFB17B63-5EDF-8B80-993B-BA6906831A70}"/>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295273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the “visual” option for R studio, makes it much easier. Other things to go over: </a:t>
            </a:r>
          </a:p>
          <a:p>
            <a:pPr marL="171450" indent="-171450">
              <a:buFontTx/>
              <a:buChar char="-"/>
            </a:pPr>
            <a:r>
              <a:rPr lang="en-US" dirty="0"/>
              <a:t>Panes</a:t>
            </a:r>
          </a:p>
          <a:p>
            <a:pPr marL="171450" indent="-171450">
              <a:buFontTx/>
              <a:buChar char="-"/>
            </a:pPr>
            <a:r>
              <a:rPr lang="en-US" dirty="0"/>
              <a:t>Code chunks</a:t>
            </a:r>
          </a:p>
          <a:p>
            <a:pPr marL="171450" indent="-171450">
              <a:buFontTx/>
              <a:buChar char="-"/>
            </a:pPr>
            <a:r>
              <a:rPr lang="en-US" dirty="0"/>
              <a:t>Text</a:t>
            </a:r>
          </a:p>
          <a:p>
            <a:pPr marL="171450" indent="-171450">
              <a:buFontTx/>
              <a:buChar char="-"/>
            </a:pPr>
            <a:r>
              <a:rPr lang="en-US" dirty="0"/>
              <a:t>Knitting (don’t forget you can edit this output after you knit)</a:t>
            </a:r>
          </a:p>
          <a:p>
            <a:pPr marL="171450" indent="-171450">
              <a:buFontTx/>
              <a:buChar char="-"/>
            </a:pPr>
            <a:r>
              <a:rPr lang="en-US" dirty="0"/>
              <a:t>Running code in real time for debugging</a:t>
            </a:r>
          </a:p>
          <a:p>
            <a:pPr marL="171450" indent="-171450">
              <a:buFontTx/>
              <a:buChar char="-"/>
            </a:pPr>
            <a:r>
              <a:rPr lang="en-US" dirty="0"/>
              <a:t>Questions from audience: problems 5-7</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May need to do this in lecture 3 if needed.</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53807443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in controls next time, but the principles hold. Hopefully, the law of large numbers kicks in – how do we know it does? Think back to our MC simulation from last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596627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we’ll talk about what occurs if homoskedasticity is violated. This is illustrative of the simple case, but not prohibitive. </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749489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 null world like in our example? Attendance doesn’t affect exam scores at all. Each simulation is a random draw of data in a null world – no effect exists.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3960101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is our estimated slope (after controlling) – this is unlikely given a bunch of random null worlds (the exact level of unlikeliness is the p-value)</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9751905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here – normally distributed with a mean and variance. Note that variance diminishes with N, and that true sigma^2 is a population parameter that is unknown to us (just like true beta)</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19233014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grows, our estimate is centered around the truth – the more data, the more </a:t>
            </a:r>
            <a:r>
              <a:rPr lang="en-US" b="1" dirty="0"/>
              <a:t>precise </a:t>
            </a:r>
            <a:r>
              <a:rPr lang="en-US" b="0" dirty="0"/>
              <a:t>that estimate is.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93379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 We can actually </a:t>
            </a:r>
            <a:r>
              <a:rPr lang="en-US" dirty="0" err="1"/>
              <a:t>evn</a:t>
            </a:r>
            <a:r>
              <a:rPr lang="en-US" dirty="0"/>
              <a:t> skip this for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our data grows, our estimate is centered around the truth – the more data, the more </a:t>
            </a:r>
            <a:r>
              <a:rPr lang="en-US" b="1" dirty="0"/>
              <a:t>precise </a:t>
            </a:r>
            <a:r>
              <a:rPr lang="en-US" b="0" dirty="0"/>
              <a:t>that estimate is. We won’t go over the VCE because we don’t want to get bogged down in linear algebra, but the matrix contains estimated variance and covariance parameters for each coefficient; standard error is the square root of the diagonal.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6729808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Is unknown</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000561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null hypothesis is our simulated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15639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278986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talk more about this in a minute after regression tables.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59890959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thing to hit here: economic versus statistical significance – a p-value is all well and good, but what is the takeaway?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24990166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thing to hit here: economic versus statistical significance – a p-value is all well and good, but what is the takeaway?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41296370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we don’t finish today will be covered next time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34289565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9CC39-1527-5AAF-819E-ADCB82785E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A05F0-876C-E5B7-1E91-12A20A0D827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921C6E54-4D4A-3AFA-B445-263C7D048B65}"/>
                  </a:ext>
                </a:extLst>
              </p:cNvPr>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a:extLst>
              <a:ext uri="{FF2B5EF4-FFF2-40B4-BE49-F238E27FC236}">
                <a16:creationId xmlns:a16="http://schemas.microsoft.com/office/drawing/2014/main" id="{BB45A3FA-DEFD-29AF-4914-40CFA8C3E278}"/>
              </a:ext>
            </a:extLst>
          </p:cNvPr>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26097195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76</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77</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79</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80</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0.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0.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0.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241.png"/><Relationship Id="rId4" Type="http://schemas.openxmlformats.org/officeDocument/2006/relationships/image" Target="../media/image97.png"/></Relationships>
</file>

<file path=ppt/slides/_rels/slide6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251.png"/><Relationship Id="rId4" Type="http://schemas.openxmlformats.org/officeDocument/2006/relationships/image" Target="../media/image97.png"/></Relationships>
</file>

<file path=ppt/slides/_rels/slide6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6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2600.png"/><Relationship Id="rId4" Type="http://schemas.openxmlformats.org/officeDocument/2006/relationships/image" Target="../media/image100.png"/></Relationships>
</file>

<file path=ppt/slides/_rels/slide6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8" Type="http://schemas.openxmlformats.org/officeDocument/2006/relationships/image" Target="../media/image930.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0.png"/></Relationships>
</file>

<file path=ppt/slides/_rels/slide7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dirty="0"/>
              <a:t>September 15, 2025</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6680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6680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r="-457"/>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6680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668000" cy="5410199"/>
              </a:xfrm>
              <a:blipFill>
                <a:blip r:embed="rId3"/>
                <a:stretch>
                  <a:fillRect l="-400" t="-1240" r="-68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439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591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591800" cy="5141388"/>
              </a:xfrm>
              <a:blipFill>
                <a:blip r:embed="rId3"/>
                <a:stretch>
                  <a:fillRect l="-403"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1"/>
                <a:ext cx="10210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1"/>
                <a:ext cx="10210800" cy="5141388"/>
              </a:xfrm>
              <a:blipFill>
                <a:blip r:embed="rId3"/>
                <a:stretch>
                  <a:fillRect l="-478"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141388"/>
              </a:xfrm>
              <a:blipFill>
                <a:blip r:embed="rId3"/>
                <a:stretch>
                  <a:fillRect l="-882"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200" cy="5141388"/>
          </a:xfrm>
        </p:spPr>
        <p:txBody>
          <a:bodyPr>
            <a:normAutofit/>
          </a:bodyPr>
          <a:lstStyle/>
          <a:p>
            <a:r>
              <a:rPr lang="en-US" sz="2400" dirty="0">
                <a:latin typeface="Times New Roman" panose="02020603050405020304" pitchFamily="18" charset="0"/>
                <a:cs typeface="Times New Roman" panose="02020603050405020304" pitchFamily="18" charset="0"/>
              </a:rPr>
              <a:t>Quantitative methods provide tools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xmlns="">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xmlns="">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xmlns="">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xmlns="">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xmlns="">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xmlns="">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xmlns="">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xmlns="">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xmlns:p14="http://schemas.microsoft.com/office/powerpoint/2010/main">
          <mc:Choice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xmlns="">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xmlns="">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xmlns="">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xmlns="">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xmlns="">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xmlns="">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xmlns="">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xmlns="">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xmlns="">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xmlns="">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xmlns="">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xmlns="">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xmlns="">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xmlns="">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xmlns="">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xmlns="">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xmlns="">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xmlns="">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xmlns="">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xmlns:p14="http://schemas.microsoft.com/office/powerpoint/2010/main">
          <mc:Choice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xmlns="">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xmlns="">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xmlns="">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xmlns="">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xmlns="">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xmlns="">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xmlns="">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xmlns="">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xmlns="">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xmlns:p14="http://schemas.microsoft.com/office/powerpoint/2010/main">
          <mc:Choice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xmlns="">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xmlns="">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xmlns="">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xmlns="">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xmlns="">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xmlns="">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xmlns="">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xmlns="">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xmlns="">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xmlns="">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xmlns:p14="http://schemas.microsoft.com/office/powerpoint/2010/main">
          <mc:Choice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xmlns="">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xmlns="">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xmlns:p14="http://schemas.microsoft.com/office/powerpoint/2010/main">
          <mc:Choice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xmlns="">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xmlns="">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xmlns:p14="http://schemas.microsoft.com/office/powerpoint/2010/main">
          <mc:Choice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xmlns="">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xmlns="">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xmlns="">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xmlns="">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xmlns="">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xmlns="">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xmlns="">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xmlns="">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xmlns="">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xmlns="">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xmlns="">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xmlns="">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xmlns="">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xmlns="">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xmlns:p14="http://schemas.microsoft.com/office/powerpoint/2010/main">
          <mc:Choice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xmlns="">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xmlns="">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xmlns="">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363200" cy="5141388"/>
          </a:xfrm>
        </p:spPr>
        <p:txBody>
          <a:bodyPr>
            <a:normAutofit/>
          </a:bodyPr>
          <a:lstStyle/>
          <a:p>
            <a:r>
              <a:rPr lang="en-US" sz="2400" dirty="0">
                <a:cs typeface="Times New Roman" panose="02020603050405020304" pitchFamily="18" charset="0"/>
              </a:rPr>
              <a:t>Quantitative methods provide tools to examine real-world relationships</a:t>
            </a:r>
          </a:p>
          <a:p>
            <a:r>
              <a:rPr lang="en-US" sz="2400" dirty="0">
                <a:cs typeface="Times New Roman" panose="02020603050405020304" pitchFamily="18" charset="0"/>
              </a:rPr>
              <a:t>Modeling requires thoughtful consideration of all variables</a:t>
            </a:r>
          </a:p>
          <a:p>
            <a:pPr lvl="1"/>
            <a:r>
              <a:rPr lang="en-US" sz="2400" dirty="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cs typeface="Times New Roman" panose="02020603050405020304" pitchFamily="18" charset="0"/>
              </a:rPr>
              <a:t>Model testing typically requires </a:t>
            </a:r>
            <a:r>
              <a:rPr lang="en-US" sz="2400" b="1" dirty="0">
                <a:solidFill>
                  <a:schemeClr val="accent2">
                    <a:lumMod val="75000"/>
                  </a:schemeClr>
                </a:solidFill>
                <a:cs typeface="Times New Roman" panose="02020603050405020304" pitchFamily="18" charset="0"/>
              </a:rPr>
              <a:t>assumptions:</a:t>
            </a: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facts/coding best practices</a:t>
            </a:r>
          </a:p>
          <a:p>
            <a:r>
              <a:rPr lang="en-US" sz="2400" dirty="0">
                <a:cs typeface="Times New Roman" panose="02020603050405020304" pitchFamily="18" charset="0"/>
              </a:rPr>
              <a:t>Univariate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b="-3321"/>
                </a:stretch>
              </a:blipFill>
            </p:spPr>
            <p:txBody>
              <a:bodyPr/>
              <a:lstStyle/>
              <a:p>
                <a:r>
                  <a:rPr lang="en-CA">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a:stretch>
              </a:blipFill>
            </p:spPr>
            <p:txBody>
              <a:bodyPr/>
              <a:lstStyle/>
              <a:p>
                <a:r>
                  <a:rPr lang="en-CA">
                    <a:noFill/>
                  </a:rPr>
                  <a:t> </a:t>
                </a:r>
              </a:p>
            </p:txBody>
          </p:sp>
        </mc:Fallback>
      </mc:AlternateContent>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9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744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 Conditional Expected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does this mean in our potential outcomes framework?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Recall we have </a:t>
                </a:r>
                <a14:m>
                  <m:oMath xmlns:m="http://schemas.openxmlformats.org/officeDocument/2006/math">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𝑑</m:t>
                        </m:r>
                      </m:e>
                    </m:d>
                    <m:r>
                      <a:rPr lang="en-CA"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oMath>
                </a14:m>
                <a:r>
                  <a:rPr lang="en-CA" sz="2200" dirty="0">
                    <a:solidFill>
                      <a:schemeClr val="tx1">
                        <a:lumMod val="75000"/>
                        <a:lumOff val="25000"/>
                      </a:schemeClr>
                    </a:solidFill>
                    <a:ea typeface="Open Sans" panose="020B0606030504020204" pitchFamily="34" charset="0"/>
                    <a:cs typeface="Times New Roman" panose="02020603050405020304" pitchFamily="18" charset="0"/>
                  </a:rPr>
                  <a:t>So what’s the </a:t>
                </a:r>
                <a:r>
                  <a:rPr lang="en-CA" sz="2200" b="1" dirty="0">
                    <a:solidFill>
                      <a:schemeClr val="tx1">
                        <a:lumMod val="75000"/>
                        <a:lumOff val="25000"/>
                      </a:schemeClr>
                    </a:solidFill>
                    <a:ea typeface="Open Sans" panose="020B0606030504020204" pitchFamily="34" charset="0"/>
                    <a:cs typeface="Times New Roman" panose="02020603050405020304" pitchFamily="18" charset="0"/>
                  </a:rPr>
                  <a:t>treatment effect? </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𝑌</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d>
                        <m:d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d>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𝜏</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sSub>
                        <m:sSubPr>
                          <m:ctrlP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𝐷</m:t>
                          </m:r>
                        </m:e>
                        <m:sub>
                          <m:r>
                            <a:rPr lang="en-CA" sz="22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m:oMathPara>
                </a14:m>
                <a:endParaRPr lang="en-CA" sz="22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200" dirty="0">
                    <a:solidFill>
                      <a:schemeClr val="tx1">
                        <a:lumMod val="75000"/>
                        <a:lumOff val="25000"/>
                      </a:schemeClr>
                    </a:solidFill>
                    <a:ea typeface="Open Sans" panose="020B0606030504020204" pitchFamily="34" charset="0"/>
                    <a:cs typeface="Times New Roman" panose="02020603050405020304" pitchFamily="18" charset="0"/>
                  </a:rPr>
                  <a:t>How does this map to the regression above?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a:stretch>
              </a:blipFill>
            </p:spPr>
            <p:txBody>
              <a:bodyPr/>
              <a:lstStyle/>
              <a:p>
                <a:r>
                  <a:rPr lang="en-CA">
                    <a:noFill/>
                  </a:rPr>
                  <a:t> </a:t>
                </a:r>
              </a:p>
            </p:txBody>
          </p:sp>
        </mc:Fallback>
      </mc:AlternateContent>
    </p:spTree>
    <p:extLst>
      <p:ext uri="{BB962C8B-B14F-4D97-AF65-F5344CB8AC3E}">
        <p14:creationId xmlns:p14="http://schemas.microsoft.com/office/powerpoint/2010/main" val="681660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Where does univariate regression fit?</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spTree>
    <p:extLst>
      <p:ext uri="{BB962C8B-B14F-4D97-AF65-F5344CB8AC3E}">
        <p14:creationId xmlns:p14="http://schemas.microsoft.com/office/powerpoint/2010/main" val="2653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30E7-6B55-0A58-C341-130D4D4FD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E60D6-3586-88E7-634E-656012878000}"/>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08CEC7D8-49D5-8900-709C-303E79891613}"/>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Simple descriptive work (correlations) </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Basis for comparisons across models</a:t>
            </a:r>
          </a:p>
          <a:p>
            <a:pPr marL="457200" indent="-457200">
              <a:lnSpc>
                <a:spcPct val="120000"/>
              </a:lnSpc>
              <a:buAutoNum type="arabicPeriod"/>
            </a:pPr>
            <a:r>
              <a:rPr lang="en-CA" sz="2400" dirty="0">
                <a:solidFill>
                  <a:schemeClr val="tx1">
                    <a:lumMod val="75000"/>
                    <a:lumOff val="25000"/>
                  </a:schemeClr>
                </a:solidFill>
                <a:ea typeface="Open Sans" panose="020B0606030504020204" pitchFamily="34" charset="0"/>
                <a:cs typeface="Times New Roman" panose="02020603050405020304" pitchFamily="18" charset="0"/>
              </a:rPr>
              <a:t>Predictive power and model selection </a:t>
            </a:r>
          </a:p>
        </p:txBody>
      </p:sp>
    </p:spTree>
    <p:extLst>
      <p:ext uri="{BB962C8B-B14F-4D97-AF65-F5344CB8AC3E}">
        <p14:creationId xmlns:p14="http://schemas.microsoft.com/office/powerpoint/2010/main" val="39831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9B62915-91FE-5861-2D26-2606CBBE9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D90E6-F7AC-94A9-B2CC-F467532B2980}"/>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297437B0-4485-1525-A55A-3D74DA5D1458}"/>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B171FF8F-09D6-2BED-5427-7DE0217E0C37}"/>
              </a:ext>
            </a:extLst>
          </p:cNvPr>
          <p:cNvGraphicFramePr>
            <a:graphicFrameLocks noGrp="1"/>
          </p:cNvGraphicFramePr>
          <p:nvPr/>
        </p:nvGraphicFramePr>
        <p:xfrm>
          <a:off x="762000" y="1600200"/>
          <a:ext cx="9982200" cy="5038855"/>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1. Attendance and midterm exam performance, cross-section.</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gridSpan="3">
                  <a:txBody>
                    <a:bodyPr/>
                    <a:lstStyle/>
                    <a:p>
                      <a:pPr algn="l" fontAlgn="ctr">
                        <a:buNone/>
                      </a:pPr>
                      <a:r>
                        <a:rPr lang="en-US" sz="1400" u="none" strike="noStrike">
                          <a:effectLst/>
                        </a:rPr>
                        <a:t>Midterm score</a:t>
                      </a:r>
                      <a:endParaRPr lang="en-US" sz="1400" b="1" i="0" u="none" strike="noStrike">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6888384"/>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a:effectLst/>
                        </a:rPr>
                        <a:t>Pre-midterm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1.271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0.825</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0.364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[0.304]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[0.312]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a:effectLst/>
                        </a:rPr>
                        <a:t>Global economics major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−0.428</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[0.269]</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a:effectLst/>
                        </a:rPr>
                        <a:t>Cumulative GPA, beginning of quarter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0.576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[0.126]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[0.133]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564550">
                <a:tc>
                  <a:txBody>
                    <a:bodyPr/>
                    <a:lstStyle/>
                    <a:p>
                      <a:pPr algn="l" fontAlgn="ctr">
                        <a:buNone/>
                      </a:pPr>
                      <a:r>
                        <a:rPr lang="en-US" sz="1400" u="none" strike="noStrike">
                          <a:effectLst/>
                        </a:rPr>
                        <a:t>Pre-midterm TA section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70848831"/>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[0.161]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573703564"/>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8032262"/>
                  </a:ext>
                </a:extLst>
              </a:tr>
              <a:tr h="227388">
                <a:tc>
                  <a:txBody>
                    <a:bodyPr/>
                    <a:lstStyle/>
                    <a:p>
                      <a:pPr algn="l" fontAlgn="ctr">
                        <a:buNone/>
                      </a:pPr>
                      <a:r>
                        <a:rPr lang="en-US" sz="1400" u="none" strike="noStrike">
                          <a:effectLst/>
                        </a:rPr>
                        <a:t>Constant</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−1.01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−2.171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−2.149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226520376"/>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[0.254]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[0.406]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639474043"/>
                  </a:ext>
                </a:extLst>
              </a:tr>
              <a:tr h="227388">
                <a:tc>
                  <a:txBody>
                    <a:bodyPr/>
                    <a:lstStyle/>
                    <a:p>
                      <a:pPr algn="l" fontAlgn="ctr">
                        <a:buNone/>
                      </a:pPr>
                      <a:r>
                        <a:rPr lang="en-US" sz="1400" u="none" strike="noStrike">
                          <a:effectLst/>
                        </a:rPr>
                        <a:t>Observations</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352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a:effectLst/>
                        </a:rPr>
                        <a:t>R-squared</a:t>
                      </a:r>
                      <a:endParaRPr lang="en-US" sz="1400" b="0" i="1"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0.06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4" name="Rectangle 3">
            <a:extLst>
              <a:ext uri="{FF2B5EF4-FFF2-40B4-BE49-F238E27FC236}">
                <a16:creationId xmlns:a16="http://schemas.microsoft.com/office/drawing/2014/main" id="{82168E9C-5F0A-F050-4A28-6647BB3E0025}"/>
              </a:ext>
            </a:extLst>
          </p:cNvPr>
          <p:cNvSpPr/>
          <p:nvPr/>
        </p:nvSpPr>
        <p:spPr>
          <a:xfrm>
            <a:off x="533398" y="1600200"/>
            <a:ext cx="8458201" cy="1600200"/>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2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Comments are your Friend!</a:t>
            </a:r>
            <a:endParaRPr lang="en-US" dirty="0">
              <a:latin typeface="Times New Roman" panose="02020603050405020304" pitchFamily="18" charset="0"/>
              <a:cs typeface="Times New Roman" panose="02020603050405020304" pitchFamily="18" charset="0"/>
            </a:endParaRPr>
          </a:p>
        </p:txBody>
      </p:sp>
      <p:pic>
        <p:nvPicPr>
          <p:cNvPr id="4" name="Picture 2" descr="I regret not commenting enough in my early years of CS, it's just a habit  of mine now : r/ProgrammerHumor">
            <a:extLst>
              <a:ext uri="{FF2B5EF4-FFF2-40B4-BE49-F238E27FC236}">
                <a16:creationId xmlns:a16="http://schemas.microsoft.com/office/drawing/2014/main" id="{C703BF8C-2AF0-6012-DA8A-211A58807A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897" y="962232"/>
            <a:ext cx="4875001" cy="5562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ments : r/ProgrammerHumor">
            <a:extLst>
              <a:ext uri="{FF2B5EF4-FFF2-40B4-BE49-F238E27FC236}">
                <a16:creationId xmlns:a16="http://schemas.microsoft.com/office/drawing/2014/main" id="{29448E45-48A0-9DB6-588D-DEC86FBB9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962232"/>
            <a:ext cx="4038600" cy="44643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5"/>
          <a:stretch>
            <a:fillRect/>
          </a:stretch>
        </p:blipFill>
        <p:spPr>
          <a:xfrm>
            <a:off x="6172200" y="47244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F246054-12F7-5BFF-E339-92F487BB2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95332-19A7-A37E-9406-2D1DA09D7C11}"/>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47BD5F7E-7D93-4E5F-8E31-3D4CFF721E4D}"/>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2B6EFF43-DC3B-E4B3-5384-419963061BDD}"/>
              </a:ext>
            </a:extLst>
          </p:cNvPr>
          <p:cNvGraphicFramePr>
            <a:graphicFrameLocks noGrp="1"/>
          </p:cNvGraphicFramePr>
          <p:nvPr/>
        </p:nvGraphicFramePr>
        <p:xfrm>
          <a:off x="762000" y="1600200"/>
          <a:ext cx="9982200" cy="5038855"/>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1. Attendance and midterm exam performance, cross-section.</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gridSpan="3">
                  <a:txBody>
                    <a:bodyPr/>
                    <a:lstStyle/>
                    <a:p>
                      <a:pPr algn="l" fontAlgn="ctr">
                        <a:buNone/>
                      </a:pPr>
                      <a:r>
                        <a:rPr lang="en-US" sz="1400" u="none" strike="noStrike">
                          <a:effectLst/>
                        </a:rPr>
                        <a:t>Midterm score</a:t>
                      </a:r>
                      <a:endParaRPr lang="en-US" sz="1400" b="1" i="0" u="none" strike="noStrike">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6888384"/>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a:t>
                      </a:r>
                      <a:endParaRPr lang="en-US" sz="1400" b="1"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1"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a:effectLst/>
                        </a:rPr>
                        <a:t>Pre-midterm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1.271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0.825</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0.364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[0.304]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[0.312]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a:effectLst/>
                        </a:rPr>
                        <a:t>Global economics major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−0.428</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[0.269]</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a:effectLst/>
                        </a:rPr>
                        <a:t>Cumulative GPA, beginning of quarter</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0.576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[0.126]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[0.133]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564550">
                <a:tc>
                  <a:txBody>
                    <a:bodyPr/>
                    <a:lstStyle/>
                    <a:p>
                      <a:pPr algn="l" fontAlgn="ctr">
                        <a:buNone/>
                      </a:pPr>
                      <a:r>
                        <a:rPr lang="en-US" sz="1400" u="none" strike="noStrike">
                          <a:effectLst/>
                        </a:rPr>
                        <a:t>Pre-midterm TA section attendance rate</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0.374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70848831"/>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[0.161]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573703564"/>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918032262"/>
                  </a:ext>
                </a:extLst>
              </a:tr>
              <a:tr h="227388">
                <a:tc>
                  <a:txBody>
                    <a:bodyPr/>
                    <a:lstStyle/>
                    <a:p>
                      <a:pPr algn="l" fontAlgn="ctr">
                        <a:buNone/>
                      </a:pPr>
                      <a:r>
                        <a:rPr lang="en-US" sz="1400" u="none" strike="noStrike">
                          <a:effectLst/>
                        </a:rPr>
                        <a:t>Constant</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−1.01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−2.171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−2.149</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226520376"/>
                  </a:ext>
                </a:extLst>
              </a:tr>
              <a:tr h="227388">
                <a:tc>
                  <a:txBody>
                    <a:bodyPr/>
                    <a:lstStyle/>
                    <a:p>
                      <a:pPr algn="l" fontAlgn="ctr">
                        <a:buNone/>
                      </a:pP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[0.254]</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[0.441]</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[0.406]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639474043"/>
                  </a:ext>
                </a:extLst>
              </a:tr>
              <a:tr h="227388">
                <a:tc>
                  <a:txBody>
                    <a:bodyPr/>
                    <a:lstStyle/>
                    <a:p>
                      <a:pPr algn="l" fontAlgn="ctr">
                        <a:buNone/>
                      </a:pPr>
                      <a:r>
                        <a:rPr lang="en-US" sz="1400" u="none" strike="noStrike">
                          <a:effectLst/>
                        </a:rPr>
                        <a:t>Observations</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352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336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a:effectLst/>
                        </a:rPr>
                        <a:t>R-squared</a:t>
                      </a:r>
                      <a:endParaRPr lang="en-US" sz="1400" b="0" i="1"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0.06</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0.17</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a:effectLst/>
                        </a:rPr>
                        <a:t>0.2</a:t>
                      </a:r>
                      <a:endParaRPr lang="en-US" sz="1400" b="0" i="0" u="none" strike="noStrike">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6" name="Rectangle 5">
            <a:extLst>
              <a:ext uri="{FF2B5EF4-FFF2-40B4-BE49-F238E27FC236}">
                <a16:creationId xmlns:a16="http://schemas.microsoft.com/office/drawing/2014/main" id="{7E4009AE-AA6D-0062-FCB7-7500746779FA}"/>
              </a:ext>
            </a:extLst>
          </p:cNvPr>
          <p:cNvSpPr/>
          <p:nvPr/>
        </p:nvSpPr>
        <p:spPr>
          <a:xfrm>
            <a:off x="609600" y="6324600"/>
            <a:ext cx="7086600" cy="416988"/>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839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436A7-9D77-794E-AB7E-C72753442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5A3C7-EAFE-088F-6963-8E343589DEC8}"/>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9BB6DEE7-FFB4-2AD0-87CC-1D0CB262600E}"/>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5" name="Table 4">
            <a:extLst>
              <a:ext uri="{FF2B5EF4-FFF2-40B4-BE49-F238E27FC236}">
                <a16:creationId xmlns:a16="http://schemas.microsoft.com/office/drawing/2014/main" id="{DF874EBE-27B2-0C49-BC49-3C513209543B}"/>
              </a:ext>
            </a:extLst>
          </p:cNvPr>
          <p:cNvGraphicFramePr>
            <a:graphicFrameLocks noGrp="1"/>
          </p:cNvGraphicFramePr>
          <p:nvPr>
            <p:extLst>
              <p:ext uri="{D42A27DB-BD31-4B8C-83A1-F6EECF244321}">
                <p14:modId xmlns:p14="http://schemas.microsoft.com/office/powerpoint/2010/main" val="1080954095"/>
              </p:ext>
            </p:extLst>
          </p:nvPr>
        </p:nvGraphicFramePr>
        <p:xfrm>
          <a:off x="762000" y="1600200"/>
          <a:ext cx="9982200" cy="3525549"/>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Regressions illustrating confounding bias with simulated gender disparity</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(1) Biased (unconditional)</a:t>
                      </a:r>
                    </a:p>
                  </a:txBody>
                  <a:tcPr marL="6350" marR="6350" marT="6350" marB="0" anchor="ctr"/>
                </a:tc>
                <a:tc>
                  <a:txBody>
                    <a:bodyPr/>
                    <a:lstStyle/>
                    <a:p>
                      <a:pPr algn="l" fontAlgn="ctr">
                        <a:buNone/>
                      </a:pPr>
                      <a:r>
                        <a:rPr lang="en-US" sz="1400" b="1" u="none" strike="noStrike" dirty="0">
                          <a:effectLst/>
                        </a:rPr>
                        <a:t>(2) Biased (collider)</a:t>
                      </a:r>
                      <a:endParaRPr lang="en-US" sz="1400" b="1"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(3) Unbiased</a:t>
                      </a:r>
                    </a:p>
                  </a:txBody>
                  <a:tcPr marL="6350" marR="6350" marT="6350" marB="0" anchor="ctr"/>
                </a:tc>
                <a:tc>
                  <a:txBody>
                    <a:bodyPr/>
                    <a:lstStyle/>
                    <a:p>
                      <a:pPr algn="l" fontAlgn="ctr">
                        <a:buNone/>
                      </a:pPr>
                      <a:endParaRPr lang="en-US" sz="1400" b="1"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dirty="0">
                          <a:effectLst/>
                        </a:rPr>
                        <a:t>Female</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-3.074***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0.601***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dirty="0">
                          <a:effectLst/>
                        </a:rPr>
                        <a:t>Occupation</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1.793***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dirty="0">
                          <a:effectLst/>
                        </a:rPr>
                        <a:t>Ability</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0" i="0" u="none" strike="noStrike" dirty="0">
                          <a:solidFill>
                            <a:srgbClr val="000000"/>
                          </a:solidFill>
                          <a:effectLst/>
                          <a:latin typeface="Georgia" panose="02040502050405020303" pitchFamily="18" charset="0"/>
                        </a:rPr>
                        <a:t>(0.000)</a:t>
                      </a: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227388">
                <a:tc>
                  <a:txBody>
                    <a:bodyPr/>
                    <a:lstStyle/>
                    <a:p>
                      <a:pPr algn="l" fontAlgn="ctr">
                        <a:buNone/>
                      </a:pPr>
                      <a:r>
                        <a:rPr lang="en-US" sz="1400" u="none" strike="noStrike" dirty="0">
                          <a:effectLst/>
                        </a:rPr>
                        <a:t>Observations</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dirty="0">
                          <a:effectLst/>
                        </a:rPr>
                        <a:t>R-squared</a:t>
                      </a:r>
                      <a:endParaRPr lang="en-US" sz="1400" b="0" i="1"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0.2</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4" name="Rectangle 3">
            <a:extLst>
              <a:ext uri="{FF2B5EF4-FFF2-40B4-BE49-F238E27FC236}">
                <a16:creationId xmlns:a16="http://schemas.microsoft.com/office/drawing/2014/main" id="{69584141-D217-A153-FECC-5DBA538D94D2}"/>
              </a:ext>
            </a:extLst>
          </p:cNvPr>
          <p:cNvSpPr/>
          <p:nvPr/>
        </p:nvSpPr>
        <p:spPr>
          <a:xfrm>
            <a:off x="533398" y="1600200"/>
            <a:ext cx="8458201" cy="1600200"/>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6493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67A68-47FC-836D-E9FE-1AD1E26D7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4DE28-A2B6-789F-1DE1-F3C130045AA9}"/>
              </a:ext>
            </a:extLst>
          </p:cNvPr>
          <p:cNvSpPr>
            <a:spLocks noGrp="1"/>
          </p:cNvSpPr>
          <p:nvPr>
            <p:ph type="title"/>
          </p:nvPr>
        </p:nvSpPr>
        <p:spPr>
          <a:xfrm>
            <a:off x="609600" y="337392"/>
            <a:ext cx="10363200" cy="624840"/>
          </a:xfrm>
        </p:spPr>
        <p:txBody>
          <a:bodyPr>
            <a:noAutofit/>
          </a:bodyPr>
          <a:lstStyle/>
          <a:p>
            <a:r>
              <a:rPr lang="en-US" sz="3600" dirty="0">
                <a:latin typeface="Times New Roman" panose="02020603050405020304" pitchFamily="18" charset="0"/>
                <a:cs typeface="Times New Roman" panose="02020603050405020304" pitchFamily="18" charset="0"/>
              </a:rPr>
              <a:t>Univariate regressions are simple – are they too simple?</a:t>
            </a:r>
          </a:p>
        </p:txBody>
      </p:sp>
      <p:sp>
        <p:nvSpPr>
          <p:cNvPr id="3" name="Content Placeholder 2">
            <a:extLst>
              <a:ext uri="{FF2B5EF4-FFF2-40B4-BE49-F238E27FC236}">
                <a16:creationId xmlns:a16="http://schemas.microsoft.com/office/drawing/2014/main" id="{487508BB-5F84-A311-D57A-AC0A56DC2E34}"/>
              </a:ext>
            </a:extLst>
          </p:cNvPr>
          <p:cNvSpPr>
            <a:spLocks noGrp="1"/>
          </p:cNvSpPr>
          <p:nvPr>
            <p:ph idx="1"/>
          </p:nvPr>
        </p:nvSpPr>
        <p:spPr>
          <a:xfrm>
            <a:off x="609601" y="1066801"/>
            <a:ext cx="10363200" cy="5141388"/>
          </a:xfrm>
        </p:spPr>
        <p:txBody>
          <a:bodyPr>
            <a:normAutofit/>
          </a:bodyPr>
          <a:lstStyle/>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Why would you use a regression with no controls? </a:t>
            </a:r>
          </a:p>
        </p:txBody>
      </p:sp>
      <p:graphicFrame>
        <p:nvGraphicFramePr>
          <p:cNvPr id="4" name="Table 3">
            <a:extLst>
              <a:ext uri="{FF2B5EF4-FFF2-40B4-BE49-F238E27FC236}">
                <a16:creationId xmlns:a16="http://schemas.microsoft.com/office/drawing/2014/main" id="{434DB752-6DE7-F7F1-BB3A-56343802F1D5}"/>
              </a:ext>
            </a:extLst>
          </p:cNvPr>
          <p:cNvGraphicFramePr>
            <a:graphicFrameLocks noGrp="1"/>
          </p:cNvGraphicFramePr>
          <p:nvPr>
            <p:extLst>
              <p:ext uri="{D42A27DB-BD31-4B8C-83A1-F6EECF244321}">
                <p14:modId xmlns:p14="http://schemas.microsoft.com/office/powerpoint/2010/main" val="2529355403"/>
              </p:ext>
            </p:extLst>
          </p:nvPr>
        </p:nvGraphicFramePr>
        <p:xfrm>
          <a:off x="762000" y="1600200"/>
          <a:ext cx="9982200" cy="3525549"/>
        </p:xfrm>
        <a:graphic>
          <a:graphicData uri="http://schemas.openxmlformats.org/drawingml/2006/table">
            <a:tbl>
              <a:tblPr>
                <a:tableStyleId>{5C22544A-7EE6-4342-B048-85BDC9FD1C3A}</a:tableStyleId>
              </a:tblPr>
              <a:tblGrid>
                <a:gridCol w="1996440">
                  <a:extLst>
                    <a:ext uri="{9D8B030D-6E8A-4147-A177-3AD203B41FA5}">
                      <a16:colId xmlns:a16="http://schemas.microsoft.com/office/drawing/2014/main" val="4202286778"/>
                    </a:ext>
                  </a:extLst>
                </a:gridCol>
                <a:gridCol w="1996440">
                  <a:extLst>
                    <a:ext uri="{9D8B030D-6E8A-4147-A177-3AD203B41FA5}">
                      <a16:colId xmlns:a16="http://schemas.microsoft.com/office/drawing/2014/main" val="413583280"/>
                    </a:ext>
                  </a:extLst>
                </a:gridCol>
                <a:gridCol w="1996440">
                  <a:extLst>
                    <a:ext uri="{9D8B030D-6E8A-4147-A177-3AD203B41FA5}">
                      <a16:colId xmlns:a16="http://schemas.microsoft.com/office/drawing/2014/main" val="3788297083"/>
                    </a:ext>
                  </a:extLst>
                </a:gridCol>
                <a:gridCol w="1996440">
                  <a:extLst>
                    <a:ext uri="{9D8B030D-6E8A-4147-A177-3AD203B41FA5}">
                      <a16:colId xmlns:a16="http://schemas.microsoft.com/office/drawing/2014/main" val="3364566388"/>
                    </a:ext>
                  </a:extLst>
                </a:gridCol>
                <a:gridCol w="1996440">
                  <a:extLst>
                    <a:ext uri="{9D8B030D-6E8A-4147-A177-3AD203B41FA5}">
                      <a16:colId xmlns:a16="http://schemas.microsoft.com/office/drawing/2014/main" val="398841284"/>
                    </a:ext>
                  </a:extLst>
                </a:gridCol>
              </a:tblGrid>
              <a:tr h="308934">
                <a:tc gridSpan="5">
                  <a:txBody>
                    <a:bodyPr/>
                    <a:lstStyle/>
                    <a:p>
                      <a:pPr algn="l" fontAlgn="ctr">
                        <a:buNone/>
                      </a:pPr>
                      <a:r>
                        <a:rPr lang="en-US" sz="1400" u="none" strike="noStrike" dirty="0">
                          <a:effectLst/>
                        </a:rPr>
                        <a:t>Table. Regressions illustrating confounding bias with simulated gender disparity</a:t>
                      </a:r>
                      <a:endParaRPr lang="en-US" sz="1400" b="0" i="0" u="none" strike="noStrike" dirty="0">
                        <a:solidFill>
                          <a:srgbClr val="1F1F1F"/>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3931039"/>
                  </a:ext>
                </a:extLst>
              </a:tr>
              <a:tr h="235229">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(1) Biased (unconditional)</a:t>
                      </a:r>
                    </a:p>
                  </a:txBody>
                  <a:tcPr marL="6350" marR="6350" marT="6350" marB="0" anchor="ctr"/>
                </a:tc>
                <a:tc>
                  <a:txBody>
                    <a:bodyPr/>
                    <a:lstStyle/>
                    <a:p>
                      <a:pPr algn="l" fontAlgn="ctr">
                        <a:buNone/>
                      </a:pPr>
                      <a:r>
                        <a:rPr lang="en-US" sz="1400" b="1" u="none" strike="noStrike" dirty="0">
                          <a:effectLst/>
                        </a:rPr>
                        <a:t>(2) Biased (collider)</a:t>
                      </a:r>
                      <a:endParaRPr lang="en-US" sz="1400" b="1"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1" i="0" u="none" strike="noStrike" dirty="0">
                          <a:solidFill>
                            <a:srgbClr val="000000"/>
                          </a:solidFill>
                          <a:effectLst/>
                          <a:latin typeface="Georgia" panose="02040502050405020303" pitchFamily="18" charset="0"/>
                        </a:rPr>
                        <a:t>(3) Unbiased</a:t>
                      </a:r>
                    </a:p>
                  </a:txBody>
                  <a:tcPr marL="6350" marR="6350" marT="6350" marB="0" anchor="ctr"/>
                </a:tc>
                <a:tc>
                  <a:txBody>
                    <a:bodyPr/>
                    <a:lstStyle/>
                    <a:p>
                      <a:pPr algn="l" fontAlgn="ctr">
                        <a:buNone/>
                      </a:pPr>
                      <a:endParaRPr lang="en-US" sz="1400" b="1"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9674682"/>
                  </a:ext>
                </a:extLst>
              </a:tr>
              <a:tr h="423413">
                <a:tc>
                  <a:txBody>
                    <a:bodyPr/>
                    <a:lstStyle/>
                    <a:p>
                      <a:pPr algn="l" fontAlgn="ctr">
                        <a:buNone/>
                      </a:pPr>
                      <a:r>
                        <a:rPr lang="en-US" sz="1400" u="none" strike="noStrike" dirty="0">
                          <a:effectLst/>
                        </a:rPr>
                        <a:t>Female</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-3.074***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0.601***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-0.994***</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525794159"/>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543982284"/>
                  </a:ext>
                </a:extLst>
              </a:tr>
              <a:tr h="227388">
                <a:tc gridSpan="5">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543710"/>
                  </a:ext>
                </a:extLst>
              </a:tr>
              <a:tr h="423413">
                <a:tc>
                  <a:txBody>
                    <a:bodyPr/>
                    <a:lstStyle/>
                    <a:p>
                      <a:pPr algn="l" fontAlgn="ctr">
                        <a:buNone/>
                      </a:pPr>
                      <a:r>
                        <a:rPr lang="en-US" sz="1400" u="none" strike="noStrike" dirty="0">
                          <a:effectLst/>
                        </a:rPr>
                        <a:t>Occupation</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1.793***</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0.991***</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145993648"/>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723872439"/>
                  </a:ext>
                </a:extLst>
              </a:tr>
              <a:tr h="564550">
                <a:tc>
                  <a:txBody>
                    <a:bodyPr/>
                    <a:lstStyle/>
                    <a:p>
                      <a:pPr algn="l" fontAlgn="ctr">
                        <a:buNone/>
                      </a:pPr>
                      <a:r>
                        <a:rPr lang="en-US" sz="1400" u="none" strike="noStrike" dirty="0">
                          <a:effectLst/>
                        </a:rPr>
                        <a:t>Ability</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2.017***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1384005807"/>
                  </a:ext>
                </a:extLst>
              </a:tr>
              <a:tr h="227388">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b="0" i="0" u="none" strike="noStrike" dirty="0">
                          <a:solidFill>
                            <a:srgbClr val="000000"/>
                          </a:solidFill>
                          <a:effectLst/>
                          <a:latin typeface="Georgia" panose="02040502050405020303" pitchFamily="18" charset="0"/>
                        </a:rPr>
                        <a:t>(0.000)</a:t>
                      </a: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721647552"/>
                  </a:ext>
                </a:extLst>
              </a:tr>
              <a:tr h="227388">
                <a:tc>
                  <a:txBody>
                    <a:bodyPr/>
                    <a:lstStyle/>
                    <a:p>
                      <a:pPr algn="l" fontAlgn="ctr">
                        <a:buNone/>
                      </a:pPr>
                      <a:r>
                        <a:rPr lang="en-US" sz="1400" u="none" strike="noStrike" dirty="0">
                          <a:effectLst/>
                        </a:rPr>
                        <a:t>Observations</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10,000</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205841335"/>
                  </a:ext>
                </a:extLst>
              </a:tr>
              <a:tr h="235229">
                <a:tc>
                  <a:txBody>
                    <a:bodyPr/>
                    <a:lstStyle/>
                    <a:p>
                      <a:pPr algn="l" fontAlgn="ctr">
                        <a:buNone/>
                      </a:pPr>
                      <a:r>
                        <a:rPr lang="en-US" sz="1400" u="none" strike="noStrike" dirty="0">
                          <a:effectLst/>
                        </a:rPr>
                        <a:t>R-squared</a:t>
                      </a:r>
                      <a:endParaRPr lang="en-US" sz="1400" b="0" i="1"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0.06</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0.17</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0.2</a:t>
                      </a:r>
                      <a:endParaRPr lang="en-US" sz="1400" b="0" i="0" u="none" strike="noStrike" dirty="0">
                        <a:solidFill>
                          <a:srgbClr val="000000"/>
                        </a:solidFill>
                        <a:effectLst/>
                        <a:latin typeface="Georgia" panose="02040502050405020303" pitchFamily="18" charset="0"/>
                      </a:endParaRPr>
                    </a:p>
                  </a:txBody>
                  <a:tcPr marL="6350" marR="6350" marT="6350" marB="0" anchor="ctr"/>
                </a:tc>
                <a:tc>
                  <a:txBody>
                    <a:bodyPr/>
                    <a:lstStyle/>
                    <a:p>
                      <a:pPr algn="l" fontAlgn="ctr">
                        <a:buNone/>
                      </a:pPr>
                      <a:r>
                        <a:rPr lang="en-US" sz="1400" u="none" strike="noStrike" dirty="0">
                          <a:effectLst/>
                        </a:rPr>
                        <a:t> </a:t>
                      </a:r>
                      <a:endParaRPr lang="en-US" sz="1400" b="0" i="0" u="none" strike="noStrike" dirty="0">
                        <a:solidFill>
                          <a:srgbClr val="000000"/>
                        </a:solidFill>
                        <a:effectLst/>
                        <a:latin typeface="Georgia" panose="02040502050405020303" pitchFamily="18" charset="0"/>
                      </a:endParaRPr>
                    </a:p>
                  </a:txBody>
                  <a:tcPr marL="6350" marR="6350" marT="6350" marB="0" anchor="ctr"/>
                </a:tc>
                <a:extLst>
                  <a:ext uri="{0D108BD9-81ED-4DB2-BD59-A6C34878D82A}">
                    <a16:rowId xmlns:a16="http://schemas.microsoft.com/office/drawing/2014/main" val="3012043021"/>
                  </a:ext>
                </a:extLst>
              </a:tr>
            </a:tbl>
          </a:graphicData>
        </a:graphic>
      </p:graphicFrame>
      <p:sp>
        <p:nvSpPr>
          <p:cNvPr id="6" name="Rectangle 5">
            <a:extLst>
              <a:ext uri="{FF2B5EF4-FFF2-40B4-BE49-F238E27FC236}">
                <a16:creationId xmlns:a16="http://schemas.microsoft.com/office/drawing/2014/main" id="{CC4370CC-4A0D-F050-B618-582309DDB054}"/>
              </a:ext>
            </a:extLst>
          </p:cNvPr>
          <p:cNvSpPr/>
          <p:nvPr/>
        </p:nvSpPr>
        <p:spPr>
          <a:xfrm>
            <a:off x="745067" y="4813330"/>
            <a:ext cx="7086600" cy="416988"/>
          </a:xfrm>
          <a:prstGeom prst="rect">
            <a:avLst/>
          </a:prstGeom>
          <a:noFill/>
          <a:ln w="571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9443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4C606-B24C-D835-A422-C6C3F4D51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FD0B9-D015-C32B-68E2-D10BC1087896}"/>
              </a:ext>
            </a:extLst>
          </p:cNvPr>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8C03CA-4063-C36F-C6F1-5D009A3D3590}"/>
                  </a:ext>
                </a:extLst>
              </p:cNvPr>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472097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625328" cy="4041648"/>
          </a:xfrm>
        </p:spPr>
        <p:txBody>
          <a:bodyPr>
            <a:normAutofit/>
          </a:bodyPr>
          <a:lstStyle/>
          <a:p>
            <a:r>
              <a:rPr lang="en-US" sz="5400" dirty="0">
                <a:latin typeface="Times New Roman" panose="02020603050405020304" pitchFamily="18" charset="0"/>
                <a:cs typeface="Times New Roman" panose="02020603050405020304" pitchFamily="18" charset="0"/>
              </a:rPr>
              <a:t>Inference on Regression Coefficients</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95453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How well does our data answer our question?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5156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Any regression is left with </a:t>
                </a:r>
                <a:r>
                  <a:rPr lang="en-US" sz="2400" b="1" dirty="0">
                    <a:solidFill>
                      <a:schemeClr val="accent2">
                        <a:lumMod val="75000"/>
                      </a:schemeClr>
                    </a:solidFill>
                    <a:cs typeface="Times New Roman" panose="02020603050405020304" pitchFamily="18" charset="0"/>
                  </a:rPr>
                  <a:t>residual variation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Additionally, </a:t>
                </a:r>
                <a:r>
                  <a:rPr lang="en-US" sz="2400" b="1" dirty="0">
                    <a:solidFill>
                      <a:schemeClr val="accent3">
                        <a:lumMod val="75000"/>
                      </a:schemeClr>
                    </a:solidFill>
                    <a:cs typeface="Times New Roman" panose="02020603050405020304" pitchFamily="18" charset="0"/>
                  </a:rPr>
                  <a:t>sampling variation</a:t>
                </a:r>
                <a:r>
                  <a:rPr lang="en-US" sz="2400" b="1" dirty="0">
                    <a:cs typeface="Times New Roman" panose="02020603050405020304" pitchFamily="18" charset="0"/>
                  </a:rPr>
                  <a:t> </a:t>
                </a:r>
                <a:r>
                  <a:rPr lang="en-US" sz="2400" dirty="0">
                    <a:cs typeface="Times New Roman" panose="02020603050405020304" pitchFamily="18" charset="0"/>
                  </a:rPr>
                  <a:t>means that if we change the data or the model (even a little), we change </a:t>
                </a:r>
                <a14:m>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0" dirty="0">
                    <a:cs typeface="Times New Roman" panose="02020603050405020304" pitchFamily="18" charset="0"/>
                  </a:rPr>
                  <a:t> (potentially a lot)</a:t>
                </a:r>
              </a:p>
              <a:p>
                <a:r>
                  <a:rPr lang="en-US" sz="2400" dirty="0">
                    <a:cs typeface="Times New Roman" panose="02020603050405020304" pitchFamily="18" charset="0"/>
                  </a:rPr>
                  <a:t>A key question of a regression model is therefore: </a:t>
                </a:r>
              </a:p>
              <a:p>
                <a:pPr marL="0" indent="0">
                  <a:buNone/>
                </a:pPr>
                <a:r>
                  <a:rPr lang="en-US" sz="2400" b="1" dirty="0">
                    <a:cs typeface="Times New Roman" panose="02020603050405020304" pitchFamily="18" charset="0"/>
                  </a:rPr>
                  <a:t>How certain am I that my </a:t>
                </a:r>
                <a14:m>
                  <m:oMath xmlns:m="http://schemas.openxmlformats.org/officeDocument/2006/math">
                    <m:acc>
                      <m:accPr>
                        <m:chr m:val="̂"/>
                        <m:ctrlPr>
                          <a:rPr lang="en-US" sz="2400" b="1"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1" dirty="0">
                    <a:cs typeface="Times New Roman" panose="02020603050405020304" pitchFamily="18" charset="0"/>
                  </a:rPr>
                  <a:t> is telling me something informative about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𝜷</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515600" cy="5141388"/>
              </a:xfrm>
              <a:blipFill>
                <a:blip r:embed="rId3"/>
                <a:stretch>
                  <a:fillRect l="-8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92E49E-DB7D-9825-CB23-3FABA12393F6}"/>
              </a:ext>
            </a:extLst>
          </p:cNvPr>
          <p:cNvPicPr>
            <a:picLocks noChangeAspect="1"/>
          </p:cNvPicPr>
          <p:nvPr/>
        </p:nvPicPr>
        <p:blipFill>
          <a:blip r:embed="rId4"/>
          <a:stretch>
            <a:fillRect/>
          </a:stretch>
        </p:blipFill>
        <p:spPr>
          <a:xfrm>
            <a:off x="2503193" y="4190999"/>
            <a:ext cx="7185613" cy="1600200"/>
          </a:xfrm>
          <a:prstGeom prst="rect">
            <a:avLst/>
          </a:prstGeom>
        </p:spPr>
      </p:pic>
    </p:spTree>
    <p:extLst>
      <p:ext uri="{BB962C8B-B14F-4D97-AF65-F5344CB8AC3E}">
        <p14:creationId xmlns:p14="http://schemas.microsoft.com/office/powerpoint/2010/main" val="222724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Are you using the “visual” option for RStudio (makes things simpler)</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Anything in particular you’d like to review?</a:t>
            </a: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How well does our data answer our question?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5918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Any regression is left with </a:t>
                </a:r>
                <a:r>
                  <a:rPr lang="en-US" sz="2400" b="1" dirty="0">
                    <a:solidFill>
                      <a:schemeClr val="accent2">
                        <a:lumMod val="75000"/>
                      </a:schemeClr>
                    </a:solidFill>
                    <a:cs typeface="Times New Roman" panose="02020603050405020304" pitchFamily="18" charset="0"/>
                  </a:rPr>
                  <a:t>residual variation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Additionally, </a:t>
                </a:r>
                <a:r>
                  <a:rPr lang="en-US" sz="2400" b="1" dirty="0">
                    <a:solidFill>
                      <a:schemeClr val="accent3">
                        <a:lumMod val="75000"/>
                      </a:schemeClr>
                    </a:solidFill>
                    <a:cs typeface="Times New Roman" panose="02020603050405020304" pitchFamily="18" charset="0"/>
                  </a:rPr>
                  <a:t>sampling variation</a:t>
                </a:r>
                <a:r>
                  <a:rPr lang="en-US" sz="2400" b="1" dirty="0">
                    <a:cs typeface="Times New Roman" panose="02020603050405020304" pitchFamily="18" charset="0"/>
                  </a:rPr>
                  <a:t> </a:t>
                </a:r>
                <a:r>
                  <a:rPr lang="en-US" sz="2400" dirty="0">
                    <a:cs typeface="Times New Roman" panose="02020603050405020304" pitchFamily="18" charset="0"/>
                  </a:rPr>
                  <a:t>means that if we change the data or the model (even a little), we change </a:t>
                </a:r>
                <a14:m>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0" dirty="0">
                    <a:cs typeface="Times New Roman" panose="02020603050405020304" pitchFamily="18" charset="0"/>
                  </a:rPr>
                  <a:t> (potentially a lot)</a:t>
                </a:r>
              </a:p>
              <a:p>
                <a:r>
                  <a:rPr lang="en-US" sz="2400" dirty="0">
                    <a:cs typeface="Times New Roman" panose="02020603050405020304" pitchFamily="18" charset="0"/>
                  </a:rPr>
                  <a:t>A key question of a regression model is therefore: </a:t>
                </a:r>
              </a:p>
              <a:p>
                <a:pPr marL="0" indent="0">
                  <a:buNone/>
                </a:pPr>
                <a:r>
                  <a:rPr lang="en-US" sz="2400" b="1" dirty="0">
                    <a:cs typeface="Times New Roman" panose="02020603050405020304" pitchFamily="18" charset="0"/>
                  </a:rPr>
                  <a:t>How certain am I that my </a:t>
                </a:r>
                <a14:m>
                  <m:oMath xmlns:m="http://schemas.openxmlformats.org/officeDocument/2006/math">
                    <m:acc>
                      <m:accPr>
                        <m:chr m:val="̂"/>
                        <m:ctrlPr>
                          <a:rPr lang="en-US" sz="2400" b="1"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US" sz="2400" b="1" dirty="0">
                    <a:cs typeface="Times New Roman" panose="02020603050405020304" pitchFamily="18" charset="0"/>
                  </a:rPr>
                  <a:t> is telling me something informative about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𝜷</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r>
                  <a:rPr lang="en-US" sz="2400" dirty="0">
                    <a:cs typeface="Times New Roman" panose="02020603050405020304" pitchFamily="18" charset="0"/>
                  </a:rPr>
                  <a:t>This is the question of </a:t>
                </a:r>
                <a:r>
                  <a:rPr lang="en-US" sz="2400" b="1" dirty="0">
                    <a:solidFill>
                      <a:schemeClr val="accent2">
                        <a:lumMod val="75000"/>
                      </a:schemeClr>
                    </a:solidFill>
                    <a:cs typeface="Times New Roman" panose="02020603050405020304" pitchFamily="18" charset="0"/>
                  </a:rPr>
                  <a:t>inference</a:t>
                </a:r>
              </a:p>
              <a:p>
                <a:r>
                  <a:rPr lang="en-US" sz="2400" dirty="0">
                    <a:solidFill>
                      <a:schemeClr val="tx1"/>
                    </a:solidFill>
                    <a:cs typeface="Times New Roman" panose="02020603050405020304" pitchFamily="18" charset="0"/>
                  </a:rPr>
                  <a:t>To get there, use one of our useful assumptions (</a:t>
                </a:r>
                <a:r>
                  <a:rPr lang="en-US" sz="2400" b="1" dirty="0">
                    <a:solidFill>
                      <a:schemeClr val="tx1"/>
                    </a:solidFill>
                    <a:cs typeface="Times New Roman" panose="02020603050405020304" pitchFamily="18" charset="0"/>
                  </a:rPr>
                  <a:t>homoskedasticity</a:t>
                </a:r>
                <a:r>
                  <a:rPr lang="en-US" sz="2400" dirty="0">
                    <a:solidFill>
                      <a:schemeClr val="tx1"/>
                    </a:solidFill>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𝕍</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𝜀</m:t>
                          </m:r>
                        </m:e>
                        <m:e>
                          <m:r>
                            <a:rPr lang="en-US" sz="2400" b="0" i="1" smtClean="0">
                              <a:solidFill>
                                <a:schemeClr val="tx1"/>
                              </a:solidFill>
                              <a:latin typeface="Cambria Math" panose="02040503050406030204" pitchFamily="18" charset="0"/>
                              <a:cs typeface="Times New Roman" panose="02020603050405020304" pitchFamily="18" charset="0"/>
                            </a:rPr>
                            <m:t>𝑋</m:t>
                          </m:r>
                        </m:e>
                      </m:d>
                      <m:r>
                        <a:rPr lang="en-US" sz="2400" b="0" i="1" smtClean="0">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𝜎</m:t>
                          </m:r>
                        </m:e>
                        <m:sup>
                          <m:r>
                            <a:rPr lang="en-US" sz="2400" b="0" i="1" smtClean="0">
                              <a:solidFill>
                                <a:schemeClr val="tx1"/>
                              </a:solidFill>
                              <a:latin typeface="Cambria Math" panose="02040503050406030204" pitchFamily="18" charset="0"/>
                              <a:cs typeface="Times New Roman" panose="02020603050405020304" pitchFamily="18" charset="0"/>
                            </a:rPr>
                            <m:t>2</m:t>
                          </m:r>
                        </m:sup>
                      </m:sSup>
                    </m:oMath>
                  </m:oMathPara>
                </a14:m>
                <a:endParaRPr lang="en-US" sz="2400" dirty="0">
                  <a:solidFill>
                    <a:schemeClr val="tx1"/>
                  </a:solidFill>
                  <a:cs typeface="Times New Roman" panose="02020603050405020304" pitchFamily="18" charset="0"/>
                </a:endParaRPr>
              </a:p>
              <a:p>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591800" cy="5141388"/>
              </a:xfrm>
              <a:blipFill>
                <a:blip r:embed="rId3"/>
                <a:stretch>
                  <a:fillRect l="-863"/>
                </a:stretch>
              </a:blipFill>
            </p:spPr>
            <p:txBody>
              <a:bodyPr/>
              <a:lstStyle/>
              <a:p>
                <a:r>
                  <a:rPr lang="en-US">
                    <a:noFill/>
                  </a:rPr>
                  <a:t> </a:t>
                </a:r>
              </a:p>
            </p:txBody>
          </p:sp>
        </mc:Fallback>
      </mc:AlternateContent>
    </p:spTree>
    <p:extLst>
      <p:ext uri="{BB962C8B-B14F-4D97-AF65-F5344CB8AC3E}">
        <p14:creationId xmlns:p14="http://schemas.microsoft.com/office/powerpoint/2010/main" val="851648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 Simulation Example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r>
                  <a:rPr lang="en-US" sz="2200" dirty="0">
                    <a:solidFill>
                      <a:schemeClr val="tx1"/>
                    </a:solidFill>
                    <a:cs typeface="Times New Roman" panose="02020603050405020304" pitchFamily="18" charset="0"/>
                  </a:rPr>
                  <a:t>The intuition for inference (and standard errors, </a:t>
                </a:r>
                <a:r>
                  <a:rPr lang="en-US" sz="2200" i="1" dirty="0">
                    <a:solidFill>
                      <a:schemeClr val="tx1"/>
                    </a:solidFill>
                    <a:cs typeface="Times New Roman" panose="02020603050405020304" pitchFamily="18" charset="0"/>
                  </a:rPr>
                  <a:t>p</a:t>
                </a:r>
                <a:r>
                  <a:rPr lang="en-US" sz="2200" dirty="0">
                    <a:solidFill>
                      <a:schemeClr val="tx1"/>
                    </a:solidFill>
                    <a:cs typeface="Times New Roman" panose="02020603050405020304" pitchFamily="18" charset="0"/>
                  </a:rPr>
                  <a:t>-values, etc.) is based on simulations of a </a:t>
                </a:r>
                <a:r>
                  <a:rPr lang="en-US" sz="2200" b="1" dirty="0">
                    <a:solidFill>
                      <a:schemeClr val="tx1"/>
                    </a:solidFill>
                    <a:cs typeface="Times New Roman" panose="02020603050405020304" pitchFamily="18" charset="0"/>
                  </a:rPr>
                  <a:t>null world </a:t>
                </a:r>
              </a:p>
              <a:p>
                <a:r>
                  <a:rPr lang="en-US" sz="2200" b="1" dirty="0">
                    <a:solidFill>
                      <a:schemeClr val="tx1"/>
                    </a:solidFill>
                    <a:cs typeface="Times New Roman" panose="02020603050405020304" pitchFamily="18" charset="0"/>
                  </a:rPr>
                  <a:t>Randomly shuffle your data </a:t>
                </a:r>
                <a:r>
                  <a:rPr lang="en-US" sz="2200" dirty="0">
                    <a:solidFill>
                      <a:schemeClr val="tx1"/>
                    </a:solidFill>
                    <a:cs typeface="Times New Roman" panose="02020603050405020304" pitchFamily="18" charset="0"/>
                  </a:rPr>
                  <a:t>on student attendance and exam scores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5,000 times, compare results for estimated </a:t>
                </a:r>
                <a14:m>
                  <m:oMath xmlns:m="http://schemas.openxmlformats.org/officeDocument/2006/math">
                    <m:acc>
                      <m:accPr>
                        <m:chr m:val="̂"/>
                        <m:ctrlPr>
                          <a:rPr lang="en-US" sz="2200" b="0" i="1" smtClean="0">
                            <a:solidFill>
                              <a:schemeClr val="tx1"/>
                            </a:solidFill>
                            <a:latin typeface="Cambria Math" panose="02040503050406030204" pitchFamily="18" charset="0"/>
                            <a:cs typeface="Times New Roman" panose="02020603050405020304" pitchFamily="18" charset="0"/>
                          </a:rPr>
                        </m:ctrlPr>
                      </m:acc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𝛽</m:t>
                            </m:r>
                          </m:e>
                          <m:sub>
                            <m:r>
                              <a:rPr lang="en-US" sz="2200" b="0" i="1" smtClean="0">
                                <a:solidFill>
                                  <a:schemeClr val="tx1"/>
                                </a:solidFill>
                                <a:latin typeface="Cambria Math" panose="02040503050406030204" pitchFamily="18" charset="0"/>
                                <a:cs typeface="Times New Roman" panose="02020603050405020304" pitchFamily="18" charset="0"/>
                              </a:rPr>
                              <m:t>1</m:t>
                            </m:r>
                          </m:sub>
                        </m:sSub>
                      </m:e>
                    </m:acc>
                  </m:oMath>
                </a14:m>
                <a:endParaRPr lang="en-US" sz="22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350" t="-1068" r="-13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6AEE66-A3B2-993E-EFA7-340F9B5E5E4E}"/>
              </a:ext>
            </a:extLst>
          </p:cNvPr>
          <p:cNvPicPr>
            <a:picLocks noChangeAspect="1"/>
          </p:cNvPicPr>
          <p:nvPr/>
        </p:nvPicPr>
        <p:blipFill>
          <a:blip r:embed="rId4"/>
          <a:stretch>
            <a:fillRect/>
          </a:stretch>
        </p:blipFill>
        <p:spPr>
          <a:xfrm>
            <a:off x="1474791" y="2743200"/>
            <a:ext cx="7401771" cy="3657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4EBAB0-5CE8-E8E3-8EFB-A191414F8616}"/>
                  </a:ext>
                </a:extLst>
              </p:cNvPr>
              <p:cNvSpPr txBox="1"/>
              <p:nvPr/>
            </p:nvSpPr>
            <p:spPr>
              <a:xfrm>
                <a:off x="5321065" y="6379029"/>
                <a:ext cx="475578" cy="3839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e>
                      </m:acc>
                    </m:oMath>
                  </m:oMathPara>
                </a14:m>
                <a:endParaRPr lang="en-US" dirty="0"/>
              </a:p>
            </p:txBody>
          </p:sp>
        </mc:Choice>
        <mc:Fallback xmlns="">
          <p:sp>
            <p:nvSpPr>
              <p:cNvPr id="4" name="TextBox 3">
                <a:extLst>
                  <a:ext uri="{FF2B5EF4-FFF2-40B4-BE49-F238E27FC236}">
                    <a16:creationId xmlns:a16="http://schemas.microsoft.com/office/drawing/2014/main" id="{FC4EBAB0-5CE8-E8E3-8EFB-A191414F8616}"/>
                  </a:ext>
                </a:extLst>
              </p:cNvPr>
              <p:cNvSpPr txBox="1">
                <a:spLocks noRot="1" noChangeAspect="1" noMove="1" noResize="1" noEditPoints="1" noAdjustHandles="1" noChangeArrowheads="1" noChangeShapeType="1" noTextEdit="1"/>
              </p:cNvSpPr>
              <p:nvPr/>
            </p:nvSpPr>
            <p:spPr>
              <a:xfrm>
                <a:off x="5321065" y="6379029"/>
                <a:ext cx="475578" cy="383951"/>
              </a:xfrm>
              <a:prstGeom prst="rect">
                <a:avLst/>
              </a:prstGeom>
              <a:blipFill>
                <a:blip r:embed="rId5"/>
                <a:stretch>
                  <a:fillRect r="-1282" b="-15873"/>
                </a:stretch>
              </a:blipFill>
            </p:spPr>
            <p:txBody>
              <a:bodyPr/>
              <a:lstStyle/>
              <a:p>
                <a:r>
                  <a:rPr lang="en-US">
                    <a:noFill/>
                  </a:rPr>
                  <a:t> </a:t>
                </a:r>
              </a:p>
            </p:txBody>
          </p:sp>
        </mc:Fallback>
      </mc:AlternateContent>
    </p:spTree>
    <p:extLst>
      <p:ext uri="{BB962C8B-B14F-4D97-AF65-F5344CB8AC3E}">
        <p14:creationId xmlns:p14="http://schemas.microsoft.com/office/powerpoint/2010/main" val="30027441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 Simulation Example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r>
                  <a:rPr lang="en-US" sz="2200" dirty="0">
                    <a:solidFill>
                      <a:schemeClr val="tx1"/>
                    </a:solidFill>
                    <a:cs typeface="Times New Roman" panose="02020603050405020304" pitchFamily="18" charset="0"/>
                  </a:rPr>
                  <a:t>The intuition for inference (and standard errors, </a:t>
                </a:r>
                <a:r>
                  <a:rPr lang="en-US" sz="2200" i="1" dirty="0">
                    <a:solidFill>
                      <a:schemeClr val="tx1"/>
                    </a:solidFill>
                    <a:cs typeface="Times New Roman" panose="02020603050405020304" pitchFamily="18" charset="0"/>
                  </a:rPr>
                  <a:t>p</a:t>
                </a:r>
                <a:r>
                  <a:rPr lang="en-US" sz="2200" dirty="0">
                    <a:solidFill>
                      <a:schemeClr val="tx1"/>
                    </a:solidFill>
                    <a:cs typeface="Times New Roman" panose="02020603050405020304" pitchFamily="18" charset="0"/>
                  </a:rPr>
                  <a:t>-values, etc.) is based on simulations of a </a:t>
                </a:r>
                <a:r>
                  <a:rPr lang="en-US" sz="2200" b="1" dirty="0">
                    <a:solidFill>
                      <a:schemeClr val="tx1"/>
                    </a:solidFill>
                    <a:cs typeface="Times New Roman" panose="02020603050405020304" pitchFamily="18" charset="0"/>
                  </a:rPr>
                  <a:t>null world </a:t>
                </a:r>
              </a:p>
              <a:p>
                <a:r>
                  <a:rPr lang="en-US" sz="2200" b="1" dirty="0">
                    <a:cs typeface="Times New Roman" panose="02020603050405020304" pitchFamily="18" charset="0"/>
                  </a:rPr>
                  <a:t>Randomly shuffle your data </a:t>
                </a:r>
                <a:r>
                  <a:rPr lang="en-US" sz="2200" dirty="0">
                    <a:cs typeface="Times New Roman" panose="02020603050405020304" pitchFamily="18" charset="0"/>
                  </a:rPr>
                  <a:t>on student attendance and exam scores </a:t>
                </a:r>
                <a14:m>
                  <m:oMath xmlns:m="http://schemas.openxmlformats.org/officeDocument/2006/math">
                    <m:r>
                      <a:rPr lang="en-US" sz="2200" i="1">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5,000 times, compare results for estimated </a:t>
                </a:r>
                <a14:m>
                  <m:oMath xmlns:m="http://schemas.openxmlformats.org/officeDocument/2006/math">
                    <m:acc>
                      <m:accPr>
                        <m:chr m:val="̂"/>
                        <m:ctrlPr>
                          <a:rPr lang="en-US" sz="2200" i="1">
                            <a:latin typeface="Cambria Math" panose="02040503050406030204" pitchFamily="18" charset="0"/>
                            <a:cs typeface="Times New Roman" panose="02020603050405020304" pitchFamily="18" charset="0"/>
                          </a:rPr>
                        </m:ctrlPr>
                      </m:accPr>
                      <m:e>
                        <m:sSub>
                          <m:sSubPr>
                            <m:ctrlPr>
                              <a:rPr lang="en-US" sz="2200" i="1">
                                <a:latin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cs typeface="Times New Roman" panose="02020603050405020304" pitchFamily="18" charset="0"/>
                              </a:rPr>
                              <m:t>𝛽</m:t>
                            </m:r>
                          </m:e>
                          <m:sub>
                            <m:r>
                              <a:rPr lang="en-US" sz="2200" i="1">
                                <a:latin typeface="Cambria Math" panose="02040503050406030204" pitchFamily="18" charset="0"/>
                                <a:cs typeface="Times New Roman" panose="02020603050405020304" pitchFamily="18" charset="0"/>
                              </a:rPr>
                              <m:t>1</m:t>
                            </m:r>
                          </m:sub>
                        </m:sSub>
                      </m:e>
                    </m:acc>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350" t="-1068" r="-134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56AEE66-A3B2-993E-EFA7-340F9B5E5E4E}"/>
              </a:ext>
            </a:extLst>
          </p:cNvPr>
          <p:cNvPicPr>
            <a:picLocks noChangeAspect="1"/>
          </p:cNvPicPr>
          <p:nvPr/>
        </p:nvPicPr>
        <p:blipFill>
          <a:blip r:embed="rId4"/>
          <a:stretch>
            <a:fillRect/>
          </a:stretch>
        </p:blipFill>
        <p:spPr>
          <a:xfrm>
            <a:off x="1474791" y="2743200"/>
            <a:ext cx="7401771" cy="3657600"/>
          </a:xfrm>
          <a:prstGeom prst="rect">
            <a:avLst/>
          </a:prstGeom>
        </p:spPr>
      </p:pic>
      <p:cxnSp>
        <p:nvCxnSpPr>
          <p:cNvPr id="6" name="Straight Connector 5">
            <a:extLst>
              <a:ext uri="{FF2B5EF4-FFF2-40B4-BE49-F238E27FC236}">
                <a16:creationId xmlns:a16="http://schemas.microsoft.com/office/drawing/2014/main" id="{35877717-3A29-FC1D-863B-A9E0A052E0D7}"/>
              </a:ext>
            </a:extLst>
          </p:cNvPr>
          <p:cNvCxnSpPr/>
          <p:nvPr/>
        </p:nvCxnSpPr>
        <p:spPr>
          <a:xfrm flipV="1">
            <a:off x="7620000" y="3429000"/>
            <a:ext cx="0" cy="25146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66434-4ACD-F52B-D2AD-45BC3BE108FE}"/>
                  </a:ext>
                </a:extLst>
              </p:cNvPr>
              <p:cNvSpPr txBox="1"/>
              <p:nvPr/>
            </p:nvSpPr>
            <p:spPr>
              <a:xfrm>
                <a:off x="8876562" y="3124200"/>
                <a:ext cx="2172438" cy="1589218"/>
              </a:xfrm>
              <a:prstGeom prst="rect">
                <a:avLst/>
              </a:prstGeom>
              <a:solidFill>
                <a:schemeClr val="accent5">
                  <a:lumMod val="20000"/>
                  <a:lumOff val="80000"/>
                </a:schemeClr>
              </a:solidFill>
            </p:spPr>
            <p:txBody>
              <a:bodyPr wrap="square" rtlCol="0">
                <a:spAutoFit/>
              </a:bodyPr>
              <a:lstStyle/>
              <a:p>
                <a:r>
                  <a:rPr lang="en-US" sz="2400" dirty="0">
                    <a:solidFill>
                      <a:srgbClr val="FF0000"/>
                    </a:solidFill>
                  </a:rPr>
                  <a:t>What if this is the </a:t>
                </a: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𝛽</m:t>
                            </m:r>
                          </m:e>
                          <m:sub>
                            <m:r>
                              <a:rPr lang="en-US" sz="2400" b="0" i="1" smtClean="0">
                                <a:solidFill>
                                  <a:srgbClr val="FF0000"/>
                                </a:solidFill>
                                <a:latin typeface="Cambria Math" panose="02040503050406030204" pitchFamily="18" charset="0"/>
                              </a:rPr>
                              <m:t>1</m:t>
                            </m:r>
                          </m:sub>
                        </m:sSub>
                      </m:e>
                    </m:acc>
                  </m:oMath>
                </a14:m>
                <a:r>
                  <a:rPr lang="en-US" sz="2400" dirty="0">
                    <a:solidFill>
                      <a:srgbClr val="FF0000"/>
                    </a:solidFill>
                  </a:rPr>
                  <a:t> </a:t>
                </a:r>
                <a:r>
                  <a:rPr lang="en-US" sz="2400" b="1" dirty="0">
                    <a:solidFill>
                      <a:srgbClr val="FF0000"/>
                    </a:solidFill>
                  </a:rPr>
                  <a:t>our real data </a:t>
                </a:r>
                <a:r>
                  <a:rPr lang="en-US" sz="2400" dirty="0">
                    <a:solidFill>
                      <a:srgbClr val="FF0000"/>
                    </a:solidFill>
                  </a:rPr>
                  <a:t>told us?</a:t>
                </a:r>
              </a:p>
            </p:txBody>
          </p:sp>
        </mc:Choice>
        <mc:Fallback xmlns="">
          <p:sp>
            <p:nvSpPr>
              <p:cNvPr id="4" name="TextBox 3">
                <a:extLst>
                  <a:ext uri="{FF2B5EF4-FFF2-40B4-BE49-F238E27FC236}">
                    <a16:creationId xmlns:a16="http://schemas.microsoft.com/office/drawing/2014/main" id="{81F66434-4ACD-F52B-D2AD-45BC3BE108FE}"/>
                  </a:ext>
                </a:extLst>
              </p:cNvPr>
              <p:cNvSpPr txBox="1">
                <a:spLocks noRot="1" noChangeAspect="1" noMove="1" noResize="1" noEditPoints="1" noAdjustHandles="1" noChangeArrowheads="1" noChangeShapeType="1" noTextEdit="1"/>
              </p:cNvSpPr>
              <p:nvPr/>
            </p:nvSpPr>
            <p:spPr>
              <a:xfrm>
                <a:off x="8876562" y="3124200"/>
                <a:ext cx="2172438" cy="1589218"/>
              </a:xfrm>
              <a:prstGeom prst="rect">
                <a:avLst/>
              </a:prstGeom>
              <a:blipFill>
                <a:blip r:embed="rId5"/>
                <a:stretch>
                  <a:fillRect l="-4202" t="-3077" b="-7692"/>
                </a:stretch>
              </a:blipFill>
            </p:spPr>
            <p:txBody>
              <a:bodyPr/>
              <a:lstStyle/>
              <a:p>
                <a:r>
                  <a:rPr lang="en-US">
                    <a:noFill/>
                  </a:rPr>
                  <a:t> </a:t>
                </a:r>
              </a:p>
            </p:txBody>
          </p:sp>
        </mc:Fallback>
      </mc:AlternateContent>
    </p:spTree>
    <p:extLst>
      <p:ext uri="{BB962C8B-B14F-4D97-AF65-F5344CB8AC3E}">
        <p14:creationId xmlns:p14="http://schemas.microsoft.com/office/powerpoint/2010/main" val="3538889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4"/>
                <a:stretch>
                  <a:fillRect l="-350"/>
                </a:stretch>
              </a:blipFill>
            </p:spPr>
            <p:txBody>
              <a:bodyPr/>
              <a:lstStyle/>
              <a:p>
                <a:r>
                  <a:rPr lang="en-US">
                    <a:noFill/>
                  </a:rPr>
                  <a:t> </a:t>
                </a:r>
              </a:p>
            </p:txBody>
          </p:sp>
        </mc:Fallback>
      </mc:AlternateContent>
    </p:spTree>
    <p:extLst>
      <p:ext uri="{BB962C8B-B14F-4D97-AF65-F5344CB8AC3E}">
        <p14:creationId xmlns:p14="http://schemas.microsoft.com/office/powerpoint/2010/main" val="30081764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4"/>
                <a:stretch>
                  <a:fillRect l="-35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B005BF-F438-486F-ADB7-2D92C084D334}"/>
              </a:ext>
            </a:extLst>
          </p:cNvPr>
          <p:cNvSpPr txBox="1"/>
          <p:nvPr/>
        </p:nvSpPr>
        <p:spPr>
          <a:xfrm>
            <a:off x="7086600" y="3230357"/>
            <a:ext cx="2514600" cy="369332"/>
          </a:xfrm>
          <a:prstGeom prst="rect">
            <a:avLst/>
          </a:prstGeom>
          <a:solidFill>
            <a:schemeClr val="accent2">
              <a:lumMod val="40000"/>
              <a:lumOff val="60000"/>
            </a:schemeClr>
          </a:solidFill>
          <a:ln>
            <a:solidFill>
              <a:schemeClr val="accent3">
                <a:lumMod val="75000"/>
              </a:schemeClr>
            </a:solidFill>
          </a:ln>
        </p:spPr>
        <p:txBody>
          <a:bodyPr wrap="square" rtlCol="0">
            <a:spAutoFit/>
          </a:bodyPr>
          <a:lstStyle/>
          <a:p>
            <a:pPr algn="ctr"/>
            <a:r>
              <a:rPr lang="en-US" dirty="0"/>
              <a:t>Unbiasedness</a:t>
            </a:r>
          </a:p>
        </p:txBody>
      </p:sp>
      <p:cxnSp>
        <p:nvCxnSpPr>
          <p:cNvPr id="6" name="Straight Arrow Connector 5">
            <a:extLst>
              <a:ext uri="{FF2B5EF4-FFF2-40B4-BE49-F238E27FC236}">
                <a16:creationId xmlns:a16="http://schemas.microsoft.com/office/drawing/2014/main" id="{298BED37-3812-43BD-9FD7-4258583B9EAF}"/>
              </a:ext>
            </a:extLst>
          </p:cNvPr>
          <p:cNvCxnSpPr>
            <a:cxnSpLocks/>
          </p:cNvCxnSpPr>
          <p:nvPr/>
        </p:nvCxnSpPr>
        <p:spPr>
          <a:xfrm flipV="1">
            <a:off x="7467600" y="2575575"/>
            <a:ext cx="0" cy="550213"/>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8180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sub>
                              </m:sSub>
                            </m:den>
                          </m:f>
                        </m:e>
                      </m:d>
                    </m:oMath>
                  </m:oMathPara>
                </a14:m>
                <a:endParaRPr lang="en-US" sz="2200" b="1" dirty="0">
                  <a:solidFill>
                    <a:schemeClr val="accent2">
                      <a:lumMod val="75000"/>
                    </a:schemeClr>
                  </a:solidFill>
                  <a:cs typeface="Times New Roman" panose="02020603050405020304" pitchFamily="18" charset="0"/>
                </a:endParaRPr>
              </a:p>
              <a:p>
                <a:endParaRPr lang="en-US" sz="22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4"/>
                <a:stretch>
                  <a:fillRect l="-37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B005BF-F438-486F-ADB7-2D92C084D334}"/>
              </a:ext>
            </a:extLst>
          </p:cNvPr>
          <p:cNvSpPr txBox="1"/>
          <p:nvPr/>
        </p:nvSpPr>
        <p:spPr>
          <a:xfrm>
            <a:off x="7848600" y="3244334"/>
            <a:ext cx="2514600" cy="369332"/>
          </a:xfrm>
          <a:prstGeom prst="rect">
            <a:avLst/>
          </a:prstGeom>
          <a:solidFill>
            <a:schemeClr val="accent3">
              <a:lumMod val="20000"/>
              <a:lumOff val="80000"/>
            </a:schemeClr>
          </a:solidFill>
          <a:ln>
            <a:solidFill>
              <a:schemeClr val="accent3">
                <a:lumMod val="75000"/>
              </a:schemeClr>
            </a:solidFill>
          </a:ln>
        </p:spPr>
        <p:txBody>
          <a:bodyPr wrap="square" rtlCol="0">
            <a:spAutoFit/>
          </a:bodyPr>
          <a:lstStyle/>
          <a:p>
            <a:pPr algn="ctr"/>
            <a:r>
              <a:rPr lang="en-US" dirty="0"/>
              <a:t>Consistency</a:t>
            </a:r>
          </a:p>
        </p:txBody>
      </p:sp>
      <p:cxnSp>
        <p:nvCxnSpPr>
          <p:cNvPr id="6" name="Straight Arrow Connector 5">
            <a:extLst>
              <a:ext uri="{FF2B5EF4-FFF2-40B4-BE49-F238E27FC236}">
                <a16:creationId xmlns:a16="http://schemas.microsoft.com/office/drawing/2014/main" id="{298BED37-3812-43BD-9FD7-4258583B9EAF}"/>
              </a:ext>
            </a:extLst>
          </p:cNvPr>
          <p:cNvCxnSpPr>
            <a:cxnSpLocks/>
          </p:cNvCxnSpPr>
          <p:nvPr/>
        </p:nvCxnSpPr>
        <p:spPr>
          <a:xfrm flipV="1">
            <a:off x="8305800" y="2694121"/>
            <a:ext cx="0" cy="550213"/>
          </a:xfrm>
          <a:prstGeom prst="straightConnector1">
            <a:avLst/>
          </a:prstGeom>
          <a:ln w="28575">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0EF885-623A-C4F9-1377-EE00EF4AE704}"/>
                  </a:ext>
                </a:extLst>
              </p:cNvPr>
              <p:cNvSpPr txBox="1"/>
              <p:nvPr/>
            </p:nvSpPr>
            <p:spPr>
              <a:xfrm>
                <a:off x="990600" y="3244334"/>
                <a:ext cx="9372597" cy="2186048"/>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typically estimate this variance from the regression: </a:t>
                </a:r>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𝑠</m:t>
                          </m:r>
                        </m:e>
                        <m:sup>
                          <m:r>
                            <a:rPr lang="en-US" sz="2200" b="0" i="1" smtClean="0">
                              <a:latin typeface="Cambria Math" panose="02040503050406030204" pitchFamily="18" charset="0"/>
                              <a:cs typeface="Times New Roman" panose="02020603050405020304" pitchFamily="18" charset="0"/>
                            </a:rPr>
                            <m:t>2</m:t>
                          </m:r>
                        </m:sup>
                      </m:sSup>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nary>
                            <m:naryPr>
                              <m:chr m:val="∑"/>
                              <m:ctrlPr>
                                <a:rPr lang="en-US" sz="2200" b="0" i="1" smtClean="0">
                                  <a:latin typeface="Cambria Math" panose="02040503050406030204" pitchFamily="18" charset="0"/>
                                  <a:cs typeface="Times New Roman" panose="02020603050405020304" pitchFamily="18" charset="0"/>
                                </a:rPr>
                              </m:ctrlPr>
                            </m:naryPr>
                            <m:sub>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e>
                              </m:d>
                            </m:sub>
                            <m:sup>
                              <m:r>
                                <a:rPr lang="en-US" sz="2200" b="0" i="1" smtClean="0">
                                  <a:latin typeface="Cambria Math" panose="02040503050406030204" pitchFamily="18" charset="0"/>
                                  <a:cs typeface="Times New Roman" panose="02020603050405020304" pitchFamily="18" charset="0"/>
                                </a:rPr>
                                <m:t>𝑛</m:t>
                              </m:r>
                            </m:sup>
                            <m:e>
                              <m:sSubSup>
                                <m:sSubSupPr>
                                  <m:ctrlPr>
                                    <a:rPr lang="en-US" sz="2200" b="0" i="1" dirty="0" smtClean="0">
                                      <a:latin typeface="Cambria Math" panose="02040503050406030204" pitchFamily="18" charset="0"/>
                                      <a:cs typeface="Times New Roman" panose="02020603050405020304" pitchFamily="18" charset="0"/>
                                    </a:rPr>
                                  </m:ctrlPr>
                                </m:sSubSupPr>
                                <m:e>
                                  <m:acc>
                                    <m:accPr>
                                      <m:chr m:val="̂"/>
                                      <m:ctrlPr>
                                        <a:rPr lang="en-US" sz="2200" b="0" i="1" smtClean="0">
                                          <a:latin typeface="Cambria Math" panose="02040503050406030204" pitchFamily="18" charset="0"/>
                                          <a:cs typeface="Times New Roman" panose="02020603050405020304" pitchFamily="18" charset="0"/>
                                        </a:rPr>
                                      </m:ctrlPr>
                                    </m:accPr>
                                    <m:e>
                                      <m:r>
                                        <a:rPr lang="en-US" sz="2200" b="0" i="1" smtClean="0">
                                          <a:latin typeface="Cambria Math" panose="02040503050406030204" pitchFamily="18" charset="0"/>
                                          <a:cs typeface="Times New Roman" panose="02020603050405020304" pitchFamily="18" charset="0"/>
                                        </a:rPr>
                                        <m:t>𝑒</m:t>
                                      </m:r>
                                    </m:e>
                                  </m:acc>
                                </m:e>
                                <m:sub>
                                  <m:r>
                                    <a:rPr lang="en-US" sz="2200" b="0" i="1" dirty="0" smtClean="0">
                                      <a:latin typeface="Cambria Math" panose="02040503050406030204" pitchFamily="18" charset="0"/>
                                      <a:cs typeface="Times New Roman" panose="02020603050405020304" pitchFamily="18" charset="0"/>
                                    </a:rPr>
                                    <m:t>𝑖</m:t>
                                  </m:r>
                                </m:sub>
                                <m:sup>
                                  <m:r>
                                    <a:rPr lang="en-US" sz="2200" b="0" i="1" dirty="0" smtClean="0">
                                      <a:latin typeface="Cambria Math" panose="02040503050406030204" pitchFamily="18" charset="0"/>
                                      <a:cs typeface="Times New Roman" panose="02020603050405020304" pitchFamily="18" charset="0"/>
                                    </a:rPr>
                                    <m:t>2</m:t>
                                  </m:r>
                                </m:sup>
                              </m:sSubSup>
                            </m:e>
                          </m:nary>
                        </m:num>
                        <m:den>
                          <m:r>
                            <a:rPr lang="en-US" sz="2200" b="0" i="1" smtClean="0">
                              <a:latin typeface="Cambria Math" panose="02040503050406030204" pitchFamily="18" charset="0"/>
                              <a:cs typeface="Times New Roman" panose="02020603050405020304" pitchFamily="18" charset="0"/>
                            </a:rPr>
                            <m:t>𝑛</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den>
                      </m:f>
                      <m:r>
                        <a:rPr lang="en-US" sz="2200" b="0" i="0"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m:rPr>
                              <m:sty m:val="p"/>
                            </m:rPr>
                            <a:rPr lang="en-US" sz="2200" b="0" i="0" smtClean="0">
                              <a:latin typeface="Cambria Math" panose="02040503050406030204" pitchFamily="18" charset="0"/>
                              <a:cs typeface="Times New Roman" panose="02020603050405020304" pitchFamily="18" charset="0"/>
                            </a:rPr>
                            <m:t>SSE</m:t>
                          </m:r>
                        </m:num>
                        <m:den>
                          <m:r>
                            <m:rPr>
                              <m:sty m:val="p"/>
                            </m:rPr>
                            <a:rPr lang="en-US" sz="2200" b="0" i="0" smtClean="0">
                              <a:latin typeface="Cambria Math" panose="02040503050406030204" pitchFamily="18" charset="0"/>
                              <a:cs typeface="Times New Roman" panose="02020603050405020304" pitchFamily="18" charset="0"/>
                            </a:rPr>
                            <m:t>n</m:t>
                          </m:r>
                          <m:r>
                            <a:rPr lang="en-US" sz="2200" b="0" i="0" smtClean="0">
                              <a:latin typeface="Cambria Math" panose="02040503050406030204" pitchFamily="18" charset="0"/>
                              <a:cs typeface="Times New Roman" panose="02020603050405020304" pitchFamily="18" charset="0"/>
                            </a:rPr>
                            <m:t>−</m:t>
                          </m:r>
                          <m:r>
                            <m:rPr>
                              <m:sty m:val="p"/>
                            </m:rPr>
                            <a:rPr lang="en-US" sz="2200" b="0" i="0" smtClean="0">
                              <a:latin typeface="Cambria Math" panose="02040503050406030204" pitchFamily="18" charset="0"/>
                              <a:cs typeface="Times New Roman" panose="02020603050405020304" pitchFamily="18" charset="0"/>
                            </a:rPr>
                            <m:t>k</m:t>
                          </m:r>
                          <m:r>
                            <a:rPr lang="en-US" sz="2200" b="0" i="0" smtClean="0">
                              <a:latin typeface="Cambria Math" panose="02040503050406030204" pitchFamily="18" charset="0"/>
                              <a:cs typeface="Times New Roman" panose="02020603050405020304" pitchFamily="18" charset="0"/>
                            </a:rPr>
                            <m:t>−1</m:t>
                          </m:r>
                        </m:den>
                      </m:f>
                    </m:oMath>
                  </m:oMathPara>
                </a14:m>
                <a:endParaRPr lang="en-US" sz="2200" b="0" dirty="0">
                  <a:latin typeface="Times New Roman" panose="02020603050405020304" pitchFamily="18" charset="0"/>
                  <a:cs typeface="Times New Roman" panose="02020603050405020304" pitchFamily="18" charset="0"/>
                </a:endParaRPr>
              </a:p>
              <a:p>
                <a:endParaRPr lang="en-US" sz="22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Given our estimate of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𝜎</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we calculate </a:t>
                </a:r>
                <a:r>
                  <a:rPr lang="en-US" sz="2200" b="1" dirty="0">
                    <a:solidFill>
                      <a:schemeClr val="accent2">
                        <a:lumMod val="75000"/>
                      </a:schemeClr>
                    </a:solidFill>
                    <a:latin typeface="Times New Roman" panose="02020603050405020304" pitchFamily="18" charset="0"/>
                    <a:cs typeface="Times New Roman" panose="02020603050405020304" pitchFamily="18" charset="0"/>
                  </a:rPr>
                  <a:t>standard errors </a:t>
                </a:r>
                <a:r>
                  <a:rPr lang="en-US" sz="2200" dirty="0">
                    <a:latin typeface="Times New Roman" panose="02020603050405020304" pitchFamily="18" charset="0"/>
                    <a:cs typeface="Times New Roman" panose="02020603050405020304" pitchFamily="18" charset="0"/>
                  </a:rPr>
                  <a:t>for coefficients from the </a:t>
                </a:r>
                <a:r>
                  <a:rPr lang="en-US" sz="2200" b="1" dirty="0">
                    <a:latin typeface="Times New Roman" panose="02020603050405020304" pitchFamily="18" charset="0"/>
                    <a:cs typeface="Times New Roman" panose="02020603050405020304" pitchFamily="18" charset="0"/>
                  </a:rPr>
                  <a:t>variance-covariance matrix</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𝑠</m:t>
                        </m:r>
                      </m:e>
                      <m:sup>
                        <m:r>
                          <a:rPr lang="en-US" sz="2200" b="0" i="1" smtClean="0">
                            <a:latin typeface="Cambria Math" panose="02040503050406030204" pitchFamily="18" charset="0"/>
                            <a:cs typeface="Times New Roman" panose="02020603050405020304" pitchFamily="18" charset="0"/>
                          </a:rPr>
                          <m:t>2</m:t>
                        </m:r>
                      </m:sup>
                    </m:sSup>
                    <m:sSup>
                      <m:sSupPr>
                        <m:ctrlPr>
                          <a:rPr lang="en-US" sz="2200" i="1" smtClean="0">
                            <a:latin typeface="Cambria Math" panose="02040503050406030204" pitchFamily="18" charset="0"/>
                            <a:cs typeface="Times New Roman" panose="02020603050405020304" pitchFamily="18" charset="0"/>
                          </a:rPr>
                        </m:ctrlPr>
                      </m:sSupPr>
                      <m:e>
                        <m:d>
                          <m:dPr>
                            <m:ctrlPr>
                              <a:rPr lang="en-US" sz="2200" i="1" smtClean="0">
                                <a:latin typeface="Cambria Math" panose="02040503050406030204" pitchFamily="18" charset="0"/>
                                <a:cs typeface="Times New Roman" panose="02020603050405020304" pitchFamily="18" charset="0"/>
                              </a:rPr>
                            </m:ctrlPr>
                          </m:dPr>
                          <m:e>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𝑋</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𝑋</m:t>
                            </m:r>
                          </m:e>
                        </m:d>
                      </m:e>
                      <m:sup>
                        <m:d>
                          <m:dPr>
                            <m:begChr m:val="{"/>
                            <m:endChr m:val="}"/>
                            <m:ctrlPr>
                              <a:rPr lang="en-US" sz="220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−1</m:t>
                            </m:r>
                          </m:e>
                        </m:d>
                      </m:sup>
                    </m:sSup>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00EF885-623A-C4F9-1377-EE00EF4AE704}"/>
                  </a:ext>
                </a:extLst>
              </p:cNvPr>
              <p:cNvSpPr txBox="1">
                <a:spLocks noRot="1" noChangeAspect="1" noMove="1" noResize="1" noEditPoints="1" noAdjustHandles="1" noChangeArrowheads="1" noChangeShapeType="1" noTextEdit="1"/>
              </p:cNvSpPr>
              <p:nvPr/>
            </p:nvSpPr>
            <p:spPr>
              <a:xfrm>
                <a:off x="990600" y="3244334"/>
                <a:ext cx="9372597" cy="2186048"/>
              </a:xfrm>
              <a:prstGeom prst="rect">
                <a:avLst/>
              </a:prstGeom>
              <a:blipFill>
                <a:blip r:embed="rId5"/>
                <a:stretch>
                  <a:fillRect l="-781" t="-1950" b="-4735"/>
                </a:stretch>
              </a:blipFill>
            </p:spPr>
            <p:txBody>
              <a:bodyPr/>
              <a:lstStyle/>
              <a:p>
                <a:r>
                  <a:rPr lang="en-US">
                    <a:noFill/>
                  </a:rPr>
                  <a:t> </a:t>
                </a:r>
              </a:p>
            </p:txBody>
          </p:sp>
        </mc:Fallback>
      </mc:AlternateContent>
    </p:spTree>
    <p:extLst>
      <p:ext uri="{BB962C8B-B14F-4D97-AF65-F5344CB8AC3E}">
        <p14:creationId xmlns:p14="http://schemas.microsoft.com/office/powerpoint/2010/main" val="1618203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Sampling Distribution of </a:t>
                </a:r>
                <a14:m>
                  <m:oMath xmlns:m="http://schemas.openxmlformats.org/officeDocument/2006/math">
                    <m:acc>
                      <m:accPr>
                        <m:chr m:val="̂"/>
                        <m:ctrlPr>
                          <a:rPr lang="en-US" sz="3600" b="0" i="1" smtClean="0">
                            <a:latin typeface="Cambria Math" panose="02040503050406030204" pitchFamily="18" charset="0"/>
                            <a:cs typeface="Times New Roman" panose="02020603050405020304" pitchFamily="18" charset="0"/>
                          </a:rPr>
                        </m:ctrlPr>
                      </m:accPr>
                      <m:e>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𝛽</m:t>
                            </m:r>
                          </m:e>
                          <m:sub>
                            <m:r>
                              <a:rPr lang="en-US" sz="3600" b="0" i="1" smtClean="0">
                                <a:latin typeface="Cambria Math" panose="02040503050406030204" pitchFamily="18" charset="0"/>
                                <a:cs typeface="Times New Roman" panose="02020603050405020304" pitchFamily="18" charset="0"/>
                              </a:rPr>
                              <m:t>𝑖</m:t>
                            </m:r>
                          </m:sub>
                        </m:sSub>
                      </m:e>
                    </m:acc>
                  </m:oMath>
                </a14:m>
                <a:endParaRPr lang="en-US" sz="3600" dirty="0">
                  <a:latin typeface="Times New Roman" panose="02020603050405020304" pitchFamily="18" charset="0"/>
                  <a:cs typeface="Times New Roman" panose="02020603050405020304"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10439400" cy="624840"/>
              </a:xfrm>
              <a:blipFill>
                <a:blip r:embed="rId3"/>
                <a:stretch>
                  <a:fillRect l="-1751" t="-17476" b="-35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200" dirty="0">
                  <a:solidFill>
                    <a:schemeClr val="tx1"/>
                  </a:solidFill>
                  <a:latin typeface="Open Sans"/>
                  <a:ea typeface="Open Sans" panose="020B0606030504020204" pitchFamily="34" charset="0"/>
                  <a:cs typeface="Open Sans" panose="020B0606030504020204" pitchFamily="34" charset="0"/>
                </a:endParaRPr>
              </a:p>
              <a:p>
                <a:r>
                  <a:rPr lang="en-US" sz="2200" dirty="0">
                    <a:cs typeface="Times New Roman" panose="02020603050405020304" pitchFamily="18" charset="0"/>
                  </a:rPr>
                  <a:t>Under homoskedasticity, there is a nice </a:t>
                </a:r>
                <a:r>
                  <a:rPr lang="en-US" sz="2200" b="1" dirty="0">
                    <a:cs typeface="Times New Roman" panose="02020603050405020304" pitchFamily="18" charset="0"/>
                  </a:rPr>
                  <a:t>sampling distribution </a:t>
                </a:r>
                <a:r>
                  <a:rPr lang="en-US" sz="2200" dirty="0">
                    <a:cs typeface="Times New Roman" panose="02020603050405020304" pitchFamily="18" charset="0"/>
                  </a:rPr>
                  <a:t>for any coefficient</a:t>
                </a:r>
              </a:p>
              <a:p>
                <a:pPr marL="0" indent="0">
                  <a:buNone/>
                </a:pPr>
                <a14:m>
                  <m:oMathPara xmlns:m="http://schemas.openxmlformats.org/officeDocument/2006/math">
                    <m:oMathParaPr>
                      <m:jc m:val="centerGroup"/>
                    </m:oMathParaPr>
                    <m:oMath xmlns:m="http://schemas.openxmlformats.org/officeDocument/2006/math">
                      <m:acc>
                        <m:accPr>
                          <m:chr m:val="̂"/>
                          <m:ctrlPr>
                            <a:rPr lang="en-US" sz="22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2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𝑗</m:t>
                              </m:r>
                            </m:sub>
                          </m:sSub>
                        </m:e>
                      </m:acc>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𝒩</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 </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nary>
                                <m:naryPr>
                                  <m: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naryPr>
                                <m:sub>
                                  <m:d>
                                    <m:dPr>
                                      <m:begChr m:val="{"/>
                                      <m:endChr m:val="}"/>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e>
                                  </m:d>
                                </m:sub>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𝑛</m:t>
                                  </m:r>
                                </m:sup>
                                <m:e>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𝑖</m:t>
                                              </m:r>
                                            </m:sub>
                                          </m:s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200" b="0" i="1" smtClean="0">
                                                  <a:solidFill>
                                                    <a:schemeClr val="tx1"/>
                                                  </a:solidFill>
                                                  <a:latin typeface="Cambria Math" panose="02040503050406030204" pitchFamily="18" charset="0"/>
                                                </a:rPr>
                                              </m:ctrlPr>
                                            </m:sSubPr>
                                            <m:e>
                                              <m:acc>
                                                <m:accPr>
                                                  <m:chr m:val="̅"/>
                                                  <m:ctrlPr>
                                                    <a:rPr lang="en-US" sz="2200" b="0" i="1" smtClean="0">
                                                      <a:solidFill>
                                                        <a:schemeClr val="tx1"/>
                                                      </a:solidFill>
                                                      <a:latin typeface="Cambria Math" panose="02040503050406030204" pitchFamily="18" charset="0"/>
                                                    </a:rPr>
                                                  </m:ctrlPr>
                                                </m:accPr>
                                                <m:e>
                                                  <m:r>
                                                    <a:rPr lang="en-US" sz="2200" b="0" i="1" smtClean="0">
                                                      <a:solidFill>
                                                        <a:schemeClr val="tx1"/>
                                                      </a:solidFill>
                                                      <a:latin typeface="Cambria Math" panose="02040503050406030204" pitchFamily="18" charset="0"/>
                                                    </a:rPr>
                                                    <m:t>𝑥</m:t>
                                                  </m:r>
                                                </m:e>
                                              </m:acc>
                                            </m:e>
                                            <m:sub>
                                              <m:r>
                                                <a:rPr lang="en-US" sz="2200" b="0" i="1" smtClean="0">
                                                  <a:solidFill>
                                                    <a:schemeClr val="tx1"/>
                                                  </a:solidFill>
                                                  <a:latin typeface="Cambria Math" panose="02040503050406030204" pitchFamily="18" charset="0"/>
                                                </a:rPr>
                                                <m:t>𝑗</m:t>
                                              </m:r>
                                            </m:sub>
                                          </m:sSub>
                                        </m:e>
                                      </m:d>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e>
                              </m:nary>
                            </m:den>
                          </m:f>
                        </m:e>
                      </m:d>
                      <m:r>
                        <a:rPr lang="en-US" sz="2200" i="1">
                          <a:latin typeface="Cambria Math" panose="02040503050406030204" pitchFamily="18" charset="0"/>
                          <a:ea typeface="Open Sans" panose="020B0606030504020204" pitchFamily="34" charset="0"/>
                          <a:cs typeface="Open Sans" panose="020B0606030504020204" pitchFamily="34" charset="0"/>
                        </a:rPr>
                        <m:t>=</m:t>
                      </m:r>
                      <m:r>
                        <a:rPr lang="en-US" sz="2200" i="1">
                          <a:latin typeface="Cambria Math" panose="02040503050406030204" pitchFamily="18" charset="0"/>
                          <a:ea typeface="Open Sans" panose="020B0606030504020204" pitchFamily="34" charset="0"/>
                          <a:cs typeface="Open Sans" panose="020B0606030504020204" pitchFamily="34" charset="0"/>
                        </a:rPr>
                        <m:t>𝒩</m:t>
                      </m:r>
                      <m:d>
                        <m:d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d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f>
                            <m:f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fPr>
                            <m:num>
                              <m:sSup>
                                <m:sSup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p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𝜎</m:t>
                                  </m:r>
                                </m:e>
                                <m:sup>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2</m:t>
                                  </m:r>
                                </m:sup>
                              </m:sSup>
                            </m:num>
                            <m:den>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𝑆𝑆</m:t>
                              </m:r>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𝑇</m:t>
                                  </m:r>
                                </m:e>
                                <m:sub>
                                  <m:sSub>
                                    <m:sSubPr>
                                      <m:ctrlP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2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𝑗</m:t>
                                      </m:r>
                                    </m:sub>
                                  </m:sSub>
                                </m:sub>
                              </m:sSub>
                            </m:den>
                          </m:f>
                        </m:e>
                      </m:d>
                    </m:oMath>
                  </m:oMathPara>
                </a14:m>
                <a:endParaRPr lang="en-US" sz="2200" b="1" dirty="0">
                  <a:solidFill>
                    <a:schemeClr val="accent2">
                      <a:lumMod val="75000"/>
                    </a:schemeClr>
                  </a:solidFill>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Hence, what affects the precision of our regression coefficient? </a:t>
                </a:r>
              </a:p>
              <a:p>
                <a:pPr marL="457200" indent="-457200">
                  <a:buFont typeface="+mj-lt"/>
                  <a:buAutoNum type="arabicPeriod"/>
                </a:pPr>
                <a:r>
                  <a:rPr lang="en-US" sz="2200" dirty="0">
                    <a:solidFill>
                      <a:schemeClr val="tx1"/>
                    </a:solidFill>
                    <a:cs typeface="Times New Roman" panose="02020603050405020304" pitchFamily="18" charset="0"/>
                  </a:rPr>
                  <a:t>The error variance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m:t>
                    </m:r>
                    <m:sSup>
                      <m:sSupPr>
                        <m:ctrlPr>
                          <a:rPr lang="en-US" sz="2200" b="0" i="1" smtClean="0">
                            <a:solidFill>
                              <a:schemeClr val="tx1"/>
                            </a:solidFill>
                            <a:latin typeface="Cambria Math" panose="02040503050406030204" pitchFamily="18" charset="0"/>
                            <a:cs typeface="Times New Roman" panose="02020603050405020304" pitchFamily="18" charset="0"/>
                          </a:rPr>
                        </m:ctrlPr>
                      </m:sSupPr>
                      <m:e>
                        <m:r>
                          <a:rPr lang="en-US" sz="2200" b="0" i="1" smtClean="0">
                            <a:solidFill>
                              <a:schemeClr val="tx1"/>
                            </a:solidFill>
                            <a:latin typeface="Cambria Math" panose="02040503050406030204" pitchFamily="18" charset="0"/>
                            <a:cs typeface="Times New Roman" panose="02020603050405020304" pitchFamily="18" charset="0"/>
                          </a:rPr>
                          <m:t>𝜎</m:t>
                        </m:r>
                      </m:e>
                      <m:sup>
                        <m:r>
                          <a:rPr lang="en-US" sz="2200" b="0" i="1" smtClean="0">
                            <a:solidFill>
                              <a:schemeClr val="tx1"/>
                            </a:solidFill>
                            <a:latin typeface="Cambria Math" panose="02040503050406030204" pitchFamily="18" charset="0"/>
                            <a:cs typeface="Times New Roman" panose="02020603050405020304" pitchFamily="18" charset="0"/>
                          </a:rPr>
                          <m:t>2</m:t>
                        </m:r>
                      </m:sup>
                    </m:s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𝜎</m:t>
                        </m:r>
                      </m:e>
                      <m:sub>
                        <m:r>
                          <a:rPr lang="en-US" sz="2200" b="0" i="1" smtClean="0">
                            <a:solidFill>
                              <a:schemeClr val="tx1"/>
                            </a:solidFill>
                            <a:latin typeface="Cambria Math" panose="02040503050406030204" pitchFamily="18" charset="0"/>
                            <a:cs typeface="Times New Roman" panose="02020603050405020304" pitchFamily="18" charset="0"/>
                          </a:rPr>
                          <m:t>𝛽</m:t>
                        </m:r>
                      </m:sub>
                    </m:sSub>
                    <m:r>
                      <a:rPr lang="en-US" sz="2200" b="0" i="0"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marL="457200" indent="-457200">
                  <a:buFont typeface="+mj-lt"/>
                  <a:buAutoNum type="arabicPeriod"/>
                </a:pPr>
                <a:r>
                  <a:rPr lang="en-US" sz="2200" dirty="0">
                    <a:solidFill>
                      <a:schemeClr val="tx1"/>
                    </a:solidFill>
                    <a:cs typeface="Times New Roman" panose="02020603050405020304" pitchFamily="18" charset="0"/>
                  </a:rPr>
                  <a:t>Variation in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oMath>
                </a14:m>
                <a:r>
                  <a:rPr lang="en-US" sz="2200" dirty="0">
                    <a:solidFill>
                      <a:schemeClr val="tx1"/>
                    </a:solidFill>
                    <a:cs typeface="Times New Roman" panose="02020603050405020304" pitchFamily="18" charset="0"/>
                  </a:rPr>
                  <a:t> (</a:t>
                </a:r>
                <a14:m>
                  <m:oMath xmlns:m="http://schemas.openxmlformats.org/officeDocument/2006/math">
                    <m:r>
                      <a:rPr lang="en-US" sz="2200" i="1">
                        <a:solidFill>
                          <a:schemeClr val="tx1"/>
                        </a:solidFill>
                        <a:latin typeface="Cambria Math" panose="02040503050406030204" pitchFamily="18" charset="0"/>
                        <a:cs typeface="Times New Roman" panose="02020603050405020304" pitchFamily="18" charset="0"/>
                      </a:rPr>
                      <m:t>↑</m:t>
                    </m:r>
                    <m:r>
                      <a:rPr lang="en-US" sz="2200" b="0" i="1" smtClean="0">
                        <a:solidFill>
                          <a:schemeClr val="tx1"/>
                        </a:solidFill>
                        <a:latin typeface="Cambria Math" panose="02040503050406030204" pitchFamily="18" charset="0"/>
                        <a:cs typeface="Times New Roman" panose="02020603050405020304" pitchFamily="18" charset="0"/>
                      </a:rPr>
                      <m:t>𝑆𝑆</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𝑇</m:t>
                        </m:r>
                      </m:e>
                      <m:sub>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sub>
                    </m:sSub>
                    <m:r>
                      <a:rPr lang="en-US" sz="2200" i="1">
                        <a:solidFill>
                          <a:schemeClr val="tx1"/>
                        </a:solidFill>
                        <a:latin typeface="Cambria Math" panose="02040503050406030204" pitchFamily="18" charset="0"/>
                        <a:cs typeface="Times New Roman" panose="02020603050405020304" pitchFamily="18" charset="0"/>
                      </a:rPr>
                      <m:t>⇒</m:t>
                    </m:r>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𝜎</m:t>
                        </m:r>
                      </m:e>
                      <m:sub>
                        <m:r>
                          <a:rPr lang="en-US" sz="2200" i="1">
                            <a:solidFill>
                              <a:schemeClr val="tx1"/>
                            </a:solidFill>
                            <a:latin typeface="Cambria Math" panose="02040503050406030204" pitchFamily="18" charset="0"/>
                            <a:cs typeface="Times New Roman" panose="02020603050405020304" pitchFamily="18" charset="0"/>
                          </a:rPr>
                          <m:t>𝛽</m:t>
                        </m:r>
                      </m:sub>
                    </m:sSub>
                    <m:r>
                      <a:rPr lang="en-US" sz="220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 variation in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𝑥</m:t>
                        </m:r>
                      </m:e>
                      <m:sub>
                        <m:r>
                          <a:rPr lang="en-US" sz="2200" b="0" i="1" smtClean="0">
                            <a:solidFill>
                              <a:schemeClr val="tx1"/>
                            </a:solidFill>
                            <a:latin typeface="Cambria Math" panose="02040503050406030204" pitchFamily="18" charset="0"/>
                            <a:cs typeface="Times New Roman" panose="02020603050405020304" pitchFamily="18" charset="0"/>
                          </a:rPr>
                          <m:t>𝑗</m:t>
                        </m:r>
                      </m:sub>
                    </m:sSub>
                  </m:oMath>
                </a14:m>
                <a:r>
                  <a:rPr lang="en-US" sz="2200" dirty="0">
                    <a:solidFill>
                      <a:schemeClr val="tx1"/>
                    </a:solidFill>
                    <a:cs typeface="Times New Roman" panose="02020603050405020304" pitchFamily="18" charset="0"/>
                  </a:rPr>
                  <a:t> is a good thing!</a:t>
                </a:r>
              </a:p>
              <a:p>
                <a:pPr marL="457200" indent="-457200">
                  <a:buFont typeface="+mj-lt"/>
                  <a:buAutoNum type="arabicPeriod"/>
                </a:pPr>
                <a:r>
                  <a:rPr lang="en-US" sz="2200" dirty="0">
                    <a:solidFill>
                      <a:schemeClr val="tx1"/>
                    </a:solidFill>
                    <a:cs typeface="Times New Roman" panose="02020603050405020304" pitchFamily="18" charset="0"/>
                  </a:rPr>
                  <a:t>Size of data: since SST is summed over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𝑛</m:t>
                    </m:r>
                  </m:oMath>
                </a14:m>
                <a:r>
                  <a:rPr lang="en-US" sz="2200" dirty="0">
                    <a:solidFill>
                      <a:schemeClr val="tx1"/>
                    </a:solidFill>
                    <a:cs typeface="Times New Roman" panose="02020603050405020304" pitchFamily="18" charset="0"/>
                  </a:rPr>
                  <a:t>,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𝑉𝑎𝑟</m:t>
                    </m:r>
                    <m:r>
                      <a:rPr lang="en-US" sz="2200" b="0" i="1" smtClean="0">
                        <a:solidFill>
                          <a:schemeClr val="tx1"/>
                        </a:solidFill>
                        <a:latin typeface="Cambria Math" panose="02040503050406030204" pitchFamily="18" charset="0"/>
                        <a:cs typeface="Times New Roman" panose="02020603050405020304" pitchFamily="18" charset="0"/>
                      </a:rPr>
                      <m:t>(</m:t>
                    </m:r>
                    <m:acc>
                      <m:accPr>
                        <m:chr m:val="̂"/>
                        <m:ctrlPr>
                          <a:rPr lang="en-US" sz="2200" b="0" i="1" smtClean="0">
                            <a:solidFill>
                              <a:schemeClr val="tx1"/>
                            </a:solidFill>
                            <a:latin typeface="Cambria Math" panose="02040503050406030204" pitchFamily="18" charset="0"/>
                            <a:cs typeface="Times New Roman" panose="02020603050405020304" pitchFamily="18" charset="0"/>
                          </a:rPr>
                        </m:ctrlPr>
                      </m:accPr>
                      <m:e>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𝛽</m:t>
                            </m:r>
                          </m:e>
                          <m:sub>
                            <m:r>
                              <a:rPr lang="en-US" sz="2200" b="0" i="1" smtClean="0">
                                <a:solidFill>
                                  <a:schemeClr val="tx1"/>
                                </a:solidFill>
                                <a:latin typeface="Cambria Math" panose="02040503050406030204" pitchFamily="18" charset="0"/>
                                <a:cs typeface="Times New Roman" panose="02020603050405020304" pitchFamily="18" charset="0"/>
                              </a:rPr>
                              <m:t>𝑗</m:t>
                            </m:r>
                          </m:sub>
                        </m:sSub>
                      </m:e>
                    </m:acc>
                    <m:r>
                      <a:rPr lang="en-US"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shrinks at </a:t>
                </a:r>
                <a14:m>
                  <m:oMath xmlns:m="http://schemas.openxmlformats.org/officeDocument/2006/math">
                    <m:f>
                      <m:fPr>
                        <m:ctrlPr>
                          <a:rPr lang="en-US" sz="2200" b="0" i="1" smtClean="0">
                            <a:solidFill>
                              <a:schemeClr val="tx1"/>
                            </a:solidFill>
                            <a:latin typeface="Cambria Math" panose="02040503050406030204" pitchFamily="18" charset="0"/>
                            <a:cs typeface="Times New Roman" panose="02020603050405020304" pitchFamily="18" charset="0"/>
                          </a:rPr>
                        </m:ctrlPr>
                      </m:fPr>
                      <m:num>
                        <m:r>
                          <a:rPr lang="en-US" sz="2200" b="0" i="1" smtClean="0">
                            <a:solidFill>
                              <a:schemeClr val="tx1"/>
                            </a:solidFill>
                            <a:latin typeface="Cambria Math" panose="02040503050406030204" pitchFamily="18" charset="0"/>
                            <a:cs typeface="Times New Roman" panose="02020603050405020304" pitchFamily="18" charset="0"/>
                          </a:rPr>
                          <m:t>1</m:t>
                        </m:r>
                      </m:num>
                      <m:den>
                        <m:r>
                          <a:rPr lang="en-US" sz="2200" b="0" i="1" smtClean="0">
                            <a:solidFill>
                              <a:schemeClr val="tx1"/>
                            </a:solidFill>
                            <a:latin typeface="Cambria Math" panose="02040503050406030204" pitchFamily="18" charset="0"/>
                            <a:cs typeface="Times New Roman" panose="02020603050405020304" pitchFamily="18" charset="0"/>
                          </a:rPr>
                          <m:t>𝑛</m:t>
                        </m:r>
                      </m:den>
                    </m:f>
                  </m:oMath>
                </a14:m>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2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4"/>
                <a:stretch>
                  <a:fillRect l="-806"/>
                </a:stretch>
              </a:blipFill>
            </p:spPr>
            <p:txBody>
              <a:bodyPr/>
              <a:lstStyle/>
              <a:p>
                <a:r>
                  <a:rPr lang="en-US">
                    <a:noFill/>
                  </a:rPr>
                  <a:t> </a:t>
                </a:r>
              </a:p>
            </p:txBody>
          </p:sp>
        </mc:Fallback>
      </mc:AlternateContent>
    </p:spTree>
    <p:extLst>
      <p:ext uri="{BB962C8B-B14F-4D97-AF65-F5344CB8AC3E}">
        <p14:creationId xmlns:p14="http://schemas.microsoft.com/office/powerpoint/2010/main" val="21701882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Standard Errors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102870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sSub>
                        <m:sSubPr>
                          <m:ctrlP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The standard deviation of an estimator is referred to as a </a:t>
                </a:r>
                <a:r>
                  <a:rPr lang="en-US" sz="2400" b="1" dirty="0">
                    <a:solidFill>
                      <a:schemeClr val="accent2">
                        <a:lumMod val="75000"/>
                      </a:schemeClr>
                    </a:solidFill>
                    <a:cs typeface="Times New Roman" panose="02020603050405020304" pitchFamily="18" charset="0"/>
                  </a:rPr>
                  <a:t>standard error</a:t>
                </a:r>
              </a:p>
              <a:p>
                <a:r>
                  <a:rPr lang="en-US" sz="2400" b="1" dirty="0">
                    <a:solidFill>
                      <a:schemeClr val="accent2">
                        <a:lumMod val="75000"/>
                      </a:schemeClr>
                    </a:solidFill>
                    <a:cs typeface="Times New Roman" panose="02020603050405020304" pitchFamily="18" charset="0"/>
                  </a:rPr>
                  <a:t>Standard errors </a:t>
                </a:r>
                <a:r>
                  <a:rPr lang="en-US" sz="2400" dirty="0">
                    <a:cs typeface="Times New Roman" panose="02020603050405020304" pitchFamily="18" charset="0"/>
                  </a:rPr>
                  <a:t>allow you to use what you </a:t>
                </a:r>
                <a:r>
                  <a:rPr lang="en-US" sz="2400" u="sng" dirty="0">
                    <a:cs typeface="Times New Roman" panose="02020603050405020304" pitchFamily="18" charset="0"/>
                  </a:rPr>
                  <a:t>observe</a:t>
                </a:r>
                <a:r>
                  <a:rPr lang="en-US" sz="2400" dirty="0">
                    <a:cs typeface="Times New Roman" panose="02020603050405020304" pitchFamily="18" charset="0"/>
                  </a:rPr>
                  <a:t> in a regression to test hypotheses about the (</a:t>
                </a:r>
                <a:r>
                  <a:rPr lang="en-US" sz="2400" u="sng" dirty="0">
                    <a:cs typeface="Times New Roman" panose="02020603050405020304" pitchFamily="18" charset="0"/>
                  </a:rPr>
                  <a:t>unobserved</a:t>
                </a:r>
                <a:r>
                  <a:rPr lang="en-US" sz="2400" dirty="0">
                    <a:cs typeface="Times New Roman" panose="02020603050405020304" pitchFamily="18" charset="0"/>
                  </a:rPr>
                  <a:t>) data generating process</a:t>
                </a: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10287000" cy="5141388"/>
              </a:xfrm>
              <a:blipFill>
                <a:blip r:embed="rId2"/>
                <a:stretch>
                  <a:fillRect l="-41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907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Example: We care about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(maybe after controlling for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t>
                </a:r>
              </a:p>
              <a:p>
                <a:pPr lvl="1"/>
                <a:r>
                  <a:rPr lang="en-US" sz="2400" dirty="0">
                    <a:cs typeface="Times New Roman" panose="02020603050405020304" pitchFamily="18" charset="0"/>
                  </a:rPr>
                  <a:t>Can we say that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87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55100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Hypothesis Testing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Example: We care about the effect of </a:t>
                </a:r>
                <a14:m>
                  <m:oMath xmlns:m="http://schemas.openxmlformats.org/officeDocument/2006/math">
                    <m:r>
                      <a:rPr lang="en-US" sz="2400" i="1">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on </a:t>
                </a:r>
                <a14:m>
                  <m:oMath xmlns:m="http://schemas.openxmlformats.org/officeDocument/2006/math">
                    <m:r>
                      <a:rPr lang="en-US" sz="2400" i="1">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(maybe after controlling for </a:t>
                </a:r>
                <a14:m>
                  <m:oMath xmlns:m="http://schemas.openxmlformats.org/officeDocument/2006/math">
                    <m:r>
                      <a:rPr lang="en-US" sz="2400" i="1">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a:t>
                </a:r>
              </a:p>
              <a:p>
                <a:pPr lvl="1"/>
                <a:r>
                  <a:rPr lang="en-US" sz="2400" dirty="0">
                    <a:cs typeface="Times New Roman" panose="02020603050405020304" pitchFamily="18" charset="0"/>
                  </a:rPr>
                  <a:t>Can we say that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𝛽</m:t>
                        </m:r>
                      </m:e>
                      <m:sub>
                        <m:r>
                          <a:rPr lang="en-US" sz="2400" i="1">
                            <a:latin typeface="Cambria Math" panose="02040503050406030204" pitchFamily="18" charset="0"/>
                            <a:cs typeface="Times New Roman" panose="02020603050405020304" pitchFamily="18" charset="0"/>
                          </a:rPr>
                          <m:t>1</m:t>
                        </m:r>
                      </m:sub>
                    </m:sSub>
                    <m:r>
                      <a:rPr lang="en-US" sz="2400" i="1">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a:p>
                <a:pPr marL="274320" lvl="1" indent="0">
                  <a:buNone/>
                </a:pPr>
                <a:r>
                  <a:rPr lang="en-US" sz="2400" b="1" dirty="0">
                    <a:cs typeface="Times New Roman" panose="02020603050405020304" pitchFamily="18" charset="0"/>
                  </a:rPr>
                  <a:t>Null hypothesis</a:t>
                </a:r>
                <a:r>
                  <a:rPr lang="en-US" sz="2400" dirty="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(the typical null hypothesis) </a:t>
                </a:r>
              </a:p>
              <a:p>
                <a:pPr marL="274320" lvl="1" indent="0">
                  <a:buNone/>
                </a:pPr>
                <a:r>
                  <a:rPr lang="en-US" sz="2400" b="1" dirty="0">
                    <a:cs typeface="Times New Roman" panose="02020603050405020304" pitchFamily="18" charset="0"/>
                  </a:rPr>
                  <a:t>Alternative hypothesis</a:t>
                </a:r>
                <a:r>
                  <a:rPr lang="en-US" sz="2400" dirty="0">
                    <a:cs typeface="Times New Roman" panose="02020603050405020304" pitchFamily="18" charset="0"/>
                  </a:rPr>
                  <a: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ℋ</m:t>
                        </m:r>
                      </m:e>
                      <m:sub>
                        <m:r>
                          <a:rPr lang="en-US" sz="2400" b="0" i="1" smtClean="0">
                            <a:latin typeface="Cambria Math" panose="02040503050406030204" pitchFamily="18" charset="0"/>
                            <a:cs typeface="Times New Roman" panose="02020603050405020304" pitchFamily="18" charset="0"/>
                          </a:rPr>
                          <m:t>𝐴</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274320" lvl="1" indent="0">
                  <a:buNone/>
                </a:pPr>
                <a:r>
                  <a:rPr lang="en-US" sz="2400" b="1" dirty="0">
                    <a:cs typeface="Times New Roman" panose="02020603050405020304" pitchFamily="18" charset="0"/>
                  </a:rPr>
                  <a:t>Rejection value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𝛼</m:t>
                    </m:r>
                  </m:oMath>
                </a14:m>
                <a:r>
                  <a:rPr lang="en-US" sz="2400" dirty="0">
                    <a:cs typeface="Times New Roman" panose="02020603050405020304" pitchFamily="18" charset="0"/>
                  </a:rPr>
                  <a:t> (typically 0.05)</a:t>
                </a: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01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Statistical Tests on Coefficients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𝐷</m:t>
                      </m:r>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2</m:t>
                          </m:r>
                        </m:sub>
                      </m:s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 …+</m:t>
                      </m:r>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sSub>
                        <m:sSubPr>
                          <m:ctrlP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𝑥</m:t>
                          </m:r>
                        </m:e>
                        <m:sub>
                          <m:r>
                            <a:rPr lang="en-US" sz="2400" i="1">
                              <a:solidFill>
                                <a:schemeClr val="accent2"/>
                              </a:solidFill>
                              <a:latin typeface="Cambria Math" panose="02040503050406030204" pitchFamily="18" charset="0"/>
                              <a:ea typeface="Open Sans" panose="020B0606030504020204" pitchFamily="34" charset="0"/>
                              <a:cs typeface="Open Sans" panose="020B0606030504020204" pitchFamily="34" charset="0"/>
                            </a:rPr>
                            <m:t>𝑛</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r>
                  <a:rPr lang="en-US" sz="2400" dirty="0">
                    <a:cs typeface="Times New Roman" panose="02020603050405020304" pitchFamily="18" charset="0"/>
                  </a:rPr>
                  <a:t>Statistical tests tell you something about </a:t>
                </a:r>
                <a:r>
                  <a:rPr lang="en-US" sz="2400" b="1" dirty="0">
                    <a:cs typeface="Times New Roman" panose="02020603050405020304" pitchFamily="18" charset="0"/>
                  </a:rPr>
                  <a:t>if a supposed distribution for a parameter is unlikely</a:t>
                </a:r>
                <a:endParaRPr lang="en-US" sz="2400" dirty="0">
                  <a:cs typeface="Times New Roman" panose="02020603050405020304" pitchFamily="18" charset="0"/>
                </a:endParaRPr>
              </a:p>
              <a:p>
                <a:r>
                  <a:rPr lang="en-US" sz="2400" dirty="0">
                    <a:solidFill>
                      <a:schemeClr val="accent2">
                        <a:lumMod val="75000"/>
                      </a:schemeClr>
                    </a:solidFill>
                    <a:cs typeface="Times New Roman" panose="02020603050405020304" pitchFamily="18" charset="0"/>
                  </a:rPr>
                  <a:t>Related calculations:</a:t>
                </a:r>
              </a:p>
              <a:p>
                <a:pPr lvl="1"/>
                <a:r>
                  <a:rPr lang="en-US" sz="2400" i="1" dirty="0">
                    <a:solidFill>
                      <a:schemeClr val="accent2">
                        <a:lumMod val="75000"/>
                      </a:schemeClr>
                    </a:solidFill>
                    <a:cs typeface="Times New Roman" panose="02020603050405020304" pitchFamily="18" charset="0"/>
                  </a:rPr>
                  <a:t>p</a:t>
                </a:r>
                <a:r>
                  <a:rPr lang="en-US" sz="2400" dirty="0">
                    <a:solidFill>
                      <a:schemeClr val="accent2">
                        <a:lumMod val="75000"/>
                      </a:schemeClr>
                    </a:solidFill>
                    <a:cs typeface="Times New Roman" panose="02020603050405020304" pitchFamily="18" charset="0"/>
                  </a:rPr>
                  <a:t>-value</a:t>
                </a:r>
                <a:r>
                  <a:rPr lang="en-US" sz="2400" dirty="0">
                    <a:solidFill>
                      <a:schemeClr val="tx1"/>
                    </a:solidFill>
                    <a:cs typeface="Times New Roman" panose="02020603050405020304" pitchFamily="18" charset="0"/>
                  </a:rPr>
                  <a:t>: the exact percentile of our statistic </a:t>
                </a:r>
              </a:p>
              <a:p>
                <a:pPr lvl="1"/>
                <a:r>
                  <a:rPr lang="en-US" sz="2400" i="1" dirty="0">
                    <a:solidFill>
                      <a:schemeClr val="accent2">
                        <a:lumMod val="75000"/>
                      </a:schemeClr>
                    </a:solidFill>
                    <a:cs typeface="Times New Roman" panose="02020603050405020304" pitchFamily="18" charset="0"/>
                  </a:rPr>
                  <a:t>T</a:t>
                </a:r>
                <a:r>
                  <a:rPr lang="en-US" sz="2400" dirty="0">
                    <a:solidFill>
                      <a:schemeClr val="accent2">
                        <a:lumMod val="75000"/>
                      </a:schemeClr>
                    </a:solidFill>
                    <a:cs typeface="Times New Roman" panose="02020603050405020304" pitchFamily="18" charset="0"/>
                  </a:rPr>
                  <a:t>-statistic</a:t>
                </a:r>
                <a:r>
                  <a:rPr lang="en-US" sz="2400" dirty="0">
                    <a:solidFill>
                      <a:schemeClr val="tx1"/>
                    </a:solidFill>
                    <a:cs typeface="Times New Roman" panose="02020603050405020304" pitchFamily="18" charset="0"/>
                  </a:rPr>
                  <a:t>: standardized way of representing the percentile (standard normal)</a:t>
                </a:r>
              </a:p>
              <a:p>
                <a:pPr lvl="1"/>
                <a:endParaRPr lang="en-US" sz="2400" dirty="0">
                  <a:solidFill>
                    <a:schemeClr val="tx1"/>
                  </a:solidFill>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𝑡</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f>
                        <m:fPr>
                          <m:ctrlPr>
                            <a:rPr lang="en-US" sz="2400" b="0" i="1" smtClean="0">
                              <a:solidFill>
                                <a:schemeClr val="tx1"/>
                              </a:solidFill>
                              <a:latin typeface="Cambria Math" panose="02040503050406030204" pitchFamily="18" charset="0"/>
                              <a:cs typeface="Times New Roman" panose="02020603050405020304" pitchFamily="18" charset="0"/>
                            </a:rPr>
                          </m:ctrlPr>
                        </m:fPr>
                        <m:num>
                          <m:acc>
                            <m:accPr>
                              <m:chr m:val="̂"/>
                              <m:ctrlPr>
                                <a:rPr lang="en-US" sz="2400" b="0" i="1" smtClean="0">
                                  <a:solidFill>
                                    <a:schemeClr val="tx1"/>
                                  </a:solidFill>
                                  <a:latin typeface="Cambria Math" panose="02040503050406030204" pitchFamily="18"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𝑖</m:t>
                                  </m:r>
                                </m:sub>
                              </m:sSub>
                            </m:e>
                          </m:acc>
                        </m:num>
                        <m:den>
                          <m:r>
                            <a:rPr lang="en-US" sz="2400" b="0" i="1" smtClean="0">
                              <a:solidFill>
                                <a:schemeClr val="tx1"/>
                              </a:solidFill>
                              <a:latin typeface="Cambria Math" panose="02040503050406030204" pitchFamily="18" charset="0"/>
                              <a:cs typeface="Times New Roman" panose="02020603050405020304" pitchFamily="18" charset="0"/>
                            </a:rPr>
                            <m:t>𝑠𝑒</m:t>
                          </m:r>
                          <m:r>
                            <a:rPr lang="en-US" sz="2400" b="0" i="1" smtClean="0">
                              <a:solidFill>
                                <a:schemeClr val="tx1"/>
                              </a:solidFill>
                              <a:latin typeface="Cambria Math" panose="02040503050406030204" pitchFamily="18" charset="0"/>
                              <a:cs typeface="Times New Roman" panose="02020603050405020304" pitchFamily="18" charset="0"/>
                            </a:rPr>
                            <m:t>(</m:t>
                          </m:r>
                          <m:acc>
                            <m:accPr>
                              <m:chr m:val="̂"/>
                              <m:ctrlPr>
                                <a:rPr lang="en-US" sz="2400" b="0" i="1" smtClean="0">
                                  <a:solidFill>
                                    <a:schemeClr val="tx1"/>
                                  </a:solidFill>
                                  <a:latin typeface="Cambria Math" panose="02040503050406030204" pitchFamily="18" charset="0"/>
                                  <a:cs typeface="Times New Roman" panose="02020603050405020304" pitchFamily="18" charset="0"/>
                                </a:rPr>
                              </m:ctrlPr>
                            </m:acc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𝛽</m:t>
                                  </m:r>
                                </m:e>
                                <m:sub>
                                  <m:r>
                                    <a:rPr lang="en-US" sz="2400" b="0" i="1" smtClean="0">
                                      <a:solidFill>
                                        <a:schemeClr val="tx1"/>
                                      </a:solidFill>
                                      <a:latin typeface="Cambria Math" panose="02040503050406030204" pitchFamily="18" charset="0"/>
                                      <a:cs typeface="Times New Roman" panose="02020603050405020304" pitchFamily="18" charset="0"/>
                                    </a:rPr>
                                    <m:t>𝑖</m:t>
                                  </m:r>
                                </m:sub>
                              </m:sSub>
                            </m:e>
                          </m:acc>
                          <m:r>
                            <a:rPr lang="en-US" sz="2400" b="0" i="1" smtClean="0">
                              <a:solidFill>
                                <a:schemeClr val="tx1"/>
                              </a:solidFill>
                              <a:latin typeface="Cambria Math" panose="02040503050406030204" pitchFamily="18" charset="0"/>
                              <a:cs typeface="Times New Roman" panose="02020603050405020304" pitchFamily="18" charset="0"/>
                            </a:rPr>
                            <m:t>)</m:t>
                          </m:r>
                        </m:den>
                      </m:f>
                    </m:oMath>
                  </m:oMathPara>
                </a14:m>
                <a:endParaRPr lang="en-US" sz="2400" dirty="0">
                  <a:solidFill>
                    <a:schemeClr val="tx1"/>
                  </a:solidFill>
                  <a:cs typeface="Times New Roman" panose="02020603050405020304" pitchFamily="18" charset="0"/>
                </a:endParaRPr>
              </a:p>
              <a:p>
                <a:r>
                  <a:rPr lang="en-US" sz="2400" dirty="0">
                    <a:solidFill>
                      <a:schemeClr val="tx1"/>
                    </a:solidFill>
                    <a:cs typeface="Times New Roman" panose="02020603050405020304" pitchFamily="18" charset="0"/>
                  </a:rPr>
                  <a:t>How are these related to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𝛼</m:t>
                    </m:r>
                    <m:r>
                      <a:rPr lang="en-US" sz="2400" b="0" i="1" smtClean="0">
                        <a:solidFill>
                          <a:schemeClr val="tx1"/>
                        </a:solidFill>
                        <a:latin typeface="Cambria Math" panose="02040503050406030204" pitchFamily="18" charset="0"/>
                        <a:cs typeface="Times New Roman" panose="02020603050405020304" pitchFamily="18" charset="0"/>
                      </a:rPr>
                      <m:t>?</m:t>
                    </m:r>
                  </m:oMath>
                </a14:m>
                <a:endParaRPr lang="en-US" sz="2400" dirty="0">
                  <a:solidFill>
                    <a:schemeClr val="tx1"/>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DD5C2EF-1402-4E98-8819-1F9C91BB1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249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Statistical Significance </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616658F-0374-EF60-EB0E-EEB249F71F40}"/>
              </a:ext>
            </a:extLst>
          </p:cNvPr>
          <p:cNvPicPr>
            <a:picLocks noGrp="1" noChangeAspect="1"/>
          </p:cNvPicPr>
          <p:nvPr>
            <p:ph idx="1"/>
          </p:nvPr>
        </p:nvPicPr>
        <p:blipFill>
          <a:blip r:embed="rId3"/>
          <a:stretch>
            <a:fillRect/>
          </a:stretch>
        </p:blipFill>
        <p:spPr>
          <a:xfrm>
            <a:off x="800100" y="962232"/>
            <a:ext cx="10058400" cy="4717270"/>
          </a:xfrm>
        </p:spPr>
      </p:pic>
    </p:spTree>
    <p:extLst>
      <p:ext uri="{BB962C8B-B14F-4D97-AF65-F5344CB8AC3E}">
        <p14:creationId xmlns:p14="http://schemas.microsoft.com/office/powerpoint/2010/main" val="39347739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Significance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rmAutofit/>
          </a:bodyPr>
          <a:lstStyle/>
          <a:p>
            <a:pPr marL="274320" lvl="1" indent="0">
              <a:buNone/>
            </a:pPr>
            <a:r>
              <a:rPr lang="en-US" sz="2800" b="1" dirty="0">
                <a:solidFill>
                  <a:schemeClr val="accent3">
                    <a:lumMod val="75000"/>
                  </a:schemeClr>
                </a:solidFill>
                <a:cs typeface="Times New Roman" panose="02020603050405020304" pitchFamily="18" charset="0"/>
              </a:rPr>
              <a:t>What does significance mean?</a:t>
            </a:r>
          </a:p>
          <a:p>
            <a:pPr lvl="1"/>
            <a:r>
              <a:rPr lang="en-US" sz="2400" dirty="0">
                <a:solidFill>
                  <a:schemeClr val="tx1"/>
                </a:solidFill>
                <a:cs typeface="Times New Roman" panose="02020603050405020304" pitchFamily="18" charset="0"/>
              </a:rPr>
              <a:t>Something that isn’t significant isn’t wrong – just insignificant</a:t>
            </a:r>
          </a:p>
          <a:p>
            <a:pPr lvl="2"/>
            <a:r>
              <a:rPr lang="en-US" sz="2400" dirty="0">
                <a:solidFill>
                  <a:schemeClr val="tx1"/>
                </a:solidFill>
                <a:cs typeface="Times New Roman" panose="02020603050405020304" pitchFamily="18" charset="0"/>
              </a:rPr>
              <a:t>Precise nulls are of research interest</a:t>
            </a:r>
          </a:p>
          <a:p>
            <a:pPr lvl="2"/>
            <a:r>
              <a:rPr lang="en-US" sz="2400" dirty="0">
                <a:solidFill>
                  <a:schemeClr val="tx1"/>
                </a:solidFill>
                <a:cs typeface="Times New Roman" panose="02020603050405020304" pitchFamily="18" charset="0"/>
              </a:rPr>
              <a:t>A model should </a:t>
            </a:r>
            <a:r>
              <a:rPr lang="en-US" sz="2400" b="1" dirty="0">
                <a:solidFill>
                  <a:schemeClr val="tx1"/>
                </a:solidFill>
                <a:cs typeface="Times New Roman" panose="02020603050405020304" pitchFamily="18" charset="0"/>
              </a:rPr>
              <a:t>never </a:t>
            </a:r>
            <a:r>
              <a:rPr lang="en-US" sz="2400" dirty="0">
                <a:solidFill>
                  <a:schemeClr val="tx1"/>
                </a:solidFill>
                <a:cs typeface="Times New Roman" panose="02020603050405020304" pitchFamily="18" charset="0"/>
              </a:rPr>
              <a:t>be modified </a:t>
            </a:r>
            <a:r>
              <a:rPr lang="en-US" sz="2400" i="1" dirty="0">
                <a:solidFill>
                  <a:schemeClr val="tx1"/>
                </a:solidFill>
                <a:cs typeface="Times New Roman" panose="02020603050405020304" pitchFamily="18" charset="0"/>
              </a:rPr>
              <a:t>ex-post </a:t>
            </a:r>
            <a:r>
              <a:rPr lang="en-US" sz="2400" dirty="0">
                <a:solidFill>
                  <a:schemeClr val="tx1"/>
                </a:solidFill>
                <a:cs typeface="Times New Roman" panose="02020603050405020304" pitchFamily="18" charset="0"/>
              </a:rPr>
              <a:t>to obtain significant results!</a:t>
            </a:r>
          </a:p>
          <a:p>
            <a:pPr lvl="1"/>
            <a:r>
              <a:rPr lang="en-US" sz="2400" dirty="0">
                <a:solidFill>
                  <a:schemeClr val="tx1"/>
                </a:solidFill>
                <a:cs typeface="Times New Roman" panose="02020603050405020304" pitchFamily="18" charset="0"/>
              </a:rPr>
              <a:t>One test is rarely sufficient to come to a conclusion</a:t>
            </a:r>
          </a:p>
          <a:p>
            <a:pPr lvl="2"/>
            <a:r>
              <a:rPr lang="en-US" sz="2400" dirty="0">
                <a:solidFill>
                  <a:schemeClr val="tx1"/>
                </a:solidFill>
                <a:cs typeface="Times New Roman" panose="02020603050405020304" pitchFamily="18" charset="0"/>
              </a:rPr>
              <a:t>This is why economics papers are typically 50+ pages plus</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appendix</a:t>
            </a: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28152882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Types of Significance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rmAutofit/>
          </a:bodyPr>
          <a:lstStyle/>
          <a:p>
            <a:pPr marL="274320" lvl="1" indent="0">
              <a:buNone/>
            </a:pPr>
            <a:r>
              <a:rPr lang="en-US" sz="2800" b="1" dirty="0">
                <a:solidFill>
                  <a:schemeClr val="accent3">
                    <a:lumMod val="75000"/>
                  </a:schemeClr>
                </a:solidFill>
                <a:cs typeface="Times New Roman" panose="02020603050405020304" pitchFamily="18" charset="0"/>
              </a:rPr>
              <a:t>What does significance mean?</a:t>
            </a:r>
          </a:p>
          <a:p>
            <a:pPr lvl="1"/>
            <a:r>
              <a:rPr lang="en-US" sz="2400" dirty="0">
                <a:solidFill>
                  <a:schemeClr val="tx1"/>
                </a:solidFill>
                <a:cs typeface="Times New Roman" panose="02020603050405020304" pitchFamily="18" charset="0"/>
              </a:rPr>
              <a:t>Something that isn’t significant isn’t wrong – just insignificant</a:t>
            </a:r>
          </a:p>
          <a:p>
            <a:pPr lvl="2"/>
            <a:r>
              <a:rPr lang="en-US" sz="2400" dirty="0">
                <a:solidFill>
                  <a:schemeClr val="tx1"/>
                </a:solidFill>
                <a:cs typeface="Times New Roman" panose="02020603050405020304" pitchFamily="18" charset="0"/>
              </a:rPr>
              <a:t>Precise nulls are of research interest</a:t>
            </a:r>
          </a:p>
          <a:p>
            <a:pPr lvl="2"/>
            <a:r>
              <a:rPr lang="en-US" sz="2400" dirty="0">
                <a:solidFill>
                  <a:schemeClr val="tx1"/>
                </a:solidFill>
                <a:cs typeface="Times New Roman" panose="02020603050405020304" pitchFamily="18" charset="0"/>
              </a:rPr>
              <a:t>A model should </a:t>
            </a:r>
            <a:r>
              <a:rPr lang="en-US" sz="2400" b="1" dirty="0">
                <a:solidFill>
                  <a:schemeClr val="tx1"/>
                </a:solidFill>
                <a:cs typeface="Times New Roman" panose="02020603050405020304" pitchFamily="18" charset="0"/>
              </a:rPr>
              <a:t>never </a:t>
            </a:r>
            <a:r>
              <a:rPr lang="en-US" sz="2400" dirty="0">
                <a:solidFill>
                  <a:schemeClr val="tx1"/>
                </a:solidFill>
                <a:cs typeface="Times New Roman" panose="02020603050405020304" pitchFamily="18" charset="0"/>
              </a:rPr>
              <a:t>be modified </a:t>
            </a:r>
            <a:r>
              <a:rPr lang="en-US" sz="2400" i="1" dirty="0">
                <a:solidFill>
                  <a:schemeClr val="tx1"/>
                </a:solidFill>
                <a:cs typeface="Times New Roman" panose="02020603050405020304" pitchFamily="18" charset="0"/>
              </a:rPr>
              <a:t>ex-post </a:t>
            </a:r>
            <a:r>
              <a:rPr lang="en-US" sz="2400" dirty="0">
                <a:solidFill>
                  <a:schemeClr val="tx1"/>
                </a:solidFill>
                <a:cs typeface="Times New Roman" panose="02020603050405020304" pitchFamily="18" charset="0"/>
              </a:rPr>
              <a:t>to obtain significant results!</a:t>
            </a:r>
          </a:p>
          <a:p>
            <a:pPr lvl="1"/>
            <a:r>
              <a:rPr lang="en-US" sz="2400" dirty="0">
                <a:solidFill>
                  <a:schemeClr val="tx1"/>
                </a:solidFill>
                <a:cs typeface="Times New Roman" panose="02020603050405020304" pitchFamily="18" charset="0"/>
              </a:rPr>
              <a:t>One test is rarely sufficient to come to a conclusion</a:t>
            </a:r>
          </a:p>
          <a:p>
            <a:pPr lvl="2"/>
            <a:r>
              <a:rPr lang="en-US" sz="2400" dirty="0">
                <a:solidFill>
                  <a:schemeClr val="tx1"/>
                </a:solidFill>
                <a:cs typeface="Times New Roman" panose="02020603050405020304" pitchFamily="18" charset="0"/>
              </a:rPr>
              <a:t>This is why economics papers are typically 50+ pages plus</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appendix</a:t>
            </a:r>
          </a:p>
          <a:p>
            <a:pPr marL="274320" lvl="1" indent="0">
              <a:buNone/>
            </a:pPr>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Difference between </a:t>
            </a:r>
            <a:r>
              <a:rPr lang="en-US" sz="2400" b="1" dirty="0">
                <a:solidFill>
                  <a:schemeClr val="accent2">
                    <a:lumMod val="75000"/>
                  </a:schemeClr>
                </a:solidFill>
                <a:cs typeface="Times New Roman" panose="02020603050405020304" pitchFamily="18" charset="0"/>
              </a:rPr>
              <a:t>statistical significance </a:t>
            </a:r>
            <a:r>
              <a:rPr lang="en-US" sz="2400" dirty="0">
                <a:solidFill>
                  <a:schemeClr val="tx1"/>
                </a:solidFill>
                <a:cs typeface="Times New Roman" panose="02020603050405020304" pitchFamily="18" charset="0"/>
              </a:rPr>
              <a:t>and </a:t>
            </a:r>
            <a:r>
              <a:rPr lang="en-US" sz="2400" b="1" dirty="0">
                <a:solidFill>
                  <a:schemeClr val="accent5">
                    <a:lumMod val="75000"/>
                  </a:schemeClr>
                </a:solidFill>
                <a:cs typeface="Times New Roman" panose="02020603050405020304" pitchFamily="18" charset="0"/>
              </a:rPr>
              <a:t>economic significance </a:t>
            </a:r>
            <a:endParaRPr lang="en-US" sz="2400" dirty="0">
              <a:solidFill>
                <a:schemeClr val="accent5">
                  <a:lumMod val="75000"/>
                </a:schemeClr>
              </a:solidFill>
              <a:cs typeface="Times New Roman" panose="02020603050405020304" pitchFamily="18" charset="0"/>
            </a:endParaRPr>
          </a:p>
          <a:p>
            <a:pPr lvl="2"/>
            <a:r>
              <a:rPr lang="en-US" sz="2400" dirty="0">
                <a:solidFill>
                  <a:schemeClr val="tx1"/>
                </a:solidFill>
                <a:cs typeface="Times New Roman" panose="02020603050405020304" pitchFamily="18" charset="0"/>
              </a:rPr>
              <a:t>What does your result mean? </a:t>
            </a:r>
          </a:p>
          <a:p>
            <a:pPr lvl="2"/>
            <a:r>
              <a:rPr lang="en-US" sz="2400" dirty="0">
                <a:solidFill>
                  <a:schemeClr val="tx1"/>
                </a:solidFill>
                <a:cs typeface="Times New Roman" panose="02020603050405020304" pitchFamily="18" charset="0"/>
              </a:rPr>
              <a:t>What does it mean to be statistically significant in this context? </a:t>
            </a:r>
          </a:p>
          <a:p>
            <a:pPr lvl="2"/>
            <a:r>
              <a:rPr lang="en-US" sz="2400" dirty="0">
                <a:solidFill>
                  <a:schemeClr val="tx1"/>
                </a:solidFill>
                <a:cs typeface="Times New Roman" panose="02020603050405020304" pitchFamily="18" charset="0"/>
              </a:rPr>
              <a:t>What does the estimated coefficient imply about policy? Welfare? Etc.? </a:t>
            </a:r>
          </a:p>
          <a:p>
            <a:endParaRPr lang="en-US" sz="2400" dirty="0">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167690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Next time: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5790" y="1066800"/>
                <a:ext cx="10367010" cy="5453807"/>
              </a:xfrm>
            </p:spPr>
            <p:txBody>
              <a:bodyPr>
                <a:normAutofit/>
              </a:bodyPr>
              <a:lstStyle/>
              <a:p>
                <a:r>
                  <a:rPr lang="en-US" sz="2400" dirty="0">
                    <a:cs typeface="Times New Roman" panose="02020603050405020304" pitchFamily="18" charset="0"/>
                  </a:rPr>
                  <a:t>Multiple explanatory variables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r>
                  <a:rPr lang="en-US" sz="2400" dirty="0">
                    <a:cs typeface="Times New Roman" panose="02020603050405020304" pitchFamily="18" charset="0"/>
                  </a:rPr>
                  <a:t>Regressions and causal frameworks</a:t>
                </a:r>
              </a:p>
              <a:p>
                <a:r>
                  <a:rPr lang="en-US" sz="2400" dirty="0">
                    <a:cs typeface="Times New Roman" panose="02020603050405020304" pitchFamily="18" charset="0"/>
                  </a:rPr>
                  <a:t>Additional regression tools</a:t>
                </a:r>
              </a:p>
              <a:p>
                <a:r>
                  <a:rPr lang="en-US" sz="2400" dirty="0">
                    <a:cs typeface="Times New Roman" panose="02020603050405020304" pitchFamily="18" charset="0"/>
                  </a:rPr>
                  <a:t>Our first case study!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5790" y="1066800"/>
                <a:ext cx="10367010" cy="5453807"/>
              </a:xfrm>
              <a:blipFill>
                <a:blip r:embed="rId3"/>
                <a:stretch>
                  <a:fillRect l="-412" t="-1229"/>
                </a:stretch>
              </a:blipFill>
            </p:spPr>
            <p:txBody>
              <a:bodyPr/>
              <a:lstStyle/>
              <a:p>
                <a:r>
                  <a:rPr lang="en-US">
                    <a:noFill/>
                  </a:rPr>
                  <a:t> </a:t>
                </a:r>
              </a:p>
            </p:txBody>
          </p:sp>
        </mc:Fallback>
      </mc:AlternateContent>
    </p:spTree>
    <p:extLst>
      <p:ext uri="{BB962C8B-B14F-4D97-AF65-F5344CB8AC3E}">
        <p14:creationId xmlns:p14="http://schemas.microsoft.com/office/powerpoint/2010/main" val="5871199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2662F-8E40-F33C-F467-B601A0A95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FEA851-7F02-EA9F-B154-8A22471FA372}"/>
              </a:ext>
            </a:extLst>
          </p:cNvPr>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a:extLst>
              <a:ext uri="{FF2B5EF4-FFF2-40B4-BE49-F238E27FC236}">
                <a16:creationId xmlns:a16="http://schemas.microsoft.com/office/drawing/2014/main" id="{7B6CDCBF-CA12-5E71-28CE-78A7E14275CD}"/>
              </a:ext>
            </a:extLst>
          </p:cNvPr>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89456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418"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6680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668000" cy="5141388"/>
              </a:xfrm>
              <a:blipFill>
                <a:blip r:embed="rId2"/>
                <a:stretch>
                  <a:fillRect l="-400"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439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439400" cy="5141388"/>
              </a:xfrm>
              <a:blipFill>
                <a:blip r:embed="rId3"/>
                <a:stretch>
                  <a:fillRect l="-409"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3"/>
                <a:stretch>
                  <a:fillRect l="-418" t="-1240"/>
                </a:stretch>
              </a:blipFill>
            </p:spPr>
            <p:txBody>
              <a:bodyPr/>
              <a:lstStyle/>
              <a:p>
                <a:r>
                  <a:rPr lang="en-CA">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5156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515600" cy="5141388"/>
              </a:xfrm>
              <a:blipFill>
                <a:blip r:embed="rId3"/>
                <a:stretch>
                  <a:fillRect l="-40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2108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210800" cy="5410199"/>
              </a:xfrm>
              <a:blipFill>
                <a:blip r:embed="rId2"/>
                <a:stretch>
                  <a:fillRect l="-418" t="-1240" b="-2931"/>
                </a:stretch>
              </a:blipFill>
            </p:spPr>
            <p:txBody>
              <a:bodyPr/>
              <a:lstStyle/>
              <a:p>
                <a:r>
                  <a:rPr lang="en-CA">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1671</TotalTime>
  <Words>6847</Words>
  <Application>Microsoft Office PowerPoint</Application>
  <PresentationFormat>Widescreen</PresentationFormat>
  <Paragraphs>834</Paragraphs>
  <Slides>80</Slides>
  <Notes>72</Notes>
  <HiddenSlides>14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Aptos</vt:lpstr>
      <vt:lpstr>Arial</vt:lpstr>
      <vt:lpstr>Calibri</vt:lpstr>
      <vt:lpstr>Cambria Math</vt:lpstr>
      <vt:lpstr>Georgia</vt:lpstr>
      <vt:lpstr>Open Sans</vt:lpstr>
      <vt:lpstr>Symbol</vt:lpstr>
      <vt:lpstr>Times New Roman</vt:lpstr>
      <vt:lpstr>Wingdings 2</vt:lpstr>
      <vt:lpstr>View</vt:lpstr>
      <vt:lpstr>Quantitative Methods for HSR I </vt:lpstr>
      <vt:lpstr>Last time:</vt:lpstr>
      <vt:lpstr>Last time:</vt:lpstr>
      <vt:lpstr>Prelude: Some Coding Organization</vt:lpstr>
      <vt:lpstr>Comments are your Friend!</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Interpreting the Results</vt:lpstr>
      <vt:lpstr>Interpreting the Results: Conditional Expected Mean</vt:lpstr>
      <vt:lpstr>Goodness of Fit</vt:lpstr>
      <vt:lpstr>Goodness of Fit</vt:lpstr>
      <vt:lpstr>Goodness of Fit</vt:lpstr>
      <vt:lpstr>Goodness of Fit</vt:lpstr>
      <vt:lpstr>Goodness of Fit</vt:lpstr>
      <vt:lpstr>Where does univariate regression fit?</vt:lpstr>
      <vt:lpstr>Univariate regressions are simple – are they too simple?</vt:lpstr>
      <vt:lpstr>Univariate regressions are simple – are they too simple?</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Univariate regressions are simple – are they too simple?</vt:lpstr>
      <vt:lpstr>Univariate regressions are simple – are they too simple?</vt:lpstr>
      <vt:lpstr>Univariate regressions are simple – are they too simple?</vt:lpstr>
      <vt:lpstr>Univariate regressions are simple – are they too simple?</vt:lpstr>
      <vt:lpstr>Unbiasedness: Estimating Causal POI</vt:lpstr>
      <vt:lpstr>Unbiasedness: Estimating Causal POI</vt:lpstr>
      <vt:lpstr>Unbiasedness: Estimating Causal POI</vt:lpstr>
      <vt:lpstr>Unbiasedness: Estimating Causal POI</vt:lpstr>
      <vt:lpstr>Consistency: Does data help us answer our question? </vt:lpstr>
      <vt:lpstr>Inference on Regression Coefficients</vt:lpstr>
      <vt:lpstr>Inference: How well does our data answer our question?</vt:lpstr>
      <vt:lpstr>Inference: How well does our data answer our question?</vt:lpstr>
      <vt:lpstr>A Simulation Example</vt:lpstr>
      <vt:lpstr>A Simulation Example</vt:lpstr>
      <vt:lpstr>Sampling Distribution of (β_i ) ̂</vt:lpstr>
      <vt:lpstr>Sampling Distribution of (β_i ) ̂</vt:lpstr>
      <vt:lpstr>Sampling Distribution of (β_i ) ̂</vt:lpstr>
      <vt:lpstr>Sampling Distribution of (β_i ) ̂</vt:lpstr>
      <vt:lpstr>Standard Errors </vt:lpstr>
      <vt:lpstr>Hypothesis Testing</vt:lpstr>
      <vt:lpstr>Hypothesis Testing</vt:lpstr>
      <vt:lpstr>Statistical Tests on Coefficients</vt:lpstr>
      <vt:lpstr>Statistical Significance </vt:lpstr>
      <vt:lpstr>Types of Significance </vt:lpstr>
      <vt:lpstr>Types of Significance </vt:lpstr>
      <vt:lpstr>Next time:</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112</cp:revision>
  <dcterms:created xsi:type="dcterms:W3CDTF">2011-01-10T00:42:42Z</dcterms:created>
  <dcterms:modified xsi:type="dcterms:W3CDTF">2025-09-08T17:53:10Z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