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85"/>
  </p:notesMasterIdLst>
  <p:sldIdLst>
    <p:sldId id="256" r:id="rId2"/>
    <p:sldId id="629" r:id="rId3"/>
    <p:sldId id="773" r:id="rId4"/>
    <p:sldId id="398" r:id="rId5"/>
    <p:sldId id="725" r:id="rId6"/>
    <p:sldId id="734" r:id="rId7"/>
    <p:sldId id="728" r:id="rId8"/>
    <p:sldId id="726" r:id="rId9"/>
    <p:sldId id="730" r:id="rId10"/>
    <p:sldId id="739" r:id="rId11"/>
    <p:sldId id="735" r:id="rId12"/>
    <p:sldId id="772" r:id="rId13"/>
    <p:sldId id="731" r:id="rId14"/>
    <p:sldId id="732" r:id="rId15"/>
    <p:sldId id="257" r:id="rId16"/>
    <p:sldId id="733" r:id="rId17"/>
    <p:sldId id="774" r:id="rId18"/>
    <p:sldId id="775" r:id="rId19"/>
    <p:sldId id="776" r:id="rId20"/>
    <p:sldId id="771" r:id="rId21"/>
    <p:sldId id="736" r:id="rId22"/>
    <p:sldId id="675" r:id="rId23"/>
    <p:sldId id="683" r:id="rId24"/>
    <p:sldId id="684" r:id="rId25"/>
    <p:sldId id="685" r:id="rId26"/>
    <p:sldId id="686" r:id="rId27"/>
    <p:sldId id="687" r:id="rId28"/>
    <p:sldId id="688" r:id="rId29"/>
    <p:sldId id="689" r:id="rId30"/>
    <p:sldId id="691" r:id="rId31"/>
    <p:sldId id="695" r:id="rId32"/>
    <p:sldId id="692" r:id="rId33"/>
    <p:sldId id="696" r:id="rId34"/>
    <p:sldId id="697" r:id="rId35"/>
    <p:sldId id="693" r:id="rId36"/>
    <p:sldId id="751" r:id="rId37"/>
    <p:sldId id="729" r:id="rId38"/>
    <p:sldId id="679" r:id="rId39"/>
    <p:sldId id="752" r:id="rId40"/>
    <p:sldId id="754" r:id="rId41"/>
    <p:sldId id="755" r:id="rId42"/>
    <p:sldId id="753" r:id="rId43"/>
    <p:sldId id="756" r:id="rId44"/>
    <p:sldId id="759" r:id="rId45"/>
    <p:sldId id="757" r:id="rId46"/>
    <p:sldId id="758" r:id="rId47"/>
    <p:sldId id="760" r:id="rId48"/>
    <p:sldId id="762" r:id="rId49"/>
    <p:sldId id="763" r:id="rId50"/>
    <p:sldId id="764" r:id="rId51"/>
    <p:sldId id="766" r:id="rId52"/>
    <p:sldId id="767" r:id="rId53"/>
    <p:sldId id="768" r:id="rId54"/>
    <p:sldId id="769" r:id="rId55"/>
    <p:sldId id="770" r:id="rId56"/>
    <p:sldId id="672" r:id="rId57"/>
    <p:sldId id="742" r:id="rId58"/>
    <p:sldId id="682" r:id="rId59"/>
    <p:sldId id="741" r:id="rId60"/>
    <p:sldId id="761" r:id="rId61"/>
    <p:sldId id="717" r:id="rId62"/>
    <p:sldId id="677" r:id="rId63"/>
    <p:sldId id="743" r:id="rId64"/>
    <p:sldId id="744" r:id="rId65"/>
    <p:sldId id="745" r:id="rId66"/>
    <p:sldId id="708" r:id="rId67"/>
    <p:sldId id="746" r:id="rId68"/>
    <p:sldId id="747" r:id="rId69"/>
    <p:sldId id="748" r:id="rId70"/>
    <p:sldId id="749" r:id="rId71"/>
    <p:sldId id="750" r:id="rId72"/>
    <p:sldId id="676" r:id="rId73"/>
    <p:sldId id="709" r:id="rId74"/>
    <p:sldId id="718" r:id="rId75"/>
    <p:sldId id="673" r:id="rId76"/>
    <p:sldId id="681" r:id="rId77"/>
    <p:sldId id="719" r:id="rId78"/>
    <p:sldId id="720" r:id="rId79"/>
    <p:sldId id="721" r:id="rId80"/>
    <p:sldId id="722" r:id="rId81"/>
    <p:sldId id="680" r:id="rId82"/>
    <p:sldId id="698" r:id="rId83"/>
    <p:sldId id="723" r:id="rId8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23"/>
    <a:srgbClr val="C7D3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029" autoAdjust="0"/>
  </p:normalViewPr>
  <p:slideViewPr>
    <p:cSldViewPr>
      <p:cViewPr varScale="1">
        <p:scale>
          <a:sx n="85" d="100"/>
          <a:sy n="85" d="100"/>
        </p:scale>
        <p:origin x="1590"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10/3/2025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What do you do if you don’t have a question? Read through the data dictionaries here, then do some descriptive work! (next week is reading week)</a:t>
            </a:r>
          </a:p>
          <a:p>
            <a:pPr marL="0" indent="0">
              <a:buFont typeface="Arial" panose="020B0604020202020204" pitchFamily="34" charset="0"/>
              <a:buNone/>
            </a:pPr>
            <a:endParaRPr lang="en-US" dirty="0"/>
          </a:p>
          <a:p>
            <a:r>
              <a:rPr lang="en-US" dirty="0"/>
              <a:t>Logistics notes: </a:t>
            </a:r>
          </a:p>
          <a:p>
            <a:pPr marL="171450" indent="-171450">
              <a:buFont typeface="Arial" panose="020B0604020202020204" pitchFamily="34" charset="0"/>
              <a:buChar char="•"/>
            </a:pPr>
            <a:r>
              <a:rPr lang="en-US" dirty="0"/>
              <a:t>don’t worry about citing packages in your assignments (do worry about these for referee reports and final paper)</a:t>
            </a:r>
          </a:p>
          <a:p>
            <a:pPr marL="171450" indent="-171450">
              <a:buFont typeface="Arial" panose="020B0604020202020204" pitchFamily="34" charset="0"/>
              <a:buChar char="•"/>
            </a:pPr>
            <a:r>
              <a:rPr lang="en-US" dirty="0"/>
              <a:t>I have uploaded a sample referee report to </a:t>
            </a:r>
            <a:r>
              <a:rPr lang="en-US" dirty="0" err="1"/>
              <a:t>Github</a:t>
            </a:r>
            <a:r>
              <a:rPr lang="en-US" dirty="0"/>
              <a:t> – note that your research question + teams are due in two weeks (with an outline due two weeks after that), so you should commit by then to one of the two options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really get bogged down in data cleaning. Use copilot, google, your old code, your friends, me…</a:t>
            </a:r>
          </a:p>
          <a:p>
            <a:endParaRPr lang="en-US" dirty="0"/>
          </a:p>
          <a:p>
            <a:r>
              <a:rPr lang="en-US" dirty="0"/>
              <a:t>IN R:  - Removing missing data    - Recoding variables    - Creating new variables    - Summarizing variables    - Creating descriptive figures</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195761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good way to make sure your data is cleaned – poke around a lot! What does this data tell us? If I didn’t have variable names, not much!</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959123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7E091-D0AD-94ED-F46E-4523035721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634D75-166E-9B1F-1A88-3A35C002A8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492A2A-6644-27E8-6962-77D0E1F163F4}"/>
              </a:ext>
            </a:extLst>
          </p:cNvPr>
          <p:cNvSpPr>
            <a:spLocks noGrp="1"/>
          </p:cNvSpPr>
          <p:nvPr>
            <p:ph type="body" idx="1"/>
          </p:nvPr>
        </p:nvSpPr>
        <p:spPr/>
        <p:txBody>
          <a:bodyPr/>
          <a:lstStyle/>
          <a:p>
            <a:r>
              <a:rPr lang="en-US" dirty="0"/>
              <a:t>Look at the gif here: https://blog.revolutionanalytics.com/2017/05/the-datasaurus-dozen.html. </a:t>
            </a:r>
          </a:p>
        </p:txBody>
      </p:sp>
      <p:sp>
        <p:nvSpPr>
          <p:cNvPr id="4" name="Slide Number Placeholder 3">
            <a:extLst>
              <a:ext uri="{FF2B5EF4-FFF2-40B4-BE49-F238E27FC236}">
                <a16:creationId xmlns:a16="http://schemas.microsoft.com/office/drawing/2014/main" id="{44E74F9B-C27C-B692-ACCC-19737EEFC9A7}"/>
              </a:ext>
            </a:extLst>
          </p:cNvPr>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487036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a surprising amount of time!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82163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a surprising amount of time!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986091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on folders – don’t overwrite your data! How can you construct this? How do we think about replicability? </a:t>
            </a:r>
          </a:p>
          <a:p>
            <a:pPr marL="171450" indent="-171450">
              <a:buFont typeface="Arial" panose="020B0604020202020204" pitchFamily="34" charset="0"/>
              <a:buChar char="•"/>
            </a:pPr>
            <a:r>
              <a:rPr lang="en-US" dirty="0"/>
              <a:t>Master.do file</a:t>
            </a:r>
          </a:p>
          <a:p>
            <a:pPr marL="171450" indent="-171450">
              <a:buFont typeface="Arial" panose="020B0604020202020204" pitchFamily="34" charset="0"/>
              <a:buChar char="•"/>
            </a:pPr>
            <a:r>
              <a:rPr lang="en-US" dirty="0"/>
              <a:t>GitHub</a:t>
            </a:r>
          </a:p>
          <a:p>
            <a:pPr marL="171450" indent="-171450">
              <a:buFont typeface="Arial" panose="020B0604020202020204" pitchFamily="34" charset="0"/>
              <a:buChar char="•"/>
            </a:pPr>
            <a:r>
              <a:rPr lang="en-US" dirty="0"/>
              <a:t>All results should run together (use the “here” library, for example)</a:t>
            </a:r>
          </a:p>
          <a:p>
            <a:pPr marL="171450" indent="-171450">
              <a:buFont typeface="Arial" panose="020B0604020202020204" pitchFamily="34" charset="0"/>
              <a:buChar char="•"/>
            </a:pPr>
            <a:r>
              <a:rPr lang="en-US" dirty="0"/>
              <a:t>Lots of comments! </a:t>
            </a:r>
          </a:p>
          <a:p>
            <a:pPr marL="171450" indent="-171450">
              <a:buFont typeface="Arial" panose="020B0604020202020204" pitchFamily="34" charset="0"/>
              <a:buChar char="•"/>
            </a:pPr>
            <a:r>
              <a:rPr lang="en-US" dirty="0"/>
              <a:t>Curious about more? See here: https://julianreif.com/guide/ (this is for Stata)</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3428859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skip over the main analysis – and likely skip over a lot of the real reporting here as well. This is where we will spend all our time moving forward!</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545211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0A0BC-B647-FE8D-1C2A-71FD0C441F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845D40-AB66-2667-84D9-EDD054FA28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2E2B4C-9458-4DC5-7CD6-BA6C29202AF2}"/>
              </a:ext>
            </a:extLst>
          </p:cNvPr>
          <p:cNvSpPr>
            <a:spLocks noGrp="1"/>
          </p:cNvSpPr>
          <p:nvPr>
            <p:ph type="body" idx="1"/>
          </p:nvPr>
        </p:nvSpPr>
        <p:spPr/>
        <p:txBody>
          <a:bodyPr/>
          <a:lstStyle/>
          <a:p>
            <a:r>
              <a:rPr lang="en-US" dirty="0"/>
              <a:t>Different strokes for different folks. Discussion here.</a:t>
            </a:r>
          </a:p>
        </p:txBody>
      </p:sp>
      <p:sp>
        <p:nvSpPr>
          <p:cNvPr id="4" name="Slide Number Placeholder 3">
            <a:extLst>
              <a:ext uri="{FF2B5EF4-FFF2-40B4-BE49-F238E27FC236}">
                <a16:creationId xmlns:a16="http://schemas.microsoft.com/office/drawing/2014/main" id="{1C3F3BD3-40AB-A10E-645C-054CA0AEFD86}"/>
              </a:ext>
            </a:extLst>
          </p:cNvPr>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167320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C865-15E9-24C9-822D-09DB0E1A6C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BDDF43-ADC5-D89D-5A28-03E7145D84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1F4A8C-D866-5044-F7CB-7DB25859C43B}"/>
              </a:ext>
            </a:extLst>
          </p:cNvPr>
          <p:cNvSpPr>
            <a:spLocks noGrp="1"/>
          </p:cNvSpPr>
          <p:nvPr>
            <p:ph type="body" idx="1"/>
          </p:nvPr>
        </p:nvSpPr>
        <p:spPr/>
        <p:txBody>
          <a:bodyPr/>
          <a:lstStyle/>
          <a:p>
            <a:r>
              <a:rPr lang="en-US" dirty="0"/>
              <a:t>Different strokes for different folks. Discussion here.</a:t>
            </a:r>
          </a:p>
        </p:txBody>
      </p:sp>
      <p:sp>
        <p:nvSpPr>
          <p:cNvPr id="4" name="Slide Number Placeholder 3">
            <a:extLst>
              <a:ext uri="{FF2B5EF4-FFF2-40B4-BE49-F238E27FC236}">
                <a16:creationId xmlns:a16="http://schemas.microsoft.com/office/drawing/2014/main" id="{07BB9DC7-312D-19F7-986D-D35314938C6E}"/>
              </a:ext>
            </a:extLst>
          </p:cNvPr>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790137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7E8F5-4C3E-B057-15A2-573CB8F6A9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EA77D3-7100-0133-09BC-072A4B610B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11F30A-D4ED-D3A9-7B78-38C2AA7BD527}"/>
              </a:ext>
            </a:extLst>
          </p:cNvPr>
          <p:cNvSpPr>
            <a:spLocks noGrp="1"/>
          </p:cNvSpPr>
          <p:nvPr>
            <p:ph type="body" idx="1"/>
          </p:nvPr>
        </p:nvSpPr>
        <p:spPr/>
        <p:txBody>
          <a:bodyPr/>
          <a:lstStyle/>
          <a:p>
            <a:r>
              <a:rPr lang="en-US" dirty="0"/>
              <a:t>Different strokes for different folks. Discussion here.</a:t>
            </a:r>
          </a:p>
        </p:txBody>
      </p:sp>
      <p:sp>
        <p:nvSpPr>
          <p:cNvPr id="4" name="Slide Number Placeholder 3">
            <a:extLst>
              <a:ext uri="{FF2B5EF4-FFF2-40B4-BE49-F238E27FC236}">
                <a16:creationId xmlns:a16="http://schemas.microsoft.com/office/drawing/2014/main" id="{0102585F-2C1C-CE1C-05B3-69A63E745EA6}"/>
              </a:ext>
            </a:extLst>
          </p:cNvPr>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18019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522641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B5E24-1272-9D85-0E08-1C091A8164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4794F4-C062-5D8A-FA8A-7449B8CA1C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1BD616-D821-4C5A-F5D8-4007719BB016}"/>
              </a:ext>
            </a:extLst>
          </p:cNvPr>
          <p:cNvSpPr>
            <a:spLocks noGrp="1"/>
          </p:cNvSpPr>
          <p:nvPr>
            <p:ph type="body" idx="1"/>
          </p:nvPr>
        </p:nvSpPr>
        <p:spPr/>
        <p:txBody>
          <a:bodyPr/>
          <a:lstStyle/>
          <a:p>
            <a:r>
              <a:rPr lang="en-US" dirty="0"/>
              <a:t>Obviously we don’t have everything here. But what *do* we have? </a:t>
            </a:r>
          </a:p>
        </p:txBody>
      </p:sp>
      <p:sp>
        <p:nvSpPr>
          <p:cNvPr id="4" name="Slide Number Placeholder 3">
            <a:extLst>
              <a:ext uri="{FF2B5EF4-FFF2-40B4-BE49-F238E27FC236}">
                <a16:creationId xmlns:a16="http://schemas.microsoft.com/office/drawing/2014/main" id="{5B51256F-BAAF-F3B6-C525-F8A2E86A2E3E}"/>
              </a:ext>
            </a:extLst>
          </p:cNvPr>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072961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we don’t have everything here. But what *do* we have? Where would we go next? </a:t>
            </a:r>
          </a:p>
          <a:p>
            <a:pPr marL="171450" indent="-171450">
              <a:buFontTx/>
              <a:buChar char="-"/>
            </a:pPr>
            <a:r>
              <a:rPr lang="en-US" dirty="0"/>
              <a:t>Discussion question: what do you do when you have a negative result here? When do you give up and move on to the next idea? </a:t>
            </a:r>
          </a:p>
          <a:p>
            <a:pPr marL="171450" indent="-171450">
              <a:buFontTx/>
              <a:buChar char="-"/>
            </a:pPr>
            <a:r>
              <a:rPr lang="en-US" dirty="0"/>
              <a:t>Think about identification and potential selection. Do you expect the story to be clearer if you adjust for something? Is there a high opportunity cost of poking around more?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4193769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 this </a:t>
            </a:r>
            <a:r>
              <a:rPr lang="en-US" i="1" dirty="0"/>
              <a:t>quickly </a:t>
            </a:r>
            <a:r>
              <a:rPr lang="en-US" dirty="0"/>
              <a:t>only unless you’re super behind.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818860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4022806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Clean code saves you and your collaborators time! You will always make a mistake while coding -- what makes good programmers great is their ability to quickly identify and correct mistakes.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455219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Clean code saves you and your collaborators time! You will always make a mistake while coding -- what makes good programmers great is their ability to quickly identify and correct mistakes.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008095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You should have a single script that runs all of your chunks from beginning to end – this is for reproducibility and efficiency (it’s like showing your work)</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3734578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Use collaborative software that tracks versions of your code! easily undo changes, test out new specifications, and more</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460120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Fira Sans" panose="020B0503050000020004" pitchFamily="34" charset="0"/>
              </a:rPr>
              <a:t>e.g. A dishwasher -- all I need to know is how to put dirty dishes in and which button, not how the electrical wiring works. Define a function once also makes it more reliable if you use it multiple times. You should abstract to eliminate redundancy and improve clarity (but not otherwise – can make code impenetrable!)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000000"/>
              </a:solidFill>
              <a:effectLst/>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Fira Sans" panose="020B0503050000020004" pitchFamily="34" charset="0"/>
              </a:rPr>
              <a:t>Can you have one file that adjusts all your variables for inflation, or one file that runs regressions on multiple outcomes, etc.?</a:t>
            </a:r>
          </a:p>
          <a:p>
            <a:pPr algn="l">
              <a:buFont typeface="Arial" panose="020B0604020202020204" pitchFamily="34" charset="0"/>
              <a:buNone/>
            </a:pP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2460262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Use names that people can understand (make code readable). Of course, don’t document if you aren’t going to update the documentation!</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589871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82B5F-A199-0AB0-8245-394953D38F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E0A840-00FA-40E9-E886-23D8A75985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BAD6D5-9B20-A1A9-ED8E-D3423CCEE62C}"/>
              </a:ext>
            </a:extLst>
          </p:cNvPr>
          <p:cNvSpPr>
            <a:spLocks noGrp="1"/>
          </p:cNvSpPr>
          <p:nvPr>
            <p:ph type="body" idx="1"/>
          </p:nvPr>
        </p:nvSpPr>
        <p:spPr/>
        <p:txBody>
          <a:bodyPr/>
          <a:lstStyle/>
          <a:p>
            <a:pPr marL="171450" indent="-171450">
              <a:buFontTx/>
              <a:buChar char="-"/>
            </a:pPr>
            <a:r>
              <a:rPr lang="en-US" dirty="0"/>
              <a:t>Grades coming this week hopefully</a:t>
            </a:r>
          </a:p>
          <a:p>
            <a:pPr marL="171450" indent="-171450">
              <a:buFontTx/>
              <a:buChar char="-"/>
            </a:pPr>
            <a:r>
              <a:rPr lang="en-US" dirty="0"/>
              <a:t>Overall, nice work! Let me know if your comments are confusing to you</a:t>
            </a:r>
          </a:p>
          <a:p>
            <a:pPr marL="171450" indent="-171450">
              <a:buFontTx/>
              <a:buChar char="-"/>
            </a:pPr>
            <a:r>
              <a:rPr lang="en-US" dirty="0"/>
              <a:t>For Assignment 2, you are welcome to modify your data cleaning assumptions as you see fit. Should be able to complete everything already. One thing that is missing from Assignment 2 (for brevity) but that I encourage you to think about – what needs a log transform here, if anything? </a:t>
            </a:r>
          </a:p>
        </p:txBody>
      </p:sp>
      <p:sp>
        <p:nvSpPr>
          <p:cNvPr id="4" name="Slide Number Placeholder 3">
            <a:extLst>
              <a:ext uri="{FF2B5EF4-FFF2-40B4-BE49-F238E27FC236}">
                <a16:creationId xmlns:a16="http://schemas.microsoft.com/office/drawing/2014/main" id="{BBDE7239-01A8-FCA3-E977-1245328C5735}"/>
              </a:ext>
            </a:extLst>
          </p:cNvPr>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1818559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Coding is time intensive, and too many breaks or a strained/tired mental state will come back to bite you</a:t>
            </a:r>
          </a:p>
          <a:p>
            <a:pPr algn="l">
              <a:buFont typeface="Arial" panose="020B0604020202020204" pitchFamily="34" charset="0"/>
              <a:buChar char="•"/>
            </a:pPr>
            <a:r>
              <a:rPr lang="en-US" b="0" i="0" dirty="0">
                <a:solidFill>
                  <a:srgbClr val="000000"/>
                </a:solidFill>
                <a:effectLst/>
                <a:latin typeface="Fira Sans" panose="020B0503050000020004" pitchFamily="34" charset="0"/>
              </a:rPr>
              <a:t>Schedule long blocks of time (1.5 hours - 3 hours) to work on coding where you eliminate distractions (email, social media, etc.)</a:t>
            </a:r>
          </a:p>
          <a:p>
            <a:pPr algn="l">
              <a:buFont typeface="Arial" panose="020B0604020202020204" pitchFamily="34" charset="0"/>
              <a:buChar char="•"/>
            </a:pPr>
            <a:r>
              <a:rPr lang="en-US" b="0" i="0" dirty="0">
                <a:solidFill>
                  <a:srgbClr val="000000"/>
                </a:solidFill>
                <a:effectLst/>
                <a:latin typeface="Fira Sans" panose="020B0503050000020004" pitchFamily="34" charset="0"/>
              </a:rPr>
              <a:t>Stop coding when you feel that your focus or energy is dissipating</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228062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Trello is a great organizer for tasks. Don’t use email/slack, but rather a shared space just for the project. Another good one is </a:t>
            </a:r>
            <a:r>
              <a:rPr lang="en-US" b="0" i="0" dirty="0" err="1">
                <a:solidFill>
                  <a:srgbClr val="000000"/>
                </a:solidFill>
                <a:effectLst/>
                <a:latin typeface="Fira Sans" panose="020B0503050000020004" pitchFamily="34" charset="0"/>
              </a:rPr>
              <a:t>Github</a:t>
            </a:r>
            <a:r>
              <a:rPr lang="en-US" b="0" i="0" dirty="0">
                <a:solidFill>
                  <a:srgbClr val="000000"/>
                </a:solidFill>
                <a:effectLst/>
                <a:latin typeface="Fira Sans" panose="020B0503050000020004" pitchFamily="34" charset="0"/>
              </a:rPr>
              <a:t> Issues. </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646596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Test-driven development (TDD) consists of a suite of tools for writing code that can be automatically tested</a:t>
            </a:r>
          </a:p>
          <a:p>
            <a:pPr algn="l">
              <a:buFont typeface="Arial" panose="020B0604020202020204" pitchFamily="34" charset="0"/>
              <a:buChar char="•"/>
            </a:pPr>
            <a:r>
              <a:rPr lang="en-US" b="1" i="0" dirty="0">
                <a:solidFill>
                  <a:srgbClr val="841617"/>
                </a:solidFill>
                <a:effectLst/>
                <a:latin typeface="Fira Sans" panose="020B0503050000020004" pitchFamily="34" charset="0"/>
              </a:rPr>
              <a:t>Unit testing: </a:t>
            </a:r>
            <a:r>
              <a:rPr lang="en-US" b="0" i="0" dirty="0">
                <a:solidFill>
                  <a:srgbClr val="841617"/>
                </a:solidFill>
                <a:effectLst/>
                <a:latin typeface="Fira Sans" panose="020B0503050000020004" pitchFamily="34" charset="0"/>
              </a:rPr>
              <a:t>checking that each piece of code works as you move through the structure. I recommend the </a:t>
            </a:r>
            <a:r>
              <a:rPr lang="en-US" b="0" i="0" dirty="0" err="1">
                <a:solidFill>
                  <a:srgbClr val="841617"/>
                </a:solidFill>
                <a:effectLst/>
                <a:latin typeface="Fira Sans" panose="020B0503050000020004" pitchFamily="34" charset="0"/>
              </a:rPr>
              <a:t>testthat</a:t>
            </a:r>
            <a:r>
              <a:rPr lang="en-US" b="0" i="0" dirty="0">
                <a:solidFill>
                  <a:srgbClr val="841617"/>
                </a:solidFill>
                <a:effectLst/>
                <a:latin typeface="Fira Sans" panose="020B0503050000020004" pitchFamily="34" charset="0"/>
              </a:rPr>
              <a:t> package for this</a:t>
            </a:r>
            <a:endParaRPr lang="en-US" b="1" i="0" dirty="0">
              <a:solidFill>
                <a:srgbClr val="841617"/>
              </a:solidFill>
              <a:effectLst/>
              <a:latin typeface="Fira Sans" panose="020B0503050000020004" pitchFamily="34" charset="0"/>
            </a:endParaRPr>
          </a:p>
          <a:p>
            <a:pPr algn="l">
              <a:buFont typeface="Arial" panose="020B0604020202020204" pitchFamily="34" charset="0"/>
              <a:buChar char="•"/>
            </a:pPr>
            <a:r>
              <a:rPr lang="en-US" b="1" i="0" dirty="0">
                <a:solidFill>
                  <a:srgbClr val="841617"/>
                </a:solidFill>
                <a:effectLst/>
                <a:latin typeface="Fira Sans" panose="020B0503050000020004" pitchFamily="34" charset="0"/>
              </a:rPr>
              <a:t>Profiling: </a:t>
            </a:r>
            <a:r>
              <a:rPr lang="en-US" b="0" i="0" dirty="0">
                <a:solidFill>
                  <a:srgbClr val="841617"/>
                </a:solidFill>
                <a:effectLst/>
                <a:latin typeface="Fira Sans" panose="020B0503050000020004" pitchFamily="34" charset="0"/>
              </a:rPr>
              <a:t>how many resources does it take to run my code? Can I speed things up, make it faster, etc.? </a:t>
            </a:r>
            <a:endParaRPr lang="en-US" b="1" i="0" dirty="0">
              <a:solidFill>
                <a:srgbClr val="841617"/>
              </a:solidFill>
              <a:effectLst/>
              <a:latin typeface="Fira Sans" panose="020B0503050000020004" pitchFamily="34" charset="0"/>
            </a:endParaRPr>
          </a:p>
          <a:p>
            <a:pPr algn="l">
              <a:buFont typeface="Arial" panose="020B0604020202020204" pitchFamily="34" charset="0"/>
              <a:buChar char="•"/>
            </a:pPr>
            <a:r>
              <a:rPr lang="en-US" b="1" i="0" dirty="0">
                <a:solidFill>
                  <a:srgbClr val="841617"/>
                </a:solidFill>
                <a:effectLst/>
                <a:latin typeface="Fira Sans" panose="020B0503050000020004" pitchFamily="34" charset="0"/>
              </a:rPr>
              <a:t>Refactoring: </a:t>
            </a:r>
            <a:r>
              <a:rPr lang="en-US" b="0" i="0" dirty="0">
                <a:solidFill>
                  <a:srgbClr val="841617"/>
                </a:solidFill>
                <a:effectLst/>
                <a:latin typeface="Fira Sans" panose="020B0503050000020004" pitchFamily="34" charset="0"/>
              </a:rPr>
              <a:t>can I make the code more readable / less redundant?</a:t>
            </a: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6299698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Suppose we have a function like this – we want to make sure that the function works for a set of values</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092986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This package will test that!</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5049215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Some people literally mean pair programming as in two people writing code together (one writes, another reviews simultaneously). But at any case, more than one set of eyes should look over all code (it’s definitely a learned skill to read code)</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812455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0A4FB-F6EE-DDF2-E9AA-CB193F1185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52B636-C312-6501-48B6-E271687B9D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534EEF-1549-1782-737B-A5E2377830DA}"/>
              </a:ext>
            </a:extLst>
          </p:cNvPr>
          <p:cNvSpPr>
            <a:spLocks noGrp="1"/>
          </p:cNvSpPr>
          <p:nvPr>
            <p:ph type="body" idx="1"/>
          </p:nvPr>
        </p:nvSpPr>
        <p:spPr/>
        <p:txBody>
          <a:bodyPr/>
          <a:lstStyle/>
          <a:p>
            <a:r>
              <a:rPr lang="en-US" dirty="0"/>
              <a:t>A little bit of backwards induction here. </a:t>
            </a:r>
          </a:p>
        </p:txBody>
      </p:sp>
      <p:sp>
        <p:nvSpPr>
          <p:cNvPr id="4" name="Slide Number Placeholder 3">
            <a:extLst>
              <a:ext uri="{FF2B5EF4-FFF2-40B4-BE49-F238E27FC236}">
                <a16:creationId xmlns:a16="http://schemas.microsoft.com/office/drawing/2014/main" id="{A0E92A90-549F-5143-B328-D5DDA7235923}"/>
              </a:ext>
            </a:extLst>
          </p:cNvPr>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7072488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5061885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There are remixes of this but I actually like the original here. We’ll talk about an example here in a minute.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20610611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A5CEB-DE7B-5E78-74C5-5A247866B3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4BB548-4157-3BE2-ACD7-7A618F6073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BEB340-F1A3-AD0D-DE74-C6F946DBFD38}"/>
              </a:ext>
            </a:extLst>
          </p:cNvPr>
          <p:cNvSpPr>
            <a:spLocks noGrp="1"/>
          </p:cNvSpPr>
          <p:nvPr>
            <p:ph type="body" idx="1"/>
          </p:nvPr>
        </p:nvSpPr>
        <p:spPr/>
        <p:txBody>
          <a:bodyPr/>
          <a:lstStyle/>
          <a:p>
            <a:pPr marL="171450" indent="-171450">
              <a:buFont typeface="Arial" panose="020B0604020202020204" pitchFamily="34" charset="0"/>
              <a:buChar char="•"/>
            </a:pPr>
            <a:r>
              <a:rPr lang="en-US" dirty="0"/>
              <a:t>Remixing may seem like copying, but it’s actually something much more – it can empower you to be more creative. </a:t>
            </a:r>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976E3EA8-9D37-8279-A03C-14BF07DC555E}"/>
              </a:ext>
            </a:extLst>
          </p:cNvPr>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175633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 let’s take a second and discuss, briefly, some of the research questions you’re considering. We’ll make a list on the board so we can be talking through them.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4BE0F-F1D4-C832-0230-4F73A31863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CCF8F5-9C75-0DCF-7757-28C064256E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5A052B-CDF0-0482-BCEE-80C7EAB1890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Monomyth structure (your own “academic hero’s journey”): academics/policy makers have been talking about X for a long time. They’ve thought about it in these ways. Thing X is important because of Y and Z. However, academics have either been wrong about X in this way or have missed this important question about X. Answering that question (call it X’) will help discussions in ways Y’ and Z’. To answer X’, I need to do something new – I need new data, new methods, a new model, or all three. I will therefore be thinking about X’ in this way. I will be using this data to address X’. I will be using these methods to analyze my data. Then I will present my results and interpret them in the context of X, Y’, and Z’. </a:t>
            </a:r>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F019FDE0-9F0F-BDF4-BD3D-8BAB3C366565}"/>
              </a:ext>
            </a:extLst>
          </p:cNvPr>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7677250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0A155-7566-6410-19ED-9F79267942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2C2DF5-EDAD-82EB-C936-9FBBDDA64D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BCC75C-D86D-70D1-F956-385AADDFE0B8}"/>
              </a:ext>
            </a:extLst>
          </p:cNvPr>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FB872C94-2428-9E47-73D9-57BF954A6158}"/>
              </a:ext>
            </a:extLst>
          </p:cNvPr>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5858837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E5B02-3360-FE7A-CE21-E18B4A1D81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AD240D-18F4-FC91-1A48-8C489049BD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F21253-EDFA-2447-C86A-E97C547DA093}"/>
              </a:ext>
            </a:extLst>
          </p:cNvPr>
          <p:cNvSpPr>
            <a:spLocks noGrp="1"/>
          </p:cNvSpPr>
          <p:nvPr>
            <p:ph type="body" idx="1"/>
          </p:nvPr>
        </p:nvSpPr>
        <p:spPr/>
        <p:txBody>
          <a:bodyPr/>
          <a:lstStyle/>
          <a:p>
            <a:pPr marL="0" indent="0">
              <a:buFont typeface="Arial" panose="020B0604020202020204" pitchFamily="34" charset="0"/>
              <a:buNone/>
            </a:pPr>
            <a:r>
              <a:rPr lang="en-US" dirty="0"/>
              <a:t>So what makes a good contribution? Some papers take on all of these and do them well, but most don’t – they have some novelty and are standing on the shoulders of giants. We’ll cover an example in a minute.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Related question – what’s a knock-off? If you take a paper you love and only change one thing (update the data set, add a single control), you haven’t remixed. But the optimal isn’t reinvent the wheel. </a:t>
            </a:r>
          </a:p>
        </p:txBody>
      </p:sp>
      <p:sp>
        <p:nvSpPr>
          <p:cNvPr id="4" name="Slide Number Placeholder 3">
            <a:extLst>
              <a:ext uri="{FF2B5EF4-FFF2-40B4-BE49-F238E27FC236}">
                <a16:creationId xmlns:a16="http://schemas.microsoft.com/office/drawing/2014/main" id="{D6DAF6AC-E259-F410-96E6-A971FD1DC047}"/>
              </a:ext>
            </a:extLst>
          </p:cNvPr>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10621273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93781-24F7-E7EE-F54B-FA77A2D712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9CEB3F-BC5A-F802-7D7E-16B01B74A6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A19863-43FE-1675-6C73-32E6575DFDD6}"/>
              </a:ext>
            </a:extLst>
          </p:cNvPr>
          <p:cNvSpPr>
            <a:spLocks noGrp="1"/>
          </p:cNvSpPr>
          <p:nvPr>
            <p:ph type="body" idx="1"/>
          </p:nvPr>
        </p:nvSpPr>
        <p:spPr/>
        <p:txBody>
          <a:bodyPr/>
          <a:lstStyle/>
          <a:p>
            <a:pPr marL="0" indent="0">
              <a:buFont typeface="Arial" panose="020B0604020202020204" pitchFamily="34" charset="0"/>
              <a:buNone/>
            </a:pPr>
            <a:r>
              <a:rPr lang="en-US" dirty="0"/>
              <a:t>Monomyth structure: academics have been talking about X for a long time. They’ve thought about it in these ways. Thing X is important because of Y and Z. However, academics have either been wrong about X in this way or have missed this important question about X. Answering that question (call it X’) will help discussions in ways Y’ and Z’. To answer X’, I need to do something new – I need new data, new methods, a new model, or all three. I will therefore be thinking about X’ in this way. I will be using this data to address X’. I will be using these methods to analyze my data. Then I will present my results and interpret them in the context of X, Y’, and Z’.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Places for novel integration: data sources, descriptive stats, storytelling, merging two fields of the literature (e.g., these people have thought about provider-side moral hazard and these people have thought about patient-side moral hazard, but that’s been in isolation. What if we integrate them?)</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Adapting means knowing the methods, data, and questions being used in adjacent spaces to you. You should read research in your own field, but also read research adjacent to you (what do I do?) and news to get novel questions. If you create an echo chamber of your own work, you’ll lose your contribution. </a:t>
            </a:r>
          </a:p>
        </p:txBody>
      </p:sp>
      <p:sp>
        <p:nvSpPr>
          <p:cNvPr id="4" name="Slide Number Placeholder 3">
            <a:extLst>
              <a:ext uri="{FF2B5EF4-FFF2-40B4-BE49-F238E27FC236}">
                <a16:creationId xmlns:a16="http://schemas.microsoft.com/office/drawing/2014/main" id="{14A4593F-22AD-AFFA-58D7-9B7E4937D617}"/>
              </a:ext>
            </a:extLst>
          </p:cNvPr>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2679094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E76CE-E1A9-467E-04AA-DB93A1D657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8D5B01-DB90-3C83-6C70-872C4FFAC2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C9F37A-AB53-7B07-B225-12BD3CDC6D96}"/>
              </a:ext>
            </a:extLst>
          </p:cNvPr>
          <p:cNvSpPr>
            <a:spLocks noGrp="1"/>
          </p:cNvSpPr>
          <p:nvPr>
            <p:ph type="body" idx="1"/>
          </p:nvPr>
        </p:nvSpPr>
        <p:spPr/>
        <p:txBody>
          <a:bodyPr/>
          <a:lstStyle/>
          <a:p>
            <a:pPr marL="0" indent="0">
              <a:buFont typeface="Arial" panose="020B0604020202020204" pitchFamily="34" charset="0"/>
              <a:buNone/>
            </a:pPr>
            <a:r>
              <a:rPr lang="en-US" dirty="0"/>
              <a:t>All of the elements for your great idea may already exist – combining is a contribution! See example on earlier slide notes</a:t>
            </a:r>
          </a:p>
        </p:txBody>
      </p:sp>
      <p:sp>
        <p:nvSpPr>
          <p:cNvPr id="4" name="Slide Number Placeholder 3">
            <a:extLst>
              <a:ext uri="{FF2B5EF4-FFF2-40B4-BE49-F238E27FC236}">
                <a16:creationId xmlns:a16="http://schemas.microsoft.com/office/drawing/2014/main" id="{46CB234A-57AC-88AA-5F9E-EC80431965EC}"/>
              </a:ext>
            </a:extLst>
          </p:cNvPr>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1049834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B31BA-1B4C-82D0-8D26-8FE48C4A42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695DFD-C8B7-6084-3DA5-FCD21D7AC0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CE48D9-98DD-1A2F-644C-78CB8695CF5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Produce lots of mini-proposals! Work your way through bad ideas and see the flaws. You won’t always see them until you write them down or talk it through with a peer or </a:t>
            </a:r>
            <a:r>
              <a:rPr lang="en-US" dirty="0" err="1"/>
              <a:t>supervisror</a:t>
            </a:r>
            <a:r>
              <a:rPr lang="en-US" dirty="0"/>
              <a:t>. </a:t>
            </a:r>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2601F37A-CFE4-87EA-578F-E5A3D434A714}"/>
              </a:ext>
            </a:extLst>
          </p:cNvPr>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36801725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201A6-B262-9BB3-BDD0-436BE301A1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E82EC-C255-A503-F7E1-19714E412E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0A5639-6F72-DDBD-C495-8160A9AAB9B0}"/>
              </a:ext>
            </a:extLst>
          </p:cNvPr>
          <p:cNvSpPr>
            <a:spLocks noGrp="1"/>
          </p:cNvSpPr>
          <p:nvPr>
            <p:ph type="body" idx="1"/>
          </p:nvPr>
        </p:nvSpPr>
        <p:spPr/>
        <p:txBody>
          <a:bodyPr/>
          <a:lstStyle/>
          <a:p>
            <a:pPr marL="0" indent="0">
              <a:buFont typeface="Arial" panose="020B0604020202020204" pitchFamily="34" charset="0"/>
              <a:buNone/>
            </a:pPr>
            <a:r>
              <a:rPr lang="en-US" dirty="0"/>
              <a:t>Produce lots of mini-proposals! Work your way through bad ideas and see the flaws. You won’t always see them until you write them down or talk it through with a peer or </a:t>
            </a:r>
            <a:r>
              <a:rPr lang="en-US" dirty="0" err="1"/>
              <a:t>supervisror</a:t>
            </a:r>
            <a:r>
              <a:rPr lang="en-US" dirty="0"/>
              <a:t>. </a:t>
            </a:r>
          </a:p>
        </p:txBody>
      </p:sp>
      <p:sp>
        <p:nvSpPr>
          <p:cNvPr id="4" name="Slide Number Placeholder 3">
            <a:extLst>
              <a:ext uri="{FF2B5EF4-FFF2-40B4-BE49-F238E27FC236}">
                <a16:creationId xmlns:a16="http://schemas.microsoft.com/office/drawing/2014/main" id="{70AC405C-6F36-29F9-900F-4CB597C4F6A1}"/>
              </a:ext>
            </a:extLst>
          </p:cNvPr>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5550966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0685F-CC07-510B-803F-1752A0B31E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39A0C9-CF73-94B7-D7A8-527D7E39A2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673B87-DB11-6953-35CB-F63F6C6746B4}"/>
              </a:ext>
            </a:extLst>
          </p:cNvPr>
          <p:cNvSpPr>
            <a:spLocks noGrp="1"/>
          </p:cNvSpPr>
          <p:nvPr>
            <p:ph type="body" idx="1"/>
          </p:nvPr>
        </p:nvSpPr>
        <p:spPr/>
        <p:txBody>
          <a:bodyPr/>
          <a:lstStyle/>
          <a:p>
            <a:pPr marL="0" indent="0">
              <a:buFont typeface="Arial" panose="020B0604020202020204" pitchFamily="34" charset="0"/>
              <a:buNone/>
            </a:pPr>
            <a:r>
              <a:rPr lang="en-US" dirty="0"/>
              <a:t>Here we’re skipping the part about scooping (although this is very interesting!)</a:t>
            </a:r>
          </a:p>
        </p:txBody>
      </p:sp>
      <p:sp>
        <p:nvSpPr>
          <p:cNvPr id="4" name="Slide Number Placeholder 3">
            <a:extLst>
              <a:ext uri="{FF2B5EF4-FFF2-40B4-BE49-F238E27FC236}">
                <a16:creationId xmlns:a16="http://schemas.microsoft.com/office/drawing/2014/main" id="{27C7B01E-318F-9F46-1CF4-E281C13146A7}"/>
              </a:ext>
            </a:extLst>
          </p:cNvPr>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10151673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3F54B-47DB-D7D7-5EC4-1A371DDB7F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A2DC6E-60E7-35F6-0A06-504EF107F9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69C9A6-079C-3AD1-8F90-A8BADA809877}"/>
              </a:ext>
            </a:extLst>
          </p:cNvPr>
          <p:cNvSpPr>
            <a:spLocks noGrp="1"/>
          </p:cNvSpPr>
          <p:nvPr>
            <p:ph type="body" idx="1"/>
          </p:nvPr>
        </p:nvSpPr>
        <p:spPr/>
        <p:txBody>
          <a:bodyPr/>
          <a:lstStyle/>
          <a:p>
            <a:r>
              <a:rPr lang="en-US" dirty="0"/>
              <a:t>Let’s consider this framing using a simple research question as an example: what is the effect of public coverage on health?</a:t>
            </a:r>
          </a:p>
        </p:txBody>
      </p:sp>
      <p:sp>
        <p:nvSpPr>
          <p:cNvPr id="4" name="Slide Number Placeholder 3">
            <a:extLst>
              <a:ext uri="{FF2B5EF4-FFF2-40B4-BE49-F238E27FC236}">
                <a16:creationId xmlns:a16="http://schemas.microsoft.com/office/drawing/2014/main" id="{078AE7AA-B363-B925-5018-437D278419EB}"/>
              </a:ext>
            </a:extLst>
          </p:cNvPr>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29855983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08EFE-3ED0-0440-E57D-71ABB0BC90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F09D87-3627-6347-D329-A3E48FB66A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B7E2A2-0031-4B04-7D89-AC8979251C5B}"/>
              </a:ext>
            </a:extLst>
          </p:cNvPr>
          <p:cNvSpPr>
            <a:spLocks noGrp="1"/>
          </p:cNvSpPr>
          <p:nvPr>
            <p:ph type="body" idx="1"/>
          </p:nvPr>
        </p:nvSpPr>
        <p:spPr/>
        <p:txBody>
          <a:bodyPr/>
          <a:lstStyle/>
          <a:p>
            <a:pPr marL="0" indent="0">
              <a:buFont typeface="Arial" panose="020B0604020202020204" pitchFamily="34" charset="0"/>
              <a:buNone/>
            </a:pPr>
            <a:r>
              <a:rPr lang="en-US" dirty="0"/>
              <a:t>One particular concern is moral hazard: over-utilization. </a:t>
            </a:r>
          </a:p>
        </p:txBody>
      </p:sp>
      <p:sp>
        <p:nvSpPr>
          <p:cNvPr id="4" name="Slide Number Placeholder 3">
            <a:extLst>
              <a:ext uri="{FF2B5EF4-FFF2-40B4-BE49-F238E27FC236}">
                <a16:creationId xmlns:a16="http://schemas.microsoft.com/office/drawing/2014/main" id="{9436B4E3-14CB-4063-A7E4-6239B6793D16}"/>
              </a:ext>
            </a:extLst>
          </p:cNvPr>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3244199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class, try to find a bridge between publicly available data and the data you hope to use for your thesis (for MSc students, maybe think about these datasets </a:t>
            </a:r>
            <a:r>
              <a:rPr lang="en-US" i="1" dirty="0"/>
              <a:t>for your thesis)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4169321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69F9C-AE52-9211-74D6-4CAD73DA90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700F06-5FA3-687F-17F4-FFE83E2F84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DA745E-C4D2-7B5A-ECA7-A808AA59FC53}"/>
              </a:ext>
            </a:extLst>
          </p:cNvPr>
          <p:cNvSpPr>
            <a:spLocks noGrp="1"/>
          </p:cNvSpPr>
          <p:nvPr>
            <p:ph type="body" idx="1"/>
          </p:nvPr>
        </p:nvSpPr>
        <p:spPr/>
        <p:txBody>
          <a:bodyPr/>
          <a:lstStyle/>
          <a:p>
            <a:pPr marL="0" indent="0">
              <a:buFont typeface="Arial" panose="020B0604020202020204" pitchFamily="34" charset="0"/>
              <a:buNone/>
            </a:pPr>
            <a:r>
              <a:rPr lang="en-US" dirty="0"/>
              <a:t>Health outcomes improved particularly for the poorest and sickest (notably for blood pressure and vision)</a:t>
            </a:r>
          </a:p>
        </p:txBody>
      </p:sp>
      <p:sp>
        <p:nvSpPr>
          <p:cNvPr id="4" name="Slide Number Placeholder 3">
            <a:extLst>
              <a:ext uri="{FF2B5EF4-FFF2-40B4-BE49-F238E27FC236}">
                <a16:creationId xmlns:a16="http://schemas.microsoft.com/office/drawing/2014/main" id="{37002EBF-5793-FDF5-C9F9-96C46352DDCD}"/>
              </a:ext>
            </a:extLst>
          </p:cNvPr>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2243776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5049C-7962-6C60-7B3A-68D23C67E1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EE59BF-B971-CB59-3224-18E244A816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819A72-9E25-9824-DA26-F985D2A31D17}"/>
              </a:ext>
            </a:extLst>
          </p:cNvPr>
          <p:cNvSpPr>
            <a:spLocks noGrp="1"/>
          </p:cNvSpPr>
          <p:nvPr>
            <p:ph type="body" idx="1"/>
          </p:nvPr>
        </p:nvSpPr>
        <p:spPr/>
        <p:txBody>
          <a:bodyPr/>
          <a:lstStyle/>
          <a:p>
            <a:pPr marL="0" indent="0">
              <a:buFont typeface="Arial" panose="020B0604020202020204" pitchFamily="34" charset="0"/>
              <a:buNone/>
            </a:pPr>
            <a:r>
              <a:rPr lang="en-US" dirty="0"/>
              <a:t>So here, the first research questions in this space take shape. Note that at first we used federalism as identifying variation, but then Paul and his coauthors look at age cutoff as a separate variation (this is before RD even existed)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What are the issues with this work? What questions remain open? Selection (in health) and potentially endogenous policy formation – also this variation doesn’t exist forever and you can’t study a policy change 10 years later after people have had time to adjust to it. So where do we go from here? The main question is: utilization effects are robust (law of demand) but health effects are still unclear except for very targeted populations. Does coverage actually improve health on average?</a:t>
            </a:r>
          </a:p>
        </p:txBody>
      </p:sp>
      <p:sp>
        <p:nvSpPr>
          <p:cNvPr id="4" name="Slide Number Placeholder 3">
            <a:extLst>
              <a:ext uri="{FF2B5EF4-FFF2-40B4-BE49-F238E27FC236}">
                <a16:creationId xmlns:a16="http://schemas.microsoft.com/office/drawing/2014/main" id="{5EEE7738-E6AE-4E8F-78E7-B12DF3DCDB56}"/>
              </a:ext>
            </a:extLst>
          </p:cNvPr>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32154117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E7610-D6DE-6BF0-B0A5-5EDEBA99F3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6939B4-82C4-29CF-8A71-3BC750A123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964188-A0E4-020E-FEDA-BB1F90231EE0}"/>
              </a:ext>
            </a:extLst>
          </p:cNvPr>
          <p:cNvSpPr>
            <a:spLocks noGrp="1"/>
          </p:cNvSpPr>
          <p:nvPr>
            <p:ph type="body" idx="1"/>
          </p:nvPr>
        </p:nvSpPr>
        <p:spPr/>
        <p:txBody>
          <a:bodyPr/>
          <a:lstStyle/>
          <a:p>
            <a:pPr marL="0" indent="0">
              <a:buFont typeface="Arial" panose="020B0604020202020204" pitchFamily="34" charset="0"/>
              <a:buNone/>
            </a:pPr>
            <a:r>
              <a:rPr lang="en-US" dirty="0"/>
              <a:t>Let’s look at copying, combining, and transforming. From data, outcomes, theoretical modeling, and methods standpoints. </a:t>
            </a:r>
          </a:p>
        </p:txBody>
      </p:sp>
      <p:sp>
        <p:nvSpPr>
          <p:cNvPr id="4" name="Slide Number Placeholder 3">
            <a:extLst>
              <a:ext uri="{FF2B5EF4-FFF2-40B4-BE49-F238E27FC236}">
                <a16:creationId xmlns:a16="http://schemas.microsoft.com/office/drawing/2014/main" id="{D41E9C95-FE26-4844-ADD6-15BF7C1AE2E2}"/>
              </a:ext>
            </a:extLst>
          </p:cNvPr>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14883642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C0364-C886-72F5-7824-29A80FA88C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31789B-0A0C-6732-9C29-B89FA7CF89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2E652B-B971-64B7-6C45-7D94046B30C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Copying: literature suggests utilization effects are larger than initially thought while health effects are smaller (except in some populations). Amy’s novel take on the question that moved this forward: what about general equilibrium effects? Showed that expanding Medicare led to substantial new hospital entry and increased adoption of technology – all of which drive up spending by more than just price changes on the demand side. </a:t>
            </a:r>
          </a:p>
        </p:txBody>
      </p:sp>
      <p:sp>
        <p:nvSpPr>
          <p:cNvPr id="4" name="Slide Number Placeholder 3">
            <a:extLst>
              <a:ext uri="{FF2B5EF4-FFF2-40B4-BE49-F238E27FC236}">
                <a16:creationId xmlns:a16="http://schemas.microsoft.com/office/drawing/2014/main" id="{7D9B1102-3F58-4587-3836-B80FB83BD4FF}"/>
              </a:ext>
            </a:extLst>
          </p:cNvPr>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25920168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494D8-1B83-CAC6-4A32-5F06DC844F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08A2A9-67A7-F283-DE50-CD6BBFDE69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032320-93E6-70D4-3CE1-DEB59C75419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Combining: Baicker added BP, cholesterol, HbA1c to OHIE random lottery assignment of Medicaid slots, similar to the RAND HIE (other papers link this to household finance data, etc.). Stabile’s was dissertation work (I think) – his IV was variation in tax subsidies across households. Miller finds some health effects may only appear in the long run (how does that change the research question – makes it even harder to assess!). How do you answer these really hard questions? More (novel) remixing! Movers paper borrowed from other literatures and was a clever way to assess whether moral hazard effects are driven by supply-side or demand-side. </a:t>
            </a:r>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3293A2D2-F7A3-9151-BD01-265DC2E81043}"/>
              </a:ext>
            </a:extLst>
          </p:cNvPr>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42043021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29CB0-3CE5-8917-3D02-9A62EB4353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3B8CC3-0643-1F02-50E5-7D1541FE3B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21F434-130C-F810-D9FD-6CFF8D4E2AF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Transforming: more than we can likely cover, since this literature has sparked lots of others. Some of the transformations have been methodological, some have sparked new questions (spillovers, decomposition), some are theoretical. All are developing in tandem with new policy questions. A (not so short) list: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does coverage provide financial protections to households facing debt?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does reducing the uninsurance rate affect hospitals and supply-side financial performance?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does it affect other social science outcomes (fertility, crime, mental health, housing stability)?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Canada, how does public coverage affect wait times, and how do you optimally “ration” care using wait times when prices are off the table?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do we encourage provider participation in public plans (what are supply side effects in Canada)?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are the equity/distributional impacts (needed better methodology before we could get here)?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Does public coverage reduce issues of job lock?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can we identify actual “flat of the curve” medicine?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And so on. </a:t>
            </a:r>
          </a:p>
        </p:txBody>
      </p:sp>
      <p:sp>
        <p:nvSpPr>
          <p:cNvPr id="4" name="Slide Number Placeholder 3">
            <a:extLst>
              <a:ext uri="{FF2B5EF4-FFF2-40B4-BE49-F238E27FC236}">
                <a16:creationId xmlns:a16="http://schemas.microsoft.com/office/drawing/2014/main" id="{C638EF65-674B-6160-236D-203CCB65E73A}"/>
              </a:ext>
            </a:extLst>
          </p:cNvPr>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28134078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framework of remixing and thinking about your </a:t>
            </a:r>
            <a:r>
              <a:rPr lang="en-US" dirty="0" err="1"/>
              <a:t>estimand</a:t>
            </a:r>
            <a:r>
              <a:rPr lang="en-US" dirty="0"/>
              <a:t> in mind, let’s talk about how to pick a research design? Can save this for lecture 6 if needed. </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10852931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18324228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Others include KFF morning briefing (US) and Healthy Debate (Canada)</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25388091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truth about all projects! </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2409574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sample research question for today: what are the impacts of health shocks on your own spending and your spouse’s? Walk through what kinds of variables we want.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3285655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7F0CE-0095-43A3-8E09-5FBB537E5E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CE6E97-FD88-F08C-AC3D-A6E849C9E8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3E7D39-72FE-4CD9-6686-A6B14DDCC4E4}"/>
              </a:ext>
            </a:extLst>
          </p:cNvPr>
          <p:cNvSpPr>
            <a:spLocks noGrp="1"/>
          </p:cNvSpPr>
          <p:nvPr>
            <p:ph type="body" idx="1"/>
          </p:nvPr>
        </p:nvSpPr>
        <p:spPr/>
        <p:txBody>
          <a:bodyPr/>
          <a:lstStyle/>
          <a:p>
            <a:r>
              <a:rPr lang="en-US" dirty="0"/>
              <a:t>Setting the stage appropriately can be incredibly powerful. Recall our earlier slides on this. </a:t>
            </a:r>
          </a:p>
        </p:txBody>
      </p:sp>
      <p:sp>
        <p:nvSpPr>
          <p:cNvPr id="4" name="Slide Number Placeholder 3">
            <a:extLst>
              <a:ext uri="{FF2B5EF4-FFF2-40B4-BE49-F238E27FC236}">
                <a16:creationId xmlns:a16="http://schemas.microsoft.com/office/drawing/2014/main" id="{BF5C9932-3C38-B795-57DB-693254E422C1}"/>
              </a:ext>
            </a:extLst>
          </p:cNvPr>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28803920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39476758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29818081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a:t>
            </a:r>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5518247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a:t>
            </a:r>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11784718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a:t>
            </a:r>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268168133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 model may require some calculus to solve it, but provides useful insights into relative comparative statics, what the real parameter of interest is (hint: usually a first/second derivative). Can embed these even further into a structural approach (more on this in a separate course, if there is demand?)</a:t>
            </a:r>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114836830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Limited extrapolation/external validity for one. No understanding of underlying behavior either. Example: what’s the effect of a health shock? What is the quasi-exogenous variation we are using? What’s the one-equation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198924395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Example: what’s the effect of a health shock? What is the quasi-exogenous variation we are using? What’s the counterfactual? </a:t>
            </a:r>
          </a:p>
        </p:txBody>
      </p:sp>
      <p:sp>
        <p:nvSpPr>
          <p:cNvPr id="4" name="Slide Number Placeholder 3"/>
          <p:cNvSpPr>
            <a:spLocks noGrp="1"/>
          </p:cNvSpPr>
          <p:nvPr>
            <p:ph type="sldNum" sz="quarter" idx="5"/>
          </p:nvPr>
        </p:nvSpPr>
        <p:spPr/>
        <p:txBody>
          <a:bodyPr/>
          <a:lstStyle/>
          <a:p>
            <a:fld id="{4AF79E1B-2C51-4B9B-8EA4-26DE9E345AFF}" type="slidenum">
              <a:rPr lang="en-US" smtClean="0"/>
              <a:t>68</a:t>
            </a:fld>
            <a:endParaRPr lang="en-US"/>
          </a:p>
        </p:txBody>
      </p:sp>
    </p:spTree>
    <p:extLst>
      <p:ext uri="{BB962C8B-B14F-4D97-AF65-F5344CB8AC3E}">
        <p14:creationId xmlns:p14="http://schemas.microsoft.com/office/powerpoint/2010/main" val="15725884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whole lot more too! </a:t>
            </a:r>
          </a:p>
        </p:txBody>
      </p:sp>
      <p:sp>
        <p:nvSpPr>
          <p:cNvPr id="4" name="Slide Number Placeholder 3"/>
          <p:cNvSpPr>
            <a:spLocks noGrp="1"/>
          </p:cNvSpPr>
          <p:nvPr>
            <p:ph type="sldNum" sz="quarter" idx="5"/>
          </p:nvPr>
        </p:nvSpPr>
        <p:spPr/>
        <p:txBody>
          <a:bodyPr/>
          <a:lstStyle/>
          <a:p>
            <a:fld id="{4AF79E1B-2C51-4B9B-8EA4-26DE9E345AFF}" type="slidenum">
              <a:rPr lang="en-US" smtClean="0"/>
              <a:t>69</a:t>
            </a:fld>
            <a:endParaRPr lang="en-US"/>
          </a:p>
        </p:txBody>
      </p:sp>
    </p:spTree>
    <p:extLst>
      <p:ext uri="{BB962C8B-B14F-4D97-AF65-F5344CB8AC3E}">
        <p14:creationId xmlns:p14="http://schemas.microsoft.com/office/powerpoint/2010/main" val="2723029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14860025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whole lot more too! </a:t>
            </a:r>
          </a:p>
        </p:txBody>
      </p:sp>
      <p:sp>
        <p:nvSpPr>
          <p:cNvPr id="4" name="Slide Number Placeholder 3"/>
          <p:cNvSpPr>
            <a:spLocks noGrp="1"/>
          </p:cNvSpPr>
          <p:nvPr>
            <p:ph type="sldNum" sz="quarter" idx="5"/>
          </p:nvPr>
        </p:nvSpPr>
        <p:spPr/>
        <p:txBody>
          <a:bodyPr/>
          <a:lstStyle/>
          <a:p>
            <a:fld id="{4AF79E1B-2C51-4B9B-8EA4-26DE9E345AFF}" type="slidenum">
              <a:rPr lang="en-US" smtClean="0"/>
              <a:t>70</a:t>
            </a:fld>
            <a:endParaRPr lang="en-US"/>
          </a:p>
        </p:txBody>
      </p:sp>
    </p:spTree>
    <p:extLst>
      <p:ext uri="{BB962C8B-B14F-4D97-AF65-F5344CB8AC3E}">
        <p14:creationId xmlns:p14="http://schemas.microsoft.com/office/powerpoint/2010/main" val="21159621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whole lot more too! Lots of spins on this we will cover</a:t>
            </a:r>
          </a:p>
        </p:txBody>
      </p:sp>
      <p:sp>
        <p:nvSpPr>
          <p:cNvPr id="4" name="Slide Number Placeholder 3"/>
          <p:cNvSpPr>
            <a:spLocks noGrp="1"/>
          </p:cNvSpPr>
          <p:nvPr>
            <p:ph type="sldNum" sz="quarter" idx="5"/>
          </p:nvPr>
        </p:nvSpPr>
        <p:spPr/>
        <p:txBody>
          <a:bodyPr/>
          <a:lstStyle/>
          <a:p>
            <a:fld id="{4AF79E1B-2C51-4B9B-8EA4-26DE9E345AFF}" type="slidenum">
              <a:rPr lang="en-US" smtClean="0"/>
              <a:t>71</a:t>
            </a:fld>
            <a:endParaRPr lang="en-US"/>
          </a:p>
        </p:txBody>
      </p:sp>
    </p:spTree>
    <p:extLst>
      <p:ext uri="{BB962C8B-B14F-4D97-AF65-F5344CB8AC3E}">
        <p14:creationId xmlns:p14="http://schemas.microsoft.com/office/powerpoint/2010/main" val="13590510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the proposal, next week you need to tell me what your question is and your team – not your method! Unless you have a good idea of one. But you do need to select a method by Nov. 1, and if you want to do a DD for example, you will need to look at the code ahead of time. I recommend talking to me about your method choices in this context! (I know there’s a tradeoff here in that you have to look ahead at resources we haven’t covered quite yet, but the value is that you get to practice applying the method most relevant to your research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72</a:t>
            </a:fld>
            <a:endParaRPr lang="en-US"/>
          </a:p>
        </p:txBody>
      </p:sp>
    </p:spTree>
    <p:extLst>
      <p:ext uri="{BB962C8B-B14F-4D97-AF65-F5344CB8AC3E}">
        <p14:creationId xmlns:p14="http://schemas.microsoft.com/office/powerpoint/2010/main" val="8088823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be scared of regression equations – in fact, formalizing them will help you see threats to identification and improve your estimation approach. </a:t>
            </a:r>
          </a:p>
        </p:txBody>
      </p:sp>
      <p:sp>
        <p:nvSpPr>
          <p:cNvPr id="4" name="Slide Number Placeholder 3"/>
          <p:cNvSpPr>
            <a:spLocks noGrp="1"/>
          </p:cNvSpPr>
          <p:nvPr>
            <p:ph type="sldNum" sz="quarter" idx="5"/>
          </p:nvPr>
        </p:nvSpPr>
        <p:spPr/>
        <p:txBody>
          <a:bodyPr/>
          <a:lstStyle/>
          <a:p>
            <a:fld id="{4AF79E1B-2C51-4B9B-8EA4-26DE9E345AFF}" type="slidenum">
              <a:rPr lang="en-US" smtClean="0"/>
              <a:t>73</a:t>
            </a:fld>
            <a:endParaRPr lang="en-US"/>
          </a:p>
        </p:txBody>
      </p:sp>
    </p:spTree>
    <p:extLst>
      <p:ext uri="{BB962C8B-B14F-4D97-AF65-F5344CB8AC3E}">
        <p14:creationId xmlns:p14="http://schemas.microsoft.com/office/powerpoint/2010/main" val="2215624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develop an intuition for this over time. Talk to lots of people about your thoughts!</a:t>
            </a:r>
          </a:p>
        </p:txBody>
      </p:sp>
      <p:sp>
        <p:nvSpPr>
          <p:cNvPr id="4" name="Slide Number Placeholder 3"/>
          <p:cNvSpPr>
            <a:spLocks noGrp="1"/>
          </p:cNvSpPr>
          <p:nvPr>
            <p:ph type="sldNum" sz="quarter" idx="5"/>
          </p:nvPr>
        </p:nvSpPr>
        <p:spPr/>
        <p:txBody>
          <a:bodyPr/>
          <a:lstStyle/>
          <a:p>
            <a:fld id="{4AF79E1B-2C51-4B9B-8EA4-26DE9E345AFF}" type="slidenum">
              <a:rPr lang="en-US" smtClean="0"/>
              <a:t>74</a:t>
            </a:fld>
            <a:endParaRPr lang="en-US"/>
          </a:p>
        </p:txBody>
      </p:sp>
    </p:spTree>
    <p:extLst>
      <p:ext uri="{BB962C8B-B14F-4D97-AF65-F5344CB8AC3E}">
        <p14:creationId xmlns:p14="http://schemas.microsoft.com/office/powerpoint/2010/main" val="412697541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this section if needed for time). Your figures and tables are valuable real estate! Treat them as such. </a:t>
            </a:r>
          </a:p>
        </p:txBody>
      </p:sp>
      <p:sp>
        <p:nvSpPr>
          <p:cNvPr id="4" name="Slide Number Placeholder 3"/>
          <p:cNvSpPr>
            <a:spLocks noGrp="1"/>
          </p:cNvSpPr>
          <p:nvPr>
            <p:ph type="sldNum" sz="quarter" idx="5"/>
          </p:nvPr>
        </p:nvSpPr>
        <p:spPr/>
        <p:txBody>
          <a:bodyPr/>
          <a:lstStyle/>
          <a:p>
            <a:fld id="{4AF79E1B-2C51-4B9B-8EA4-26DE9E345AFF}" type="slidenum">
              <a:rPr lang="en-US" smtClean="0"/>
              <a:t>75</a:t>
            </a:fld>
            <a:endParaRPr lang="en-US"/>
          </a:p>
        </p:txBody>
      </p:sp>
    </p:spTree>
    <p:extLst>
      <p:ext uri="{BB962C8B-B14F-4D97-AF65-F5344CB8AC3E}">
        <p14:creationId xmlns:p14="http://schemas.microsoft.com/office/powerpoint/2010/main" val="363265870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Figures are </a:t>
            </a:r>
            <a:r>
              <a:rPr lang="en-US" b="1" dirty="0"/>
              <a:t>the most important thing </a:t>
            </a:r>
            <a:r>
              <a:rPr lang="en-US" b="0" dirty="0"/>
              <a:t>about a paper – no, really. I think this is why TWFE took off more than anything else – the figures. </a:t>
            </a:r>
            <a:r>
              <a:rPr lang="en-US" dirty="0"/>
              <a:t>Read this article in </a:t>
            </a:r>
            <a:r>
              <a:rPr lang="en-US" dirty="0" err="1"/>
              <a:t>Github</a:t>
            </a:r>
            <a:r>
              <a:rPr lang="en-US" dirty="0"/>
              <a:t> repo. How does the data viz stack up to some of these principles</a:t>
            </a:r>
          </a:p>
        </p:txBody>
      </p:sp>
      <p:sp>
        <p:nvSpPr>
          <p:cNvPr id="4" name="Slide Number Placeholder 3"/>
          <p:cNvSpPr>
            <a:spLocks noGrp="1"/>
          </p:cNvSpPr>
          <p:nvPr>
            <p:ph type="sldNum" sz="quarter" idx="5"/>
          </p:nvPr>
        </p:nvSpPr>
        <p:spPr/>
        <p:txBody>
          <a:bodyPr/>
          <a:lstStyle/>
          <a:p>
            <a:fld id="{4AF79E1B-2C51-4B9B-8EA4-26DE9E345AFF}" type="slidenum">
              <a:rPr lang="en-US" smtClean="0"/>
              <a:t>76</a:t>
            </a:fld>
            <a:endParaRPr lang="en-US"/>
          </a:p>
        </p:txBody>
      </p:sp>
    </p:spTree>
    <p:extLst>
      <p:ext uri="{BB962C8B-B14F-4D97-AF65-F5344CB8AC3E}">
        <p14:creationId xmlns:p14="http://schemas.microsoft.com/office/powerpoint/2010/main" val="41818086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some problems with this? This graph is super easy to make in R – but it pays to take the </a:t>
            </a:r>
            <a:r>
              <a:rPr lang="en-US" dirty="0" err="1"/>
              <a:t>tmie</a:t>
            </a:r>
            <a:r>
              <a:rPr lang="en-US" dirty="0"/>
              <a:t> to clean it up. </a:t>
            </a:r>
          </a:p>
        </p:txBody>
      </p:sp>
      <p:sp>
        <p:nvSpPr>
          <p:cNvPr id="4" name="Slide Number Placeholder 3"/>
          <p:cNvSpPr>
            <a:spLocks noGrp="1"/>
          </p:cNvSpPr>
          <p:nvPr>
            <p:ph type="sldNum" sz="quarter" idx="5"/>
          </p:nvPr>
        </p:nvSpPr>
        <p:spPr/>
        <p:txBody>
          <a:bodyPr/>
          <a:lstStyle/>
          <a:p>
            <a:fld id="{4AF79E1B-2C51-4B9B-8EA4-26DE9E345AFF}" type="slidenum">
              <a:rPr lang="en-US" smtClean="0"/>
              <a:t>77</a:t>
            </a:fld>
            <a:endParaRPr lang="en-US"/>
          </a:p>
        </p:txBody>
      </p:sp>
    </p:spTree>
    <p:extLst>
      <p:ext uri="{BB962C8B-B14F-4D97-AF65-F5344CB8AC3E}">
        <p14:creationId xmlns:p14="http://schemas.microsoft.com/office/powerpoint/2010/main" val="28528139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is this better/ What does it tell us about the paper without reading it? </a:t>
            </a:r>
          </a:p>
        </p:txBody>
      </p:sp>
      <p:sp>
        <p:nvSpPr>
          <p:cNvPr id="4" name="Slide Number Placeholder 3"/>
          <p:cNvSpPr>
            <a:spLocks noGrp="1"/>
          </p:cNvSpPr>
          <p:nvPr>
            <p:ph type="sldNum" sz="quarter" idx="5"/>
          </p:nvPr>
        </p:nvSpPr>
        <p:spPr/>
        <p:txBody>
          <a:bodyPr/>
          <a:lstStyle/>
          <a:p>
            <a:fld id="{4AF79E1B-2C51-4B9B-8EA4-26DE9E345AFF}" type="slidenum">
              <a:rPr lang="en-US" smtClean="0"/>
              <a:t>78</a:t>
            </a:fld>
            <a:endParaRPr lang="en-US"/>
          </a:p>
        </p:txBody>
      </p:sp>
    </p:spTree>
    <p:extLst>
      <p:ext uri="{BB962C8B-B14F-4D97-AF65-F5344CB8AC3E}">
        <p14:creationId xmlns:p14="http://schemas.microsoft.com/office/powerpoint/2010/main" val="11830150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just doesn’t tell the story we want it to!</a:t>
            </a:r>
          </a:p>
        </p:txBody>
      </p:sp>
      <p:sp>
        <p:nvSpPr>
          <p:cNvPr id="4" name="Slide Number Placeholder 3"/>
          <p:cNvSpPr>
            <a:spLocks noGrp="1"/>
          </p:cNvSpPr>
          <p:nvPr>
            <p:ph type="sldNum" sz="quarter" idx="5"/>
          </p:nvPr>
        </p:nvSpPr>
        <p:spPr/>
        <p:txBody>
          <a:bodyPr/>
          <a:lstStyle/>
          <a:p>
            <a:fld id="{4AF79E1B-2C51-4B9B-8EA4-26DE9E345AFF}" type="slidenum">
              <a:rPr lang="en-US" smtClean="0"/>
              <a:t>79</a:t>
            </a:fld>
            <a:endParaRPr lang="en-US"/>
          </a:p>
        </p:txBody>
      </p:sp>
    </p:spTree>
    <p:extLst>
      <p:ext uri="{BB962C8B-B14F-4D97-AF65-F5344CB8AC3E}">
        <p14:creationId xmlns:p14="http://schemas.microsoft.com/office/powerpoint/2010/main" val="3487485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project is  unique! But here are some of the broad overviews for what you need to know.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84679185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what’s the takeaway? </a:t>
            </a:r>
          </a:p>
        </p:txBody>
      </p:sp>
      <p:sp>
        <p:nvSpPr>
          <p:cNvPr id="4" name="Slide Number Placeholder 3"/>
          <p:cNvSpPr>
            <a:spLocks noGrp="1"/>
          </p:cNvSpPr>
          <p:nvPr>
            <p:ph type="sldNum" sz="quarter" idx="5"/>
          </p:nvPr>
        </p:nvSpPr>
        <p:spPr/>
        <p:txBody>
          <a:bodyPr/>
          <a:lstStyle/>
          <a:p>
            <a:fld id="{4AF79E1B-2C51-4B9B-8EA4-26DE9E345AFF}" type="slidenum">
              <a:rPr lang="en-US" smtClean="0"/>
              <a:t>80</a:t>
            </a:fld>
            <a:endParaRPr lang="en-US"/>
          </a:p>
        </p:txBody>
      </p:sp>
    </p:spTree>
    <p:extLst>
      <p:ext uri="{BB962C8B-B14F-4D97-AF65-F5344CB8AC3E}">
        <p14:creationId xmlns:p14="http://schemas.microsoft.com/office/powerpoint/2010/main" val="64612617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there’s time, data storytelling ted talks (probably will have to skip). Start with #1 if time. </a:t>
            </a:r>
          </a:p>
          <a:p>
            <a:r>
              <a:rPr lang="en-US" dirty="0"/>
              <a:t>* Ideas should be simple, and you should focus on one. People think I do this, but really I do this (start at 6minutes)</a:t>
            </a:r>
          </a:p>
        </p:txBody>
      </p:sp>
      <p:sp>
        <p:nvSpPr>
          <p:cNvPr id="4" name="Slide Number Placeholder 3"/>
          <p:cNvSpPr>
            <a:spLocks noGrp="1"/>
          </p:cNvSpPr>
          <p:nvPr>
            <p:ph type="sldNum" sz="quarter" idx="5"/>
          </p:nvPr>
        </p:nvSpPr>
        <p:spPr/>
        <p:txBody>
          <a:bodyPr/>
          <a:lstStyle/>
          <a:p>
            <a:fld id="{4AF79E1B-2C51-4B9B-8EA4-26DE9E345AFF}" type="slidenum">
              <a:rPr lang="en-US" smtClean="0"/>
              <a:t>81</a:t>
            </a:fld>
            <a:endParaRPr lang="en-US"/>
          </a:p>
        </p:txBody>
      </p:sp>
    </p:spTree>
    <p:extLst>
      <p:ext uri="{BB962C8B-B14F-4D97-AF65-F5344CB8AC3E}">
        <p14:creationId xmlns:p14="http://schemas.microsoft.com/office/powerpoint/2010/main" val="359537338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the outlines! </a:t>
            </a:r>
          </a:p>
        </p:txBody>
      </p:sp>
      <p:sp>
        <p:nvSpPr>
          <p:cNvPr id="4" name="Slide Number Placeholder 3"/>
          <p:cNvSpPr>
            <a:spLocks noGrp="1"/>
          </p:cNvSpPr>
          <p:nvPr>
            <p:ph type="sldNum" sz="quarter" idx="5"/>
          </p:nvPr>
        </p:nvSpPr>
        <p:spPr/>
        <p:txBody>
          <a:bodyPr/>
          <a:lstStyle/>
          <a:p>
            <a:fld id="{4AF79E1B-2C51-4B9B-8EA4-26DE9E345AFF}" type="slidenum">
              <a:rPr lang="en-US" smtClean="0"/>
              <a:t>82</a:t>
            </a:fld>
            <a:endParaRPr lang="en-US"/>
          </a:p>
        </p:txBody>
      </p:sp>
    </p:spTree>
    <p:extLst>
      <p:ext uri="{BB962C8B-B14F-4D97-AF65-F5344CB8AC3E}">
        <p14:creationId xmlns:p14="http://schemas.microsoft.com/office/powerpoint/2010/main" val="356907186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more, just copy structures of papers you think are good (literally – table 1 does X, etc.) This both makes your writing better and makes it easier for reviewers. </a:t>
            </a:r>
          </a:p>
        </p:txBody>
      </p:sp>
      <p:sp>
        <p:nvSpPr>
          <p:cNvPr id="4" name="Slide Number Placeholder 3"/>
          <p:cNvSpPr>
            <a:spLocks noGrp="1"/>
          </p:cNvSpPr>
          <p:nvPr>
            <p:ph type="sldNum" sz="quarter" idx="5"/>
          </p:nvPr>
        </p:nvSpPr>
        <p:spPr/>
        <p:txBody>
          <a:bodyPr/>
          <a:lstStyle/>
          <a:p>
            <a:fld id="{4AF79E1B-2C51-4B9B-8EA4-26DE9E345AFF}" type="slidenum">
              <a:rPr lang="en-US" smtClean="0"/>
              <a:t>83</a:t>
            </a:fld>
            <a:endParaRPr lang="en-US"/>
          </a:p>
        </p:txBody>
      </p:sp>
    </p:spTree>
    <p:extLst>
      <p:ext uri="{BB962C8B-B14F-4D97-AF65-F5344CB8AC3E}">
        <p14:creationId xmlns:p14="http://schemas.microsoft.com/office/powerpoint/2010/main" val="1435773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entail? Going through variables, looking at descriptive characteristics, etc. </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749407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10/3/2025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10/3/2025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ghlewis.github.io/schoen-data-mgmt-series-public/rslides/data_mgmt_part5.html?panelset11=rename2&amp;panelset12=str2&amp;panelset13=find-duplicates2&amp;panelset14=filter-operators2&amp;panelset15=select-to-keep2&amp;panelset16=str_remove2&amp;panelset17=class-numeric2&amp;panelset18=recode2&amp;panelset19=recode-to-na2&amp;panelset20=add-value-labels2&amp;panelset21=export-csv2#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atasciencebox.org/course-materials/_slides/u2-d10-data-types/u2-d10-data-types.html#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eb.stanford.edu/~gentzkow/research/CodeAndData.pdf"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raw.githack.com/OU-PhD-Econometrics/fall-2022/master/LectureNotes/01a-CleanCode/01aslides.html#2"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ideo" Target="https://www.youtube.com/embed/nJPERZDfyWc?feature=oembed" TargetMode="External"/><Relationship Id="rId4" Type="http://schemas.openxmlformats.org/officeDocument/2006/relationships/image" Target="../media/image16.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pums.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datacentre.chass.utoronto.ca/" TargetMode="External"/><Relationship Id="rId4" Type="http://schemas.openxmlformats.org/officeDocument/2006/relationships/hyperlink" Target="https://sebastiantellotrillo.com/resources/primer-where-to-find-data"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axios.com/signup/vitals"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hyperlink" Target="https://postcall.ca/"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eps.ipums.org/meps-action/variables/grou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aeaweb.org/doi/10.1257/jep.36.3.211"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hyperlink" Target="https://maxkasy.github.io/home/files/teaching/TopicsEconometrics2019/DataVisualization-Slides.pdf" TargetMode="External"/></Relationships>
</file>

<file path=ppt/slides/_rels/slide7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edAf1jx1wh8?feature=oembed" TargetMode="External"/><Relationship Id="rId1" Type="http://schemas.openxmlformats.org/officeDocument/2006/relationships/video" Target="https://www.youtube.com/embed/6xsvGYIxJok?feature=oembed" TargetMode="Externa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marcfbellemare.com/wordpress/wp-content/uploads/2020/09/BellemareHowToPaperSeptember2020.pdf"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hyperlink" Target="file:///C:\Users\alexh\Dropbox\Teaching\HAD5744\2022_Fall\HAD5744_2022F_Github\Lecture12_TopicsResearchDesign\Mahoney_CombiningDescriptivesModels_EmpiricalResearch.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946" y="2209800"/>
            <a:ext cx="10852254" cy="1894362"/>
          </a:xfrm>
        </p:spPr>
        <p:txBody>
          <a:bodyPr>
            <a:normAutofit fontScale="90000"/>
          </a:bodyPr>
          <a:lstStyle/>
          <a:p>
            <a:r>
              <a:rPr lang="en-US" dirty="0"/>
              <a:t>Quantitative Methods for HSR I </a:t>
            </a:r>
          </a:p>
        </p:txBody>
      </p:sp>
      <p:sp>
        <p:nvSpPr>
          <p:cNvPr id="3" name="Subtitle 2"/>
          <p:cNvSpPr>
            <a:spLocks noGrp="1"/>
          </p:cNvSpPr>
          <p:nvPr>
            <p:ph type="subTitle" idx="1"/>
          </p:nvPr>
        </p:nvSpPr>
        <p:spPr>
          <a:xfrm>
            <a:off x="762000" y="4191000"/>
            <a:ext cx="10591800" cy="1981200"/>
          </a:xfrm>
        </p:spPr>
        <p:txBody>
          <a:bodyPr>
            <a:noAutofit/>
          </a:bodyPr>
          <a:lstStyle/>
          <a:p>
            <a:r>
              <a:rPr lang="en-US" sz="2400" dirty="0"/>
              <a:t>Lecture 5: Working with Data and Designing Research Questions </a:t>
            </a:r>
          </a:p>
          <a:p>
            <a:r>
              <a:rPr lang="en-US" sz="2400" dirty="0"/>
              <a:t>October 6, 2025</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0439400" cy="624840"/>
          </a:xfrm>
        </p:spPr>
        <p:txBody>
          <a:bodyPr>
            <a:noAutofit/>
          </a:bodyPr>
          <a:lstStyle/>
          <a:p>
            <a:r>
              <a:rPr lang="en-US" sz="3600" dirty="0">
                <a:cs typeface="Times New Roman" panose="02020603050405020304" pitchFamily="18" charset="0"/>
              </a:rPr>
              <a:t>Other Data Cleaning Resources</a:t>
            </a:r>
            <a:endParaRPr lang="en-US"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2C7968A-CECE-9A22-956A-384FDEE85820}"/>
              </a:ext>
            </a:extLst>
          </p:cNvPr>
          <p:cNvSpPr txBox="1"/>
          <p:nvPr/>
        </p:nvSpPr>
        <p:spPr>
          <a:xfrm>
            <a:off x="381000" y="853440"/>
            <a:ext cx="10134600" cy="1862048"/>
          </a:xfrm>
          <a:prstGeom prst="rect">
            <a:avLst/>
          </a:prstGeom>
          <a:noFill/>
        </p:spPr>
        <p:txBody>
          <a:bodyPr wrap="square" rtlCol="0">
            <a:spAutoFit/>
          </a:bodyPr>
          <a:lstStyle/>
          <a:p>
            <a:pPr marL="342900" indent="-342900">
              <a:buFont typeface="Arial" panose="020B0604020202020204" pitchFamily="34" charset="0"/>
              <a:buChar char="•"/>
            </a:pPr>
            <a:r>
              <a:rPr lang="en-US" sz="2300" dirty="0"/>
              <a:t>Reading in datasets, initializing new variables, and other useful tips: </a:t>
            </a:r>
            <a:r>
              <a:rPr lang="en-US" sz="2300" dirty="0">
                <a:hlinkClick r:id="rId3"/>
              </a:rPr>
              <a:t>Data Management Overview</a:t>
            </a:r>
            <a:endParaRPr lang="en-US" sz="2300" dirty="0"/>
          </a:p>
          <a:p>
            <a:pPr marL="342900" indent="-342900">
              <a:buFont typeface="Arial" panose="020B0604020202020204" pitchFamily="34" charset="0"/>
              <a:buChar char="•"/>
            </a:pPr>
            <a:r>
              <a:rPr lang="en-US" sz="2300" dirty="0"/>
              <a:t>Dealing with different data types: </a:t>
            </a:r>
            <a:r>
              <a:rPr lang="en-US" sz="2300" dirty="0">
                <a:hlinkClick r:id="rId4"/>
              </a:rPr>
              <a:t>https://datasciencebox.org/course-materials/_slides/u2-d10-data-types/u2-d10-data-types.html#1</a:t>
            </a:r>
            <a:endParaRPr lang="en-US" sz="2300" dirty="0"/>
          </a:p>
          <a:p>
            <a:pPr marL="342900" indent="-342900">
              <a:buFont typeface="Arial" panose="020B0604020202020204" pitchFamily="34" charset="0"/>
              <a:buChar char="•"/>
            </a:pPr>
            <a:endParaRPr lang="en-US" sz="2300" dirty="0"/>
          </a:p>
        </p:txBody>
      </p:sp>
    </p:spTree>
    <p:extLst>
      <p:ext uri="{BB962C8B-B14F-4D97-AF65-F5344CB8AC3E}">
        <p14:creationId xmlns:p14="http://schemas.microsoft.com/office/powerpoint/2010/main" val="354511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Always visualize your data!</a:t>
            </a:r>
          </a:p>
        </p:txBody>
      </p:sp>
      <p:pic>
        <p:nvPicPr>
          <p:cNvPr id="6" name="Picture 5">
            <a:extLst>
              <a:ext uri="{FF2B5EF4-FFF2-40B4-BE49-F238E27FC236}">
                <a16:creationId xmlns:a16="http://schemas.microsoft.com/office/drawing/2014/main" id="{38DD2A02-C909-59C2-3572-8E4D74D7524B}"/>
              </a:ext>
            </a:extLst>
          </p:cNvPr>
          <p:cNvPicPr>
            <a:picLocks noChangeAspect="1"/>
          </p:cNvPicPr>
          <p:nvPr/>
        </p:nvPicPr>
        <p:blipFill>
          <a:blip r:embed="rId3"/>
          <a:stretch>
            <a:fillRect/>
          </a:stretch>
        </p:blipFill>
        <p:spPr>
          <a:xfrm>
            <a:off x="222956" y="1143000"/>
            <a:ext cx="10231278" cy="2200582"/>
          </a:xfrm>
          <a:prstGeom prst="rect">
            <a:avLst/>
          </a:prstGeom>
        </p:spPr>
      </p:pic>
    </p:spTree>
    <p:extLst>
      <p:ext uri="{BB962C8B-B14F-4D97-AF65-F5344CB8AC3E}">
        <p14:creationId xmlns:p14="http://schemas.microsoft.com/office/powerpoint/2010/main" val="388115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EC774-14AE-F37C-BCB2-3BF3E5B535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6C552D-4234-BC37-5D8D-03798D3B2F5C}"/>
              </a:ext>
            </a:extLst>
          </p:cNvPr>
          <p:cNvSpPr>
            <a:spLocks noGrp="1"/>
          </p:cNvSpPr>
          <p:nvPr>
            <p:ph type="title"/>
          </p:nvPr>
        </p:nvSpPr>
        <p:spPr>
          <a:xfrm>
            <a:off x="228600" y="304800"/>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Always visualize your data!</a:t>
            </a:r>
          </a:p>
        </p:txBody>
      </p:sp>
      <p:pic>
        <p:nvPicPr>
          <p:cNvPr id="4" name="Picture 3">
            <a:extLst>
              <a:ext uri="{FF2B5EF4-FFF2-40B4-BE49-F238E27FC236}">
                <a16:creationId xmlns:a16="http://schemas.microsoft.com/office/drawing/2014/main" id="{2372CA6B-952B-9339-455A-4A9520A6FB8F}"/>
              </a:ext>
            </a:extLst>
          </p:cNvPr>
          <p:cNvPicPr>
            <a:picLocks noChangeAspect="1"/>
          </p:cNvPicPr>
          <p:nvPr/>
        </p:nvPicPr>
        <p:blipFill>
          <a:blip r:embed="rId3"/>
          <a:stretch>
            <a:fillRect/>
          </a:stretch>
        </p:blipFill>
        <p:spPr>
          <a:xfrm>
            <a:off x="6255283" y="2971354"/>
            <a:ext cx="4424006" cy="3581846"/>
          </a:xfrm>
          <a:prstGeom prst="rect">
            <a:avLst/>
          </a:prstGeom>
        </p:spPr>
      </p:pic>
      <p:pic>
        <p:nvPicPr>
          <p:cNvPr id="6" name="Picture 5">
            <a:extLst>
              <a:ext uri="{FF2B5EF4-FFF2-40B4-BE49-F238E27FC236}">
                <a16:creationId xmlns:a16="http://schemas.microsoft.com/office/drawing/2014/main" id="{D4AE4CF9-D627-1924-976E-2899954985F5}"/>
              </a:ext>
            </a:extLst>
          </p:cNvPr>
          <p:cNvPicPr>
            <a:picLocks noChangeAspect="1"/>
          </p:cNvPicPr>
          <p:nvPr/>
        </p:nvPicPr>
        <p:blipFill>
          <a:blip r:embed="rId4"/>
          <a:stretch>
            <a:fillRect/>
          </a:stretch>
        </p:blipFill>
        <p:spPr>
          <a:xfrm>
            <a:off x="222956" y="1143000"/>
            <a:ext cx="10231278" cy="2200582"/>
          </a:xfrm>
          <a:prstGeom prst="rect">
            <a:avLst/>
          </a:prstGeom>
        </p:spPr>
      </p:pic>
    </p:spTree>
    <p:extLst>
      <p:ext uri="{BB962C8B-B14F-4D97-AF65-F5344CB8AC3E}">
        <p14:creationId xmlns:p14="http://schemas.microsoft.com/office/powerpoint/2010/main" val="217395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6324600" y="1636476"/>
            <a:ext cx="36576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2. Data merging</a:t>
            </a:r>
          </a:p>
        </p:txBody>
      </p:sp>
      <p:pic>
        <p:nvPicPr>
          <p:cNvPr id="4" name="Picture 2" descr="RStudio - RStudio">
            <a:extLst>
              <a:ext uri="{FF2B5EF4-FFF2-40B4-BE49-F238E27FC236}">
                <a16:creationId xmlns:a16="http://schemas.microsoft.com/office/drawing/2014/main" id="{8FC038B8-F5B2-D819-118E-76DA808D1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5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4495800" y="3626571"/>
            <a:ext cx="36576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3. Cohort Creation</a:t>
            </a:r>
          </a:p>
        </p:txBody>
      </p:sp>
      <p:pic>
        <p:nvPicPr>
          <p:cNvPr id="5" name="Picture 2" descr="RStudio - RStudio">
            <a:extLst>
              <a:ext uri="{FF2B5EF4-FFF2-40B4-BE49-F238E27FC236}">
                <a16:creationId xmlns:a16="http://schemas.microsoft.com/office/drawing/2014/main" id="{29CDD487-4295-F34F-127A-DAE6D7636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643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Prelude: Some Coding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5" name="Picture 4">
            <a:extLst>
              <a:ext uri="{FF2B5EF4-FFF2-40B4-BE49-F238E27FC236}">
                <a16:creationId xmlns:a16="http://schemas.microsoft.com/office/drawing/2014/main" id="{861E4066-6E02-48CA-8A39-B2151A67AA50}"/>
              </a:ext>
            </a:extLst>
          </p:cNvPr>
          <p:cNvPicPr>
            <a:picLocks noChangeAspect="1"/>
          </p:cNvPicPr>
          <p:nvPr/>
        </p:nvPicPr>
        <p:blipFill rotWithShape="1">
          <a:blip r:embed="rId3"/>
          <a:srcRect l="3008"/>
          <a:stretch/>
        </p:blipFill>
        <p:spPr>
          <a:xfrm>
            <a:off x="1295400" y="1524000"/>
            <a:ext cx="7985918" cy="3124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4572000" y="5216706"/>
            <a:ext cx="3888922"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4. Analysis Reporting</a:t>
            </a:r>
          </a:p>
        </p:txBody>
      </p:sp>
      <p:pic>
        <p:nvPicPr>
          <p:cNvPr id="4" name="Picture 2" descr="RStudio - RStudio">
            <a:extLst>
              <a:ext uri="{FF2B5EF4-FFF2-40B4-BE49-F238E27FC236}">
                <a16:creationId xmlns:a16="http://schemas.microsoft.com/office/drawing/2014/main" id="{1736CD98-782E-262F-69E2-91884F482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701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44D3A-32A4-8E85-A068-46EC159067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C47CD7-DCD6-BE2B-2F92-1DB76A0CA08C}"/>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Pre-Analysis Plans in Quantitative Research </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6E798026-25FD-2026-5BD0-A850755F28E8}"/>
              </a:ext>
            </a:extLst>
          </p:cNvPr>
          <p:cNvSpPr>
            <a:spLocks noGrp="1"/>
          </p:cNvSpPr>
          <p:nvPr>
            <p:ph idx="1"/>
          </p:nvPr>
        </p:nvSpPr>
        <p:spPr>
          <a:xfrm>
            <a:off x="609601" y="1066801"/>
            <a:ext cx="10015390" cy="5141388"/>
          </a:xfrm>
        </p:spPr>
        <p:txBody>
          <a:bodyPr>
            <a:noAutofit/>
          </a:bodyPr>
          <a:lstStyle/>
          <a:p>
            <a:pPr marL="0" indent="0">
              <a:buNone/>
            </a:pPr>
            <a:r>
              <a:rPr lang="en-US" sz="2400" dirty="0">
                <a:cs typeface="Times New Roman" panose="02020603050405020304" pitchFamily="18" charset="0"/>
              </a:rPr>
              <a:t>Should I specify a pre-analysis plan (PAP) for my project? </a:t>
            </a:r>
          </a:p>
          <a:p>
            <a:r>
              <a:rPr lang="en-US" sz="2400" dirty="0">
                <a:cs typeface="Times New Roman" panose="02020603050405020304" pitchFamily="18" charset="0"/>
              </a:rPr>
              <a:t>Not as straightforward as you think! </a:t>
            </a:r>
          </a:p>
          <a:p>
            <a:r>
              <a:rPr lang="en-US" sz="2400" dirty="0">
                <a:cs typeface="Times New Roman" panose="02020603050405020304" pitchFamily="18" charset="0"/>
              </a:rPr>
              <a:t>PAPs are useful to reduce cherry picking, p-hacking, etc., and increase transparency</a:t>
            </a:r>
          </a:p>
          <a:p>
            <a:r>
              <a:rPr lang="en-US" sz="2400" dirty="0">
                <a:cs typeface="Times New Roman" panose="02020603050405020304" pitchFamily="18" charset="0"/>
              </a:rPr>
              <a:t>You typically specify: </a:t>
            </a:r>
          </a:p>
          <a:p>
            <a:pPr lvl="1"/>
            <a:r>
              <a:rPr lang="en-US" sz="2200" dirty="0">
                <a:cs typeface="Times New Roman" panose="02020603050405020304" pitchFamily="18" charset="0"/>
              </a:rPr>
              <a:t>Hypothesis/research question</a:t>
            </a:r>
          </a:p>
          <a:p>
            <a:pPr lvl="1"/>
            <a:r>
              <a:rPr lang="en-US" sz="2200" dirty="0">
                <a:cs typeface="Times New Roman" panose="02020603050405020304" pitchFamily="18" charset="0"/>
              </a:rPr>
              <a:t>Primary and secondary outcomes</a:t>
            </a:r>
          </a:p>
          <a:p>
            <a:pPr lvl="1"/>
            <a:r>
              <a:rPr lang="en-US" sz="2200" dirty="0">
                <a:cs typeface="Times New Roman" panose="02020603050405020304" pitchFamily="18" charset="0"/>
              </a:rPr>
              <a:t>Statistical models</a:t>
            </a:r>
          </a:p>
          <a:p>
            <a:pPr lvl="1"/>
            <a:r>
              <a:rPr lang="en-US" sz="2200" dirty="0">
                <a:cs typeface="Times New Roman" panose="02020603050405020304" pitchFamily="18" charset="0"/>
              </a:rPr>
              <a:t>Subgroup analyses</a:t>
            </a:r>
          </a:p>
          <a:p>
            <a:pPr lvl="1"/>
            <a:endParaRPr lang="en-US" sz="2200" dirty="0">
              <a:cs typeface="Times New Roman" panose="02020603050405020304" pitchFamily="18" charset="0"/>
            </a:endParaRPr>
          </a:p>
          <a:p>
            <a:pPr marL="274320" lvl="1" indent="0">
              <a:buNone/>
            </a:pPr>
            <a:r>
              <a:rPr lang="en-US" sz="2200" b="1" dirty="0">
                <a:cs typeface="Times New Roman" panose="02020603050405020304" pitchFamily="18" charset="0"/>
              </a:rPr>
              <a:t>What makes this complicated? </a:t>
            </a:r>
          </a:p>
        </p:txBody>
      </p:sp>
    </p:spTree>
    <p:extLst>
      <p:ext uri="{BB962C8B-B14F-4D97-AF65-F5344CB8AC3E}">
        <p14:creationId xmlns:p14="http://schemas.microsoft.com/office/powerpoint/2010/main" val="2854658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EE1C7-88A8-2A37-2949-9247DCA3BE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8C239F-ED66-7121-7585-003CF8C2C609}"/>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Pre-Analysis Plans in Quantitative Research </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E0DC08B-8DE7-8275-0BE7-F9A414B62ED1}"/>
              </a:ext>
            </a:extLst>
          </p:cNvPr>
          <p:cNvSpPr>
            <a:spLocks noGrp="1"/>
          </p:cNvSpPr>
          <p:nvPr>
            <p:ph idx="1"/>
          </p:nvPr>
        </p:nvSpPr>
        <p:spPr>
          <a:xfrm>
            <a:off x="609601" y="1066801"/>
            <a:ext cx="10015390" cy="5141388"/>
          </a:xfrm>
        </p:spPr>
        <p:txBody>
          <a:bodyPr>
            <a:noAutofit/>
          </a:bodyPr>
          <a:lstStyle/>
          <a:p>
            <a:pPr marL="0" indent="0">
              <a:buNone/>
            </a:pPr>
            <a:r>
              <a:rPr lang="en-US" sz="2400" dirty="0">
                <a:cs typeface="Times New Roman" panose="02020603050405020304" pitchFamily="18" charset="0"/>
              </a:rPr>
              <a:t>Should I specify a pre-analysis plan (PAP) for my project?</a:t>
            </a:r>
          </a:p>
          <a:p>
            <a:pPr marL="0" indent="0">
              <a:buNone/>
            </a:pPr>
            <a:r>
              <a:rPr lang="en-US" sz="2400" dirty="0">
                <a:cs typeface="Times New Roman" panose="02020603050405020304" pitchFamily="18" charset="0"/>
              </a:rPr>
              <a:t>Pros: Increase transparency, meet the “genre” of your field if needed. Also helpful to box yourself in a bit! </a:t>
            </a:r>
          </a:p>
          <a:p>
            <a:pPr marL="0" indent="0">
              <a:buNone/>
            </a:pPr>
            <a:r>
              <a:rPr lang="en-US" sz="2400" dirty="0">
                <a:cs typeface="Times New Roman" panose="02020603050405020304" pitchFamily="18" charset="0"/>
              </a:rPr>
              <a:t>Cons: Limits flexibility when new questions arise (what are the mechanisms) or when you are in a field that preempts referee reports (e.g., additional analysis expected prior to submission). </a:t>
            </a: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3507720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D9556-E3CF-19F2-E99B-85A2281A16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B5E2D4-2091-0EF1-78B2-1A02C18F370F}"/>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Pre-Analysis Plans in Quantitative Research </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1C616851-53E9-D0EC-7FD8-CAA006776DD4}"/>
              </a:ext>
            </a:extLst>
          </p:cNvPr>
          <p:cNvSpPr>
            <a:spLocks noGrp="1"/>
          </p:cNvSpPr>
          <p:nvPr>
            <p:ph idx="1"/>
          </p:nvPr>
        </p:nvSpPr>
        <p:spPr>
          <a:xfrm>
            <a:off x="609601" y="1066801"/>
            <a:ext cx="10015390" cy="5141388"/>
          </a:xfrm>
        </p:spPr>
        <p:txBody>
          <a:bodyPr>
            <a:noAutofit/>
          </a:bodyPr>
          <a:lstStyle/>
          <a:p>
            <a:pPr marL="0" indent="0">
              <a:buNone/>
            </a:pPr>
            <a:r>
              <a:rPr lang="en-US" sz="2400" dirty="0">
                <a:cs typeface="Times New Roman" panose="02020603050405020304" pitchFamily="18" charset="0"/>
              </a:rPr>
              <a:t>Should I specify a pre-analysis plan (PAP) for my project?</a:t>
            </a:r>
          </a:p>
          <a:p>
            <a:pPr marL="0" indent="0">
              <a:buNone/>
            </a:pPr>
            <a:r>
              <a:rPr lang="en-US" sz="2400" dirty="0">
                <a:cs typeface="Times New Roman" panose="02020603050405020304" pitchFamily="18" charset="0"/>
              </a:rPr>
              <a:t>Pros: Increase transparency, meet the “genre” of your field if needed. Also helpful to box yourself in a bit! </a:t>
            </a:r>
          </a:p>
          <a:p>
            <a:pPr marL="0" indent="0">
              <a:buNone/>
            </a:pPr>
            <a:r>
              <a:rPr lang="en-US" sz="2400" dirty="0">
                <a:cs typeface="Times New Roman" panose="02020603050405020304" pitchFamily="18" charset="0"/>
              </a:rPr>
              <a:t>Cons: Limits flexibility when new questions arise (what are the mechanisms) or when you are in a field that preempts referee reports (e.g., additional analysis expected prior to submission). </a:t>
            </a:r>
          </a:p>
          <a:p>
            <a:pPr marL="0" indent="0">
              <a:buNone/>
            </a:pPr>
            <a:r>
              <a:rPr lang="en-US" sz="2400" dirty="0">
                <a:cs typeface="Times New Roman" panose="02020603050405020304" pitchFamily="18" charset="0"/>
              </a:rPr>
              <a:t>Field expectations: This is far less common in observational research compared to RCTs, but there is some overlap. </a:t>
            </a:r>
          </a:p>
          <a:p>
            <a:pPr marL="0" indent="0">
              <a:buNone/>
            </a:pPr>
            <a:r>
              <a:rPr lang="en-US" sz="2400" dirty="0">
                <a:cs typeface="Times New Roman" panose="02020603050405020304" pitchFamily="18" charset="0"/>
              </a:rPr>
              <a:t>What I recommend: Have a </a:t>
            </a:r>
            <a:r>
              <a:rPr lang="en-US" sz="2400" i="1" dirty="0">
                <a:cs typeface="Times New Roman" panose="02020603050405020304" pitchFamily="18" charset="0"/>
              </a:rPr>
              <a:t>flexible </a:t>
            </a:r>
            <a:r>
              <a:rPr lang="en-US" sz="2400" dirty="0">
                <a:cs typeface="Times New Roman" panose="02020603050405020304" pitchFamily="18" charset="0"/>
              </a:rPr>
              <a:t>PAP that specifies: </a:t>
            </a:r>
          </a:p>
          <a:p>
            <a:pPr lvl="1"/>
            <a:r>
              <a:rPr lang="en-US" sz="2200" b="1" dirty="0">
                <a:cs typeface="Times New Roman" panose="02020603050405020304" pitchFamily="18" charset="0"/>
              </a:rPr>
              <a:t>Hypothesis/research question</a:t>
            </a:r>
          </a:p>
          <a:p>
            <a:pPr lvl="1"/>
            <a:r>
              <a:rPr lang="en-US" sz="2200" b="1" dirty="0">
                <a:cs typeface="Times New Roman" panose="02020603050405020304" pitchFamily="18" charset="0"/>
              </a:rPr>
              <a:t>Primary</a:t>
            </a:r>
            <a:r>
              <a:rPr lang="en-US" sz="2200" dirty="0">
                <a:cs typeface="Times New Roman" panose="02020603050405020304" pitchFamily="18" charset="0"/>
              </a:rPr>
              <a:t> and </a:t>
            </a:r>
            <a:r>
              <a:rPr lang="en-US" sz="2200" b="1" dirty="0">
                <a:cs typeface="Times New Roman" panose="02020603050405020304" pitchFamily="18" charset="0"/>
              </a:rPr>
              <a:t>some </a:t>
            </a:r>
            <a:r>
              <a:rPr lang="en-US" sz="2200" dirty="0">
                <a:cs typeface="Times New Roman" panose="02020603050405020304" pitchFamily="18" charset="0"/>
              </a:rPr>
              <a:t>secondary outcomes</a:t>
            </a:r>
          </a:p>
          <a:p>
            <a:pPr lvl="1"/>
            <a:r>
              <a:rPr lang="en-US" sz="2200" dirty="0">
                <a:cs typeface="Times New Roman" panose="02020603050405020304" pitchFamily="18" charset="0"/>
              </a:rPr>
              <a:t>Statistical models </a:t>
            </a:r>
            <a:r>
              <a:rPr lang="en-US" sz="2200" dirty="0">
                <a:cs typeface="Times New Roman" panose="02020603050405020304" pitchFamily="18" charset="0"/>
                <a:sym typeface="Wingdings" panose="05000000000000000000" pitchFamily="2" charset="2"/>
              </a:rPr>
              <a:t> </a:t>
            </a:r>
            <a:r>
              <a:rPr lang="en-US" sz="2200" b="1" dirty="0">
                <a:cs typeface="Times New Roman" panose="02020603050405020304" pitchFamily="18" charset="0"/>
                <a:sym typeface="Wingdings" panose="05000000000000000000" pitchFamily="2" charset="2"/>
              </a:rPr>
              <a:t>research design and identification </a:t>
            </a:r>
            <a:r>
              <a:rPr lang="en-US" sz="2200" dirty="0">
                <a:cs typeface="Times New Roman" panose="02020603050405020304" pitchFamily="18" charset="0"/>
                <a:sym typeface="Wingdings" panose="05000000000000000000" pitchFamily="2" charset="2"/>
              </a:rPr>
              <a:t>(this won’t change</a:t>
            </a:r>
            <a:endParaRPr lang="en-US" sz="2200" dirty="0">
              <a:cs typeface="Times New Roman" panose="02020603050405020304" pitchFamily="18" charset="0"/>
            </a:endParaRPr>
          </a:p>
          <a:p>
            <a:pPr lvl="1"/>
            <a:r>
              <a:rPr lang="en-US" sz="2200" b="1" dirty="0">
                <a:cs typeface="Times New Roman" panose="02020603050405020304" pitchFamily="18" charset="0"/>
              </a:rPr>
              <a:t>Some </a:t>
            </a:r>
            <a:r>
              <a:rPr lang="en-US" sz="2200" dirty="0">
                <a:cs typeface="Times New Roman" panose="02020603050405020304" pitchFamily="18" charset="0"/>
              </a:rPr>
              <a:t>Subgroup analyses</a:t>
            </a: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3261555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Session Outline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Autofit/>
          </a:bodyPr>
          <a:lstStyle/>
          <a:p>
            <a:pPr marL="514350" indent="-514350">
              <a:buAutoNum type="arabicPeriod"/>
            </a:pPr>
            <a:r>
              <a:rPr lang="en-US" sz="2800" dirty="0">
                <a:cs typeface="Times New Roman" panose="02020603050405020304" pitchFamily="18" charset="0"/>
              </a:rPr>
              <a:t>Where to find data</a:t>
            </a:r>
          </a:p>
          <a:p>
            <a:pPr marL="514350" indent="-514350">
              <a:buAutoNum type="arabicPeriod"/>
            </a:pPr>
            <a:r>
              <a:rPr lang="en-US" sz="2800" dirty="0">
                <a:cs typeface="Times New Roman" panose="02020603050405020304" pitchFamily="18" charset="0"/>
              </a:rPr>
              <a:t>How to work with data (data cleaning, visualization) </a:t>
            </a:r>
          </a:p>
          <a:p>
            <a:pPr marL="514350" indent="-514350">
              <a:buAutoNum type="arabicPeriod"/>
            </a:pPr>
            <a:r>
              <a:rPr lang="en-US" sz="2800" dirty="0">
                <a:cs typeface="Times New Roman" panose="02020603050405020304" pitchFamily="18" charset="0"/>
              </a:rPr>
              <a:t>How to design good research questions</a:t>
            </a:r>
          </a:p>
          <a:p>
            <a:pPr marL="514350" indent="-514350">
              <a:buAutoNum type="arabicPeriod"/>
            </a:pPr>
            <a:r>
              <a:rPr lang="en-US" sz="2800" dirty="0">
                <a:cs typeface="Times New Roman" panose="02020603050405020304" pitchFamily="18" charset="0"/>
              </a:rPr>
              <a:t>Research designs: where we’re headed</a:t>
            </a:r>
          </a:p>
        </p:txBody>
      </p:sp>
    </p:spTree>
    <p:extLst>
      <p:ext uri="{BB962C8B-B14F-4D97-AF65-F5344CB8AC3E}">
        <p14:creationId xmlns:p14="http://schemas.microsoft.com/office/powerpoint/2010/main" val="2049919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a:extLst>
            <a:ext uri="{FF2B5EF4-FFF2-40B4-BE49-F238E27FC236}">
              <a16:creationId xmlns:a16="http://schemas.microsoft.com/office/drawing/2014/main" id="{ACAEC657-6C81-8AE5-BEBA-9A639FBC0CD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3" name="Rectangle 12">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useBgFill="1">
        <p:nvSpPr>
          <p:cNvPr id="15" name="Rectangle 14">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E530B3E6-56D1-F26C-88DB-670B919BD93B}"/>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a:latin typeface="+mj-lt"/>
              </a:rPr>
              <a:t>How do we interpret results? </a:t>
            </a:r>
          </a:p>
        </p:txBody>
      </p:sp>
      <p:pic>
        <p:nvPicPr>
          <p:cNvPr id="6" name="Picture 5" descr="A graph of a normalized curve&#10;&#10;AI-generated content may be incorrect.">
            <a:extLst>
              <a:ext uri="{FF2B5EF4-FFF2-40B4-BE49-F238E27FC236}">
                <a16:creationId xmlns:a16="http://schemas.microsoft.com/office/drawing/2014/main" id="{87EEC768-DCD3-B093-02E2-D174F5009027}"/>
              </a:ext>
            </a:extLst>
          </p:cNvPr>
          <p:cNvPicPr>
            <a:picLocks noChangeAspect="1"/>
          </p:cNvPicPr>
          <p:nvPr/>
        </p:nvPicPr>
        <p:blipFill>
          <a:blip r:embed="rId3"/>
          <a:stretch>
            <a:fillRect/>
          </a:stretch>
        </p:blipFill>
        <p:spPr>
          <a:xfrm>
            <a:off x="6127044" y="838200"/>
            <a:ext cx="5364000" cy="3915719"/>
          </a:xfrm>
          <a:prstGeom prst="rect">
            <a:avLst/>
          </a:prstGeom>
        </p:spPr>
      </p:pic>
      <p:pic>
        <p:nvPicPr>
          <p:cNvPr id="4" name="Picture 3" descr="A graph of a normal distribution&#10;&#10;AI-generated content may be incorrect.">
            <a:extLst>
              <a:ext uri="{FF2B5EF4-FFF2-40B4-BE49-F238E27FC236}">
                <a16:creationId xmlns:a16="http://schemas.microsoft.com/office/drawing/2014/main" id="{7BCA0059-7FBA-273F-333B-842395C70D85}"/>
              </a:ext>
            </a:extLst>
          </p:cNvPr>
          <p:cNvPicPr>
            <a:picLocks noChangeAspect="1"/>
          </p:cNvPicPr>
          <p:nvPr/>
        </p:nvPicPr>
        <p:blipFill>
          <a:blip r:embed="rId4"/>
          <a:stretch>
            <a:fillRect/>
          </a:stretch>
        </p:blipFill>
        <p:spPr>
          <a:xfrm>
            <a:off x="558067" y="718497"/>
            <a:ext cx="5364000" cy="3902309"/>
          </a:xfrm>
          <a:prstGeom prst="rect">
            <a:avLst/>
          </a:prstGeom>
        </p:spPr>
      </p:pic>
    </p:spTree>
    <p:extLst>
      <p:ext uri="{BB962C8B-B14F-4D97-AF65-F5344CB8AC3E}">
        <p14:creationId xmlns:p14="http://schemas.microsoft.com/office/powerpoint/2010/main" val="3377703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p:cNvSpPr>
            <a:spLocks noGrp="1"/>
          </p:cNvSpPr>
          <p:nvPr>
            <p:ph type="title"/>
          </p:nvPr>
        </p:nvSpPr>
        <p:spPr>
          <a:xfrm>
            <a:off x="944183" y="4624001"/>
            <a:ext cx="10156435" cy="1152524"/>
          </a:xfrm>
        </p:spPr>
        <p:txBody>
          <a:bodyPr vert="horz" lIns="91440" tIns="45720" rIns="91440" bIns="45720" rtlCol="0" anchor="b">
            <a:normAutofit/>
          </a:bodyPr>
          <a:lstStyle/>
          <a:p>
            <a:pPr>
              <a:lnSpc>
                <a:spcPct val="85000"/>
              </a:lnSpc>
            </a:pPr>
            <a:r>
              <a:rPr lang="en-US" sz="5400">
                <a:latin typeface="+mj-lt"/>
              </a:rPr>
              <a:t>How do we interpret results? </a:t>
            </a:r>
          </a:p>
        </p:txBody>
      </p:sp>
      <p:pic>
        <p:nvPicPr>
          <p:cNvPr id="8" name="Picture 7">
            <a:extLst>
              <a:ext uri="{FF2B5EF4-FFF2-40B4-BE49-F238E27FC236}">
                <a16:creationId xmlns:a16="http://schemas.microsoft.com/office/drawing/2014/main" id="{3DCC1165-A68E-CACB-4AD8-1679DD94F0EA}"/>
              </a:ext>
            </a:extLst>
          </p:cNvPr>
          <p:cNvPicPr>
            <a:picLocks noChangeAspect="1"/>
          </p:cNvPicPr>
          <p:nvPr/>
        </p:nvPicPr>
        <p:blipFill>
          <a:blip r:embed="rId3"/>
          <a:stretch>
            <a:fillRect/>
          </a:stretch>
        </p:blipFill>
        <p:spPr>
          <a:xfrm>
            <a:off x="6253518" y="685800"/>
            <a:ext cx="5938482" cy="4275706"/>
          </a:xfrm>
          <a:prstGeom prst="rect">
            <a:avLst/>
          </a:prstGeom>
        </p:spPr>
      </p:pic>
      <p:pic>
        <p:nvPicPr>
          <p:cNvPr id="5" name="Picture 4">
            <a:extLst>
              <a:ext uri="{FF2B5EF4-FFF2-40B4-BE49-F238E27FC236}">
                <a16:creationId xmlns:a16="http://schemas.microsoft.com/office/drawing/2014/main" id="{9EAF6FBD-7571-62AF-E212-37848742182B}"/>
              </a:ext>
            </a:extLst>
          </p:cNvPr>
          <p:cNvPicPr>
            <a:picLocks noChangeAspect="1"/>
          </p:cNvPicPr>
          <p:nvPr/>
        </p:nvPicPr>
        <p:blipFill>
          <a:blip r:embed="rId4"/>
          <a:stretch>
            <a:fillRect/>
          </a:stretch>
        </p:blipFill>
        <p:spPr>
          <a:xfrm>
            <a:off x="152399" y="685800"/>
            <a:ext cx="5960009" cy="4261405"/>
          </a:xfrm>
          <a:prstGeom prst="rect">
            <a:avLst/>
          </a:prstGeom>
        </p:spPr>
      </p:pic>
    </p:spTree>
    <p:extLst>
      <p:ext uri="{BB962C8B-B14F-4D97-AF65-F5344CB8AC3E}">
        <p14:creationId xmlns:p14="http://schemas.microsoft.com/office/powerpoint/2010/main" val="4292174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Organizing a Project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23753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do we structure a project? </a:t>
            </a:r>
          </a:p>
        </p:txBody>
      </p:sp>
      <p:sp>
        <p:nvSpPr>
          <p:cNvPr id="3" name="Content Placeholder 2"/>
          <p:cNvSpPr>
            <a:spLocks noGrp="1"/>
          </p:cNvSpPr>
          <p:nvPr>
            <p:ph idx="1"/>
          </p:nvPr>
        </p:nvSpPr>
        <p:spPr>
          <a:xfrm>
            <a:off x="1219199" y="1066801"/>
            <a:ext cx="9405791" cy="5141388"/>
          </a:xfrm>
        </p:spPr>
        <p:txBody>
          <a:bodyPr>
            <a:noAutofit/>
          </a:bodyPr>
          <a:lstStyle/>
          <a:p>
            <a:pPr>
              <a:buFont typeface="+mj-lt"/>
              <a:buAutoNum type="arabicPeriod"/>
            </a:pPr>
            <a:r>
              <a:rPr lang="en-US" sz="2400" b="0" i="0" dirty="0">
                <a:solidFill>
                  <a:srgbClr val="000000"/>
                </a:solidFill>
                <a:effectLst/>
                <a:cs typeface="Times New Roman" panose="02020603050405020304" pitchFamily="18" charset="0"/>
              </a:rPr>
              <a:t> File organization</a:t>
            </a:r>
          </a:p>
          <a:p>
            <a:pPr>
              <a:buFont typeface="+mj-lt"/>
              <a:buAutoNum type="arabicPeriod"/>
            </a:pPr>
            <a:r>
              <a:rPr lang="en-US" sz="2400" b="0" i="0" dirty="0">
                <a:solidFill>
                  <a:srgbClr val="000000"/>
                </a:solidFill>
                <a:effectLst/>
                <a:cs typeface="Times New Roman" panose="02020603050405020304" pitchFamily="18" charset="0"/>
              </a:rPr>
              <a:t> Clean code</a:t>
            </a:r>
          </a:p>
          <a:p>
            <a:pPr>
              <a:buFont typeface="+mj-lt"/>
              <a:buAutoNum type="arabicPeriod"/>
            </a:pPr>
            <a:r>
              <a:rPr lang="en-US" sz="2400" dirty="0">
                <a:solidFill>
                  <a:srgbClr val="000000"/>
                </a:solidFill>
                <a:cs typeface="Times New Roman" panose="02020603050405020304" pitchFamily="18" charset="0"/>
              </a:rPr>
              <a:t> Robustness checks</a:t>
            </a:r>
            <a:endParaRPr lang="en-US" sz="2400" b="0" i="0" dirty="0">
              <a:solidFill>
                <a:srgbClr val="000000"/>
              </a:solidFill>
              <a:effectLst/>
              <a:cs typeface="Times New Roman" panose="02020603050405020304" pitchFamily="18" charset="0"/>
            </a:endParaRPr>
          </a:p>
          <a:p>
            <a:pPr>
              <a:buFont typeface="+mj-lt"/>
              <a:buAutoNum type="arabicPeriod"/>
            </a:pPr>
            <a:r>
              <a:rPr lang="en-US" sz="2400" dirty="0">
                <a:solidFill>
                  <a:srgbClr val="000000"/>
                </a:solidFill>
                <a:cs typeface="Times New Roman" panose="02020603050405020304" pitchFamily="18" charset="0"/>
              </a:rPr>
              <a:t> Writing! </a:t>
            </a:r>
            <a:endParaRPr lang="en-US" sz="2400" b="0" i="0" dirty="0">
              <a:solidFill>
                <a:srgbClr val="000000"/>
              </a:solidFill>
              <a:effectLst/>
              <a:cs typeface="Times New Roman" panose="02020603050405020304" pitchFamily="18" charset="0"/>
            </a:endParaRP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084446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Clean Code?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Code that is easy to understand, easy to modify, and hence easy to debug</a:t>
            </a:r>
          </a:p>
          <a:p>
            <a:r>
              <a:rPr lang="en-US" sz="2400" dirty="0">
                <a:cs typeface="Times New Roman" panose="02020603050405020304" pitchFamily="18" charset="0"/>
              </a:rPr>
              <a:t>Some sources: </a:t>
            </a:r>
          </a:p>
          <a:p>
            <a:pPr lvl="1">
              <a:buFont typeface="+mj-lt"/>
              <a:buAutoNum type="arabicPeriod"/>
            </a:pPr>
            <a:r>
              <a:rPr lang="en-US" sz="2200" b="0" i="1" dirty="0">
                <a:solidFill>
                  <a:srgbClr val="000000"/>
                </a:solidFill>
                <a:effectLst/>
                <a:cs typeface="Times New Roman" panose="02020603050405020304" pitchFamily="18" charset="0"/>
              </a:rPr>
              <a:t>The Clean Coder</a:t>
            </a:r>
            <a:r>
              <a:rPr lang="en-US" sz="2200" b="0" i="0" dirty="0">
                <a:solidFill>
                  <a:srgbClr val="000000"/>
                </a:solidFill>
                <a:effectLst/>
                <a:cs typeface="Times New Roman" panose="02020603050405020304" pitchFamily="18" charset="0"/>
              </a:rPr>
              <a:t>, by Robert C. Martin</a:t>
            </a:r>
          </a:p>
          <a:p>
            <a:pPr lvl="1">
              <a:buFont typeface="+mj-lt"/>
              <a:buAutoNum type="arabicPeriod"/>
            </a:pPr>
            <a:r>
              <a:rPr lang="en-US" sz="2200" b="0" i="1" u="none" strike="noStrike" dirty="0">
                <a:solidFill>
                  <a:srgbClr val="841617"/>
                </a:solidFill>
                <a:effectLst/>
                <a:cs typeface="Times New Roman" panose="02020603050405020304" pitchFamily="18" charset="0"/>
                <a:hlinkClick r:id="rId3"/>
              </a:rPr>
              <a:t>Code and Data for the Social Sciences: A Practitioner's Guide</a:t>
            </a:r>
            <a:r>
              <a:rPr lang="en-US" sz="2200" b="0" i="0" dirty="0">
                <a:solidFill>
                  <a:srgbClr val="000000"/>
                </a:solidFill>
                <a:effectLst/>
                <a:cs typeface="Times New Roman" panose="02020603050405020304" pitchFamily="18" charset="0"/>
              </a:rPr>
              <a:t>, by Gentzkow and Shapiro</a:t>
            </a:r>
          </a:p>
          <a:p>
            <a:pPr lvl="1">
              <a:buFont typeface="+mj-lt"/>
              <a:buAutoNum type="arabicPeriod"/>
            </a:pPr>
            <a:r>
              <a:rPr lang="en-US" sz="2200" dirty="0">
                <a:solidFill>
                  <a:srgbClr val="000000"/>
                </a:solidFill>
                <a:cs typeface="Times New Roman" panose="02020603050405020304" pitchFamily="18" charset="0"/>
              </a:rPr>
              <a:t>Tyler Ransom’s (Oklahoma University) slides: </a:t>
            </a:r>
            <a:r>
              <a:rPr lang="en-US" sz="2200" dirty="0">
                <a:solidFill>
                  <a:srgbClr val="000000"/>
                </a:solidFill>
                <a:cs typeface="Times New Roman" panose="02020603050405020304" pitchFamily="18" charset="0"/>
                <a:hlinkClick r:id="rId4"/>
              </a:rPr>
              <a:t>https://raw.githack.com/OU-PhD-Econometrics/fall-2022/master/LectureNotes/01a-CleanCode/01aslides.html#2</a:t>
            </a:r>
            <a:r>
              <a:rPr lang="en-US" sz="2200" dirty="0">
                <a:solidFill>
                  <a:srgbClr val="000000"/>
                </a:solidFill>
                <a:cs typeface="Times New Roman" panose="02020603050405020304" pitchFamily="18" charset="0"/>
              </a:rPr>
              <a:t> </a:t>
            </a:r>
          </a:p>
          <a:p>
            <a:pPr lvl="1">
              <a:buFont typeface="+mj-lt"/>
              <a:buAutoNum type="arabicPeriod"/>
            </a:pPr>
            <a:endParaRPr lang="en-US" sz="2200" b="0" i="0" dirty="0">
              <a:solidFill>
                <a:srgbClr val="000000"/>
              </a:solidFill>
              <a:effectLst/>
              <a:cs typeface="Times New Roman" panose="02020603050405020304" pitchFamily="18" charset="0"/>
            </a:endParaRP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215572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3736061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Automation – automate everything (that can be)!</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348089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Version control – </a:t>
            </a:r>
            <a:r>
              <a:rPr lang="en-US" sz="2400" b="1" i="0" dirty="0" err="1">
                <a:solidFill>
                  <a:schemeClr val="accent2">
                    <a:lumMod val="75000"/>
                  </a:schemeClr>
                </a:solidFill>
                <a:effectLst/>
                <a:cs typeface="Times New Roman" panose="02020603050405020304" pitchFamily="18" charset="0"/>
              </a:rPr>
              <a:t>Github</a:t>
            </a:r>
            <a:r>
              <a:rPr lang="en-US" sz="2400" b="1" dirty="0">
                <a:solidFill>
                  <a:schemeClr val="accent2">
                    <a:lumMod val="75000"/>
                  </a:schemeClr>
                </a:solidFill>
                <a:cs typeface="Times New Roman" panose="02020603050405020304" pitchFamily="18" charset="0"/>
              </a:rPr>
              <a:t>, Dropbox, Overleaf!</a:t>
            </a:r>
            <a:endParaRPr lang="en-US" sz="2400" b="1" i="0" dirty="0">
              <a:solidFill>
                <a:schemeClr val="accent2">
                  <a:lumMod val="75000"/>
                </a:schemeClr>
              </a:solidFill>
              <a:effectLst/>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1149642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Abstraction – use functions to reduce complexity of code!</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4227240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Documentation – make code readable! (Variable names, comments)</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032318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B0A6CF-D08D-4BCC-EE55-39B09AE71D04}"/>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D88CC20-E1CD-1B5F-9892-62FE6ABCBFE7}"/>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700">
                <a:solidFill>
                  <a:srgbClr val="FFFFFF"/>
                </a:solidFill>
                <a:latin typeface="+mj-lt"/>
              </a:rPr>
              <a:t>Assignment 1 Notes</a:t>
            </a:r>
          </a:p>
        </p:txBody>
      </p:sp>
      <p:sp useBgFill="1">
        <p:nvSpPr>
          <p:cNvPr id="25" name="Rectangle 2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3AA7A74-B71D-C053-EBB9-6F7A6DB99600}"/>
              </a:ext>
            </a:extLst>
          </p:cNvPr>
          <p:cNvPicPr>
            <a:picLocks noChangeAspect="1"/>
          </p:cNvPicPr>
          <p:nvPr/>
        </p:nvPicPr>
        <p:blipFill>
          <a:blip r:embed="rId3"/>
          <a:stretch>
            <a:fillRect/>
          </a:stretch>
        </p:blipFill>
        <p:spPr>
          <a:xfrm>
            <a:off x="924375" y="1258747"/>
            <a:ext cx="6616823" cy="4334018"/>
          </a:xfrm>
          <a:prstGeom prst="rect">
            <a:avLst/>
          </a:prstGeom>
        </p:spPr>
      </p:pic>
      <p:sp>
        <p:nvSpPr>
          <p:cNvPr id="26" name="Rectangle 25">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2495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Time / task management – think carefully about </a:t>
            </a:r>
            <a:r>
              <a:rPr lang="en-US" sz="2400" b="1" i="1" dirty="0">
                <a:solidFill>
                  <a:schemeClr val="accent2">
                    <a:lumMod val="75000"/>
                  </a:schemeClr>
                </a:solidFill>
                <a:effectLst/>
                <a:cs typeface="Times New Roman" panose="02020603050405020304" pitchFamily="18" charset="0"/>
              </a:rPr>
              <a:t>when </a:t>
            </a:r>
            <a:r>
              <a:rPr lang="en-US" sz="2400" b="1" dirty="0">
                <a:solidFill>
                  <a:schemeClr val="accent2">
                    <a:lumMod val="75000"/>
                  </a:schemeClr>
                </a:solidFill>
                <a:effectLst/>
                <a:cs typeface="Times New Roman" panose="02020603050405020304" pitchFamily="18" charset="0"/>
              </a:rPr>
              <a:t>you code</a:t>
            </a:r>
            <a:endParaRPr lang="en-US" sz="2400" b="1" i="0" dirty="0">
              <a:solidFill>
                <a:schemeClr val="accent2">
                  <a:lumMod val="75000"/>
                </a:schemeClr>
              </a:solidFill>
              <a:effectLst/>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439900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 Task Management Software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960B487-5864-2DAF-FE6B-A73BE17663B8}"/>
              </a:ext>
            </a:extLst>
          </p:cNvPr>
          <p:cNvPicPr>
            <a:picLocks noGrp="1" noChangeAspect="1"/>
          </p:cNvPicPr>
          <p:nvPr>
            <p:ph idx="1"/>
          </p:nvPr>
        </p:nvPicPr>
        <p:blipFill>
          <a:blip r:embed="rId3"/>
          <a:stretch>
            <a:fillRect/>
          </a:stretch>
        </p:blipFill>
        <p:spPr>
          <a:xfrm>
            <a:off x="152400" y="1143000"/>
            <a:ext cx="10015538" cy="2816475"/>
          </a:xfrm>
        </p:spPr>
      </p:pic>
      <p:pic>
        <p:nvPicPr>
          <p:cNvPr id="7" name="Picture 6">
            <a:extLst>
              <a:ext uri="{FF2B5EF4-FFF2-40B4-BE49-F238E27FC236}">
                <a16:creationId xmlns:a16="http://schemas.microsoft.com/office/drawing/2014/main" id="{BD91D579-E8CE-DA8A-0E4E-EFDC9EF14CB2}"/>
              </a:ext>
            </a:extLst>
          </p:cNvPr>
          <p:cNvPicPr>
            <a:picLocks noChangeAspect="1"/>
          </p:cNvPicPr>
          <p:nvPr/>
        </p:nvPicPr>
        <p:blipFill>
          <a:blip r:embed="rId4"/>
          <a:stretch>
            <a:fillRect/>
          </a:stretch>
        </p:blipFill>
        <p:spPr>
          <a:xfrm>
            <a:off x="253386" y="4572000"/>
            <a:ext cx="11938614" cy="1625684"/>
          </a:xfrm>
          <a:prstGeom prst="rect">
            <a:avLst/>
          </a:prstGeom>
        </p:spPr>
      </p:pic>
      <p:sp>
        <p:nvSpPr>
          <p:cNvPr id="8" name="Arrow: Down 7">
            <a:extLst>
              <a:ext uri="{FF2B5EF4-FFF2-40B4-BE49-F238E27FC236}">
                <a16:creationId xmlns:a16="http://schemas.microsoft.com/office/drawing/2014/main" id="{DF0A294B-50C9-5EB1-644E-91E309CA67FC}"/>
              </a:ext>
            </a:extLst>
          </p:cNvPr>
          <p:cNvSpPr/>
          <p:nvPr/>
        </p:nvSpPr>
        <p:spPr>
          <a:xfrm>
            <a:off x="8805862" y="2895600"/>
            <a:ext cx="838200" cy="1524000"/>
          </a:xfrm>
          <a:prstGeom prst="downArrow">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9040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Test-driven development (unit testing, profiling, refactoring) –</a:t>
            </a:r>
          </a:p>
          <a:p>
            <a:pPr lvl="1">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The only way to know that your code works is to test it!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741019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Unit Testing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endParaRPr lang="en-US" sz="2400" b="0" i="0" dirty="0">
              <a:solidFill>
                <a:srgbClr val="000000"/>
              </a:solidFill>
              <a:effectLst/>
              <a:cs typeface="Times New Roman" panose="02020603050405020304" pitchFamily="18" charset="0"/>
            </a:endParaRPr>
          </a:p>
        </p:txBody>
      </p:sp>
      <p:pic>
        <p:nvPicPr>
          <p:cNvPr id="5" name="Picture 4">
            <a:extLst>
              <a:ext uri="{FF2B5EF4-FFF2-40B4-BE49-F238E27FC236}">
                <a16:creationId xmlns:a16="http://schemas.microsoft.com/office/drawing/2014/main" id="{9D1F98F1-0F25-C8BC-2BBB-5B7C99012979}"/>
              </a:ext>
            </a:extLst>
          </p:cNvPr>
          <p:cNvPicPr>
            <a:picLocks noChangeAspect="1"/>
          </p:cNvPicPr>
          <p:nvPr/>
        </p:nvPicPr>
        <p:blipFill>
          <a:blip r:embed="rId3"/>
          <a:stretch>
            <a:fillRect/>
          </a:stretch>
        </p:blipFill>
        <p:spPr>
          <a:xfrm>
            <a:off x="609600" y="1066800"/>
            <a:ext cx="10134600" cy="5828205"/>
          </a:xfrm>
          <a:prstGeom prst="rect">
            <a:avLst/>
          </a:prstGeom>
        </p:spPr>
      </p:pic>
    </p:spTree>
    <p:extLst>
      <p:ext uri="{BB962C8B-B14F-4D97-AF65-F5344CB8AC3E}">
        <p14:creationId xmlns:p14="http://schemas.microsoft.com/office/powerpoint/2010/main" val="989452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Unit Testing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endParaRPr lang="en-US" sz="2400" b="0" i="0" dirty="0">
              <a:solidFill>
                <a:srgbClr val="000000"/>
              </a:solidFill>
              <a:effectLst/>
              <a:cs typeface="Times New Roman" panose="02020603050405020304" pitchFamily="18" charset="0"/>
            </a:endParaRPr>
          </a:p>
        </p:txBody>
      </p:sp>
      <p:pic>
        <p:nvPicPr>
          <p:cNvPr id="6" name="Picture 5">
            <a:extLst>
              <a:ext uri="{FF2B5EF4-FFF2-40B4-BE49-F238E27FC236}">
                <a16:creationId xmlns:a16="http://schemas.microsoft.com/office/drawing/2014/main" id="{C2B86CCA-AF9D-18BE-E5E5-78BF75FD3D0B}"/>
              </a:ext>
            </a:extLst>
          </p:cNvPr>
          <p:cNvPicPr>
            <a:picLocks noChangeAspect="1"/>
          </p:cNvPicPr>
          <p:nvPr/>
        </p:nvPicPr>
        <p:blipFill>
          <a:blip r:embed="rId3"/>
          <a:stretch>
            <a:fillRect/>
          </a:stretch>
        </p:blipFill>
        <p:spPr>
          <a:xfrm>
            <a:off x="619246" y="1064871"/>
            <a:ext cx="9896354" cy="5743891"/>
          </a:xfrm>
          <a:prstGeom prst="rect">
            <a:avLst/>
          </a:prstGeom>
        </p:spPr>
      </p:pic>
    </p:spTree>
    <p:extLst>
      <p:ext uri="{BB962C8B-B14F-4D97-AF65-F5344CB8AC3E}">
        <p14:creationId xmlns:p14="http://schemas.microsoft.com/office/powerpoint/2010/main" val="2617533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Pair programming – have people look at your code!</a:t>
            </a:r>
          </a:p>
        </p:txBody>
      </p:sp>
    </p:spTree>
    <p:extLst>
      <p:ext uri="{BB962C8B-B14F-4D97-AF65-F5344CB8AC3E}">
        <p14:creationId xmlns:p14="http://schemas.microsoft.com/office/powerpoint/2010/main" val="2059223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C9FD9-CE39-3DC7-189D-1DD027E67A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A61CB-B725-6F05-EC4D-B4056E148A14}"/>
              </a:ext>
            </a:extLst>
          </p:cNvPr>
          <p:cNvSpPr>
            <a:spLocks noGrp="1"/>
          </p:cNvSpPr>
          <p:nvPr>
            <p:ph type="ctrTitle"/>
          </p:nvPr>
        </p:nvSpPr>
        <p:spPr>
          <a:xfrm>
            <a:off x="1261872" y="758952"/>
            <a:ext cx="10549128" cy="4041648"/>
          </a:xfrm>
        </p:spPr>
        <p:txBody>
          <a:bodyPr/>
          <a:lstStyle/>
          <a:p>
            <a:r>
              <a:rPr lang="en-US" dirty="0"/>
              <a:t>Designing a Project</a:t>
            </a:r>
          </a:p>
        </p:txBody>
      </p:sp>
      <p:sp>
        <p:nvSpPr>
          <p:cNvPr id="3" name="Subtitle 2">
            <a:extLst>
              <a:ext uri="{FF2B5EF4-FFF2-40B4-BE49-F238E27FC236}">
                <a16:creationId xmlns:a16="http://schemas.microsoft.com/office/drawing/2014/main" id="{1D4C1069-2481-C6ED-904F-BF7F2F6470F3}"/>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46331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8160"/>
            <a:ext cx="10439400" cy="624840"/>
          </a:xfrm>
        </p:spPr>
        <p:txBody>
          <a:bodyPr>
            <a:noAutofit/>
          </a:bodyPr>
          <a:lstStyle/>
          <a:p>
            <a:r>
              <a:rPr lang="en-US" sz="3600" dirty="0">
                <a:cs typeface="Times New Roman" panose="02020603050405020304" pitchFamily="18" charset="0"/>
              </a:rPr>
              <a:t>Answers are only as good as your data…and your question!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259412"/>
            <a:ext cx="9862990" cy="5141388"/>
          </a:xfrm>
        </p:spPr>
        <p:txBody>
          <a:bodyPr>
            <a:noAutofit/>
          </a:bodyPr>
          <a:lstStyle/>
          <a:p>
            <a:pPr marL="514350" indent="-514350">
              <a:buAutoNum type="arabicPeriod"/>
            </a:pPr>
            <a:r>
              <a:rPr lang="en-US" sz="2800" dirty="0">
                <a:cs typeface="Times New Roman" panose="02020603050405020304" pitchFamily="18" charset="0"/>
              </a:rPr>
              <a:t>Where to find data</a:t>
            </a:r>
          </a:p>
          <a:p>
            <a:pPr marL="514350" indent="-514350">
              <a:buAutoNum type="arabicPeriod"/>
            </a:pPr>
            <a:r>
              <a:rPr lang="en-US" sz="2800" dirty="0">
                <a:cs typeface="Times New Roman" panose="02020603050405020304" pitchFamily="18" charset="0"/>
              </a:rPr>
              <a:t>How to work with data (data cleaning) </a:t>
            </a:r>
          </a:p>
          <a:p>
            <a:pPr marL="514350" indent="-514350">
              <a:buAutoNum type="arabicPeriod"/>
            </a:pPr>
            <a:r>
              <a:rPr lang="en-US" sz="2800" b="1" dirty="0">
                <a:cs typeface="Times New Roman" panose="02020603050405020304" pitchFamily="18" charset="0"/>
              </a:rPr>
              <a:t>How to design good research questions</a:t>
            </a:r>
          </a:p>
          <a:p>
            <a:pPr marL="514350" indent="-514350">
              <a:buAutoNum type="arabicPeriod"/>
            </a:pPr>
            <a:r>
              <a:rPr lang="en-US" sz="2800" dirty="0">
                <a:cs typeface="Times New Roman" panose="02020603050405020304" pitchFamily="18" charset="0"/>
              </a:rPr>
              <a:t>Research designs: where we’re headed</a:t>
            </a:r>
          </a:p>
        </p:txBody>
      </p:sp>
    </p:spTree>
    <p:extLst>
      <p:ext uri="{BB962C8B-B14F-4D97-AF65-F5344CB8AC3E}">
        <p14:creationId xmlns:p14="http://schemas.microsoft.com/office/powerpoint/2010/main" val="639795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pic>
        <p:nvPicPr>
          <p:cNvPr id="4" name="Online Media 3" title="Everything is a Remix Remastered (2015 HD)">
            <a:hlinkClick r:id="" action="ppaction://media"/>
            <a:extLst>
              <a:ext uri="{FF2B5EF4-FFF2-40B4-BE49-F238E27FC236}">
                <a16:creationId xmlns:a16="http://schemas.microsoft.com/office/drawing/2014/main" id="{E83F5012-EF69-1350-0BA8-D15C740E0A8B}"/>
              </a:ext>
            </a:extLst>
          </p:cNvPr>
          <p:cNvPicPr>
            <a:picLocks noGrp="1" noRot="1" noChangeAspect="1"/>
          </p:cNvPicPr>
          <p:nvPr>
            <p:ph idx="1"/>
            <a:videoFile r:link="rId1"/>
          </p:nvPr>
        </p:nvPicPr>
        <p:blipFill>
          <a:blip r:embed="rId4"/>
          <a:stretch>
            <a:fillRect/>
          </a:stretch>
        </p:blipFill>
        <p:spPr>
          <a:xfrm>
            <a:off x="1566862" y="1066800"/>
            <a:ext cx="9101138" cy="5141913"/>
          </a:xfrm>
          <a:prstGeom prst="rect">
            <a:avLst/>
          </a:prstGeom>
        </p:spPr>
      </p:pic>
    </p:spTree>
    <p:extLst>
      <p:ext uri="{BB962C8B-B14F-4D97-AF65-F5344CB8AC3E}">
        <p14:creationId xmlns:p14="http://schemas.microsoft.com/office/powerpoint/2010/main" val="225203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95188-1CDB-7555-CC88-BF4109A2FF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7312B2-99C9-6F5C-E9C1-BB95E588CB61}"/>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69171BB-C70C-8901-7639-2B9FB8A5BEC6}"/>
              </a:ext>
            </a:extLst>
          </p:cNvPr>
          <p:cNvSpPr>
            <a:spLocks noGrp="1"/>
          </p:cNvSpPr>
          <p:nvPr>
            <p:ph idx="1"/>
          </p:nvPr>
        </p:nvSpPr>
        <p:spPr>
          <a:xfrm>
            <a:off x="609600" y="962232"/>
            <a:ext cx="10134600" cy="5217905"/>
          </a:xfrm>
        </p:spPr>
        <p:txBody>
          <a:bodyPr>
            <a:normAutofit/>
          </a:bodyPr>
          <a:lstStyle/>
          <a:p>
            <a:pPr marL="0" indent="0">
              <a:buNone/>
            </a:pPr>
            <a:r>
              <a:rPr lang="en-US" sz="2200" dirty="0"/>
              <a:t>Sampling (in music, not statistics)</a:t>
            </a:r>
          </a:p>
          <a:p>
            <a:pPr>
              <a:buFontTx/>
              <a:buChar char="-"/>
            </a:pPr>
            <a:endParaRPr lang="en-US" sz="2200" dirty="0"/>
          </a:p>
        </p:txBody>
      </p:sp>
    </p:spTree>
    <p:extLst>
      <p:ext uri="{BB962C8B-B14F-4D97-AF65-F5344CB8AC3E}">
        <p14:creationId xmlns:p14="http://schemas.microsoft.com/office/powerpoint/2010/main" val="240568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Finding good data</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20E5E-BAEA-746E-B59C-D6C41F2F7E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9BCA98-14FA-907D-090A-C9B4596FCA25}"/>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5A66625-B9B7-4E10-B19B-08FA86E46219}"/>
              </a:ext>
            </a:extLst>
          </p:cNvPr>
          <p:cNvSpPr>
            <a:spLocks noGrp="1"/>
          </p:cNvSpPr>
          <p:nvPr>
            <p:ph idx="1"/>
          </p:nvPr>
        </p:nvSpPr>
        <p:spPr>
          <a:xfrm>
            <a:off x="609600" y="962232"/>
            <a:ext cx="10134600" cy="5217905"/>
          </a:xfrm>
        </p:spPr>
        <p:txBody>
          <a:bodyPr>
            <a:normAutofit/>
          </a:bodyPr>
          <a:lstStyle/>
          <a:p>
            <a:pPr marL="0" indent="0">
              <a:buNone/>
            </a:pPr>
            <a:r>
              <a:rPr lang="en-US" sz="2200" dirty="0"/>
              <a:t>Sampling (in music, not statistics)</a:t>
            </a:r>
          </a:p>
          <a:p>
            <a:pPr>
              <a:buFontTx/>
              <a:buChar char="-"/>
            </a:pPr>
            <a:r>
              <a:rPr lang="en-US" sz="2200" dirty="0"/>
              <a:t>Research uses the same language, structure, paragraphs, etc. </a:t>
            </a:r>
          </a:p>
          <a:p>
            <a:pPr>
              <a:buFontTx/>
              <a:buChar char="-"/>
            </a:pPr>
            <a:r>
              <a:rPr lang="en-US" sz="2200" dirty="0"/>
              <a:t>This is a case of “genre setting” – everything you produce has a genre, including your proposal, your dissertation, and your papers. You will even have to do the work of translating these across formats (e.g., when you take a dissertation chapter and make it a publishable paper). </a:t>
            </a:r>
          </a:p>
          <a:p>
            <a:pPr>
              <a:buFontTx/>
              <a:buChar char="-"/>
            </a:pPr>
            <a:r>
              <a:rPr lang="en-US" sz="2200" dirty="0"/>
              <a:t>What does this look like? Why do we do this? </a:t>
            </a:r>
          </a:p>
        </p:txBody>
      </p:sp>
    </p:spTree>
    <p:extLst>
      <p:ext uri="{BB962C8B-B14F-4D97-AF65-F5344CB8AC3E}">
        <p14:creationId xmlns:p14="http://schemas.microsoft.com/office/powerpoint/2010/main" val="3990539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9F704-C9EE-0827-C015-BCA727B0E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AA19C7-07EF-7349-FF9B-6EF82E639CA2}"/>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2E9152B-07B7-1D4E-6610-B68A81ACA70D}"/>
              </a:ext>
            </a:extLst>
          </p:cNvPr>
          <p:cNvSpPr>
            <a:spLocks noGrp="1"/>
          </p:cNvSpPr>
          <p:nvPr>
            <p:ph idx="1"/>
          </p:nvPr>
        </p:nvSpPr>
        <p:spPr>
          <a:xfrm>
            <a:off x="609600" y="962232"/>
            <a:ext cx="10134600" cy="5217905"/>
          </a:xfrm>
        </p:spPr>
        <p:txBody>
          <a:bodyPr>
            <a:normAutofit/>
          </a:bodyPr>
          <a:lstStyle/>
          <a:p>
            <a:pPr marL="0" indent="0">
              <a:buNone/>
            </a:pPr>
            <a:r>
              <a:rPr lang="en-US" sz="2200" dirty="0"/>
              <a:t>Sampling (in music, not statistics)</a:t>
            </a:r>
          </a:p>
          <a:p>
            <a:pPr>
              <a:buFontTx/>
              <a:buChar char="-"/>
            </a:pPr>
            <a:r>
              <a:rPr lang="en-US" sz="2200" dirty="0"/>
              <a:t>Research uses the same language, structure, paragraphs, etc. </a:t>
            </a:r>
          </a:p>
          <a:p>
            <a:pPr>
              <a:buFontTx/>
              <a:buChar char="-"/>
            </a:pPr>
            <a:r>
              <a:rPr lang="en-US" sz="2200" dirty="0"/>
              <a:t>This is a case of “genre setting” – everything you produce has a genre, including your proposal, your dissertation, and your papers. You will even have to do the work of translating these across formats (e.g., when you take a dissertation chapter and make it a publishable paper). </a:t>
            </a:r>
          </a:p>
          <a:p>
            <a:pPr>
              <a:buFontTx/>
              <a:buChar char="-"/>
            </a:pPr>
            <a:r>
              <a:rPr lang="en-US" sz="2200" dirty="0"/>
              <a:t>Why do we do this? 90% to improve (efficient) readability, 10% to signal you’re legit</a:t>
            </a:r>
          </a:p>
          <a:p>
            <a:pPr>
              <a:buFontTx/>
              <a:buChar char="-"/>
            </a:pPr>
            <a:r>
              <a:rPr lang="en-US" sz="2200" dirty="0"/>
              <a:t>So what is the line between sampling and copying (Led Zeppelin)? Covers vs. knockoffs?</a:t>
            </a:r>
          </a:p>
          <a:p>
            <a:pPr>
              <a:buFontTx/>
              <a:buChar char="-"/>
            </a:pPr>
            <a:endParaRPr lang="en-US" sz="2200" dirty="0"/>
          </a:p>
        </p:txBody>
      </p:sp>
    </p:spTree>
    <p:extLst>
      <p:ext uri="{BB962C8B-B14F-4D97-AF65-F5344CB8AC3E}">
        <p14:creationId xmlns:p14="http://schemas.microsoft.com/office/powerpoint/2010/main" val="993806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5C73E-A218-5061-A670-010A2682AB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85DCA0-75D3-9272-BCDB-64FA2089D552}"/>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FFF6F7B-1F57-440F-9113-E8F38DAED85B}"/>
              </a:ext>
            </a:extLst>
          </p:cNvPr>
          <p:cNvSpPr>
            <a:spLocks noGrp="1"/>
          </p:cNvSpPr>
          <p:nvPr>
            <p:ph idx="1"/>
          </p:nvPr>
        </p:nvSpPr>
        <p:spPr>
          <a:xfrm>
            <a:off x="609600" y="962232"/>
            <a:ext cx="10134600" cy="5217905"/>
          </a:xfrm>
        </p:spPr>
        <p:txBody>
          <a:bodyPr>
            <a:normAutofit lnSpcReduction="10000"/>
          </a:bodyPr>
          <a:lstStyle/>
          <a:p>
            <a:pPr marL="0" indent="0">
              <a:buNone/>
            </a:pPr>
            <a:r>
              <a:rPr lang="en-US" sz="2200" dirty="0"/>
              <a:t>Part 1: Sampling (in music, not statistics)</a:t>
            </a:r>
          </a:p>
          <a:p>
            <a:pPr>
              <a:buFontTx/>
              <a:buChar char="-"/>
            </a:pPr>
            <a:r>
              <a:rPr lang="en-US" sz="2200" dirty="0"/>
              <a:t>Research uses the same language, structure, paragraphs, etc. </a:t>
            </a:r>
          </a:p>
          <a:p>
            <a:pPr>
              <a:buFontTx/>
              <a:buChar char="-"/>
            </a:pPr>
            <a:r>
              <a:rPr lang="en-US" sz="2200" dirty="0"/>
              <a:t>This is a case of “genre setting” – everything you produce has a genre, including your proposal, your dissertation, and your papers. You will even have to do the work of translating these across formats (e.g., when you take a dissertation chapter and make it a publishable paper). </a:t>
            </a:r>
          </a:p>
          <a:p>
            <a:pPr>
              <a:buFontTx/>
              <a:buChar char="-"/>
            </a:pPr>
            <a:r>
              <a:rPr lang="en-US" sz="2200" dirty="0"/>
              <a:t>Why do we do this? 90% to improve (efficient) readability, 10% to signal you’re legit</a:t>
            </a:r>
          </a:p>
          <a:p>
            <a:pPr>
              <a:buFontTx/>
              <a:buChar char="-"/>
            </a:pPr>
            <a:r>
              <a:rPr lang="en-US" sz="2200" dirty="0"/>
              <a:t>So what is the line between sampling and copying (Led Zeppelin)? Covers vs. knockoffs?</a:t>
            </a:r>
          </a:p>
          <a:p>
            <a:pPr lvl="1">
              <a:buFontTx/>
              <a:buChar char="-"/>
            </a:pPr>
            <a:r>
              <a:rPr lang="en-US" sz="2200" dirty="0"/>
              <a:t>Your contributions should be your own (novel mix of question, data, methods, model, and interpretation)</a:t>
            </a:r>
          </a:p>
          <a:p>
            <a:pPr lvl="1">
              <a:buFontTx/>
              <a:buChar char="-"/>
            </a:pPr>
            <a:r>
              <a:rPr lang="en-US" sz="2200" dirty="0"/>
              <a:t>Each individual piece can be adapted, but the lines should be clear.</a:t>
            </a:r>
          </a:p>
          <a:p>
            <a:pPr lvl="1">
              <a:buFontTx/>
              <a:buChar char="-"/>
            </a:pPr>
            <a:r>
              <a:rPr lang="en-US" sz="2200" dirty="0"/>
              <a:t>Plagiarism is still a sin</a:t>
            </a:r>
          </a:p>
          <a:p>
            <a:pPr>
              <a:buFontTx/>
              <a:buChar char="-"/>
            </a:pPr>
            <a:endParaRPr lang="en-US" sz="2200" dirty="0"/>
          </a:p>
        </p:txBody>
      </p:sp>
    </p:spTree>
    <p:extLst>
      <p:ext uri="{BB962C8B-B14F-4D97-AF65-F5344CB8AC3E}">
        <p14:creationId xmlns:p14="http://schemas.microsoft.com/office/powerpoint/2010/main" val="2513066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72111-40B9-6202-F694-54DCA04F9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FA100A-82E2-BB26-C355-D2209CA44E99}"/>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C8416DA-4434-7389-B7F4-FCC51AEB6530}"/>
              </a:ext>
            </a:extLst>
          </p:cNvPr>
          <p:cNvSpPr>
            <a:spLocks noGrp="1"/>
          </p:cNvSpPr>
          <p:nvPr>
            <p:ph idx="1"/>
          </p:nvPr>
        </p:nvSpPr>
        <p:spPr>
          <a:xfrm>
            <a:off x="609600" y="962232"/>
            <a:ext cx="10134600" cy="5217905"/>
          </a:xfrm>
        </p:spPr>
        <p:txBody>
          <a:bodyPr>
            <a:normAutofit/>
          </a:bodyPr>
          <a:lstStyle/>
          <a:p>
            <a:pPr marL="0" indent="0">
              <a:buNone/>
            </a:pPr>
            <a:r>
              <a:rPr lang="en-US" sz="2200" dirty="0"/>
              <a:t>Part 2: film and fiction</a:t>
            </a:r>
          </a:p>
          <a:p>
            <a:pPr marL="0" indent="0">
              <a:buNone/>
            </a:pPr>
            <a:r>
              <a:rPr lang="en-US" sz="2200" dirty="0"/>
              <a:t>Let’s talk about the mechanics of a (HSR research) remix</a:t>
            </a:r>
          </a:p>
          <a:p>
            <a:pPr>
              <a:buFontTx/>
              <a:buChar char="-"/>
            </a:pPr>
            <a:r>
              <a:rPr lang="en-US" sz="2200" dirty="0"/>
              <a:t>Does “original” need to spring to mind when people think about your research? Yes and no</a:t>
            </a:r>
          </a:p>
          <a:p>
            <a:pPr>
              <a:buFontTx/>
              <a:buChar char="-"/>
            </a:pPr>
            <a:r>
              <a:rPr lang="en-US" sz="2200" dirty="0"/>
              <a:t>Remember that genre – you want to use standard elements and appropriate, transform, and subvert them as needed</a:t>
            </a:r>
          </a:p>
          <a:p>
            <a:pPr>
              <a:buFontTx/>
              <a:buChar char="-"/>
            </a:pPr>
            <a:r>
              <a:rPr lang="en-US" sz="2200" dirty="0"/>
              <a:t>Example: Star Wars</a:t>
            </a:r>
          </a:p>
          <a:p>
            <a:pPr lvl="1">
              <a:buFontTx/>
              <a:buChar char="-"/>
            </a:pPr>
            <a:r>
              <a:rPr lang="en-US" sz="2200" dirty="0"/>
              <a:t>Your dissertation chapter follows the academic monomyth structure</a:t>
            </a:r>
          </a:p>
          <a:p>
            <a:pPr lvl="1">
              <a:buFontTx/>
              <a:buChar char="-"/>
            </a:pPr>
            <a:r>
              <a:rPr lang="en-US" sz="2200" dirty="0"/>
              <a:t>There’s incredible value, though, in combining elements (soft wipes, Westerns + Kurosawa films, opening titles) – what does this look like for you?</a:t>
            </a:r>
          </a:p>
          <a:p>
            <a:pPr lvl="1">
              <a:buFontTx/>
              <a:buChar char="-"/>
            </a:pPr>
            <a:r>
              <a:rPr lang="en-US" sz="2200" dirty="0"/>
              <a:t>Creation requires influence! Originality doesn’t require isolation. </a:t>
            </a:r>
          </a:p>
          <a:p>
            <a:pPr>
              <a:buFontTx/>
              <a:buChar char="-"/>
            </a:pPr>
            <a:endParaRPr lang="en-US" sz="2200" dirty="0"/>
          </a:p>
        </p:txBody>
      </p:sp>
    </p:spTree>
    <p:extLst>
      <p:ext uri="{BB962C8B-B14F-4D97-AF65-F5344CB8AC3E}">
        <p14:creationId xmlns:p14="http://schemas.microsoft.com/office/powerpoint/2010/main" val="24112828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C5C95-161B-9D56-9092-6E005E6C52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C7623-0CA7-E400-AD37-1D88B8056DC8}"/>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417A324-F13E-BA07-6236-2426A9A8ED86}"/>
              </a:ext>
            </a:extLst>
          </p:cNvPr>
          <p:cNvSpPr>
            <a:spLocks noGrp="1"/>
          </p:cNvSpPr>
          <p:nvPr>
            <p:ph idx="1"/>
          </p:nvPr>
        </p:nvSpPr>
        <p:spPr>
          <a:xfrm>
            <a:off x="609600" y="962232"/>
            <a:ext cx="10134600" cy="5217905"/>
          </a:xfrm>
        </p:spPr>
        <p:txBody>
          <a:bodyPr>
            <a:normAutofit/>
          </a:bodyPr>
          <a:lstStyle/>
          <a:p>
            <a:pPr marL="0" indent="0">
              <a:buNone/>
            </a:pPr>
            <a:r>
              <a:rPr lang="en-US" sz="2200" dirty="0"/>
              <a:t>Part 2: film and fiction</a:t>
            </a:r>
          </a:p>
          <a:p>
            <a:pPr marL="0" indent="0">
              <a:buNone/>
            </a:pPr>
            <a:r>
              <a:rPr lang="en-US" sz="2200" dirty="0"/>
              <a:t>Let’s talk about the mechanics of a (HSR research) remix</a:t>
            </a:r>
          </a:p>
          <a:p>
            <a:pPr>
              <a:buFontTx/>
              <a:buChar char="-"/>
            </a:pPr>
            <a:r>
              <a:rPr lang="en-US" sz="2200" dirty="0"/>
              <a:t>Does “original” need to spring to mind when people think about your research? Yes and no</a:t>
            </a:r>
          </a:p>
          <a:p>
            <a:pPr>
              <a:buFontTx/>
              <a:buChar char="-"/>
            </a:pPr>
            <a:r>
              <a:rPr lang="en-US" sz="2200" dirty="0"/>
              <a:t>Remember that genre – you want to use standard elements and appropriate, transform, and subvert them as needed</a:t>
            </a:r>
          </a:p>
          <a:p>
            <a:pPr>
              <a:buFontTx/>
              <a:buChar char="-"/>
            </a:pPr>
            <a:r>
              <a:rPr lang="en-US" sz="2200" dirty="0"/>
              <a:t>Example: Star Wars</a:t>
            </a:r>
          </a:p>
          <a:p>
            <a:pPr lvl="1">
              <a:buFontTx/>
              <a:buChar char="-"/>
            </a:pPr>
            <a:r>
              <a:rPr lang="en-US" sz="2000" dirty="0"/>
              <a:t>Your dissertation chapter follows the academic monomyth structure</a:t>
            </a:r>
          </a:p>
          <a:p>
            <a:pPr lvl="1">
              <a:buFontTx/>
              <a:buChar char="-"/>
            </a:pPr>
            <a:r>
              <a:rPr lang="en-US" sz="2000" dirty="0"/>
              <a:t>There’s incredible value, though, in combining elements (soft wipes, Westerns + Kurosawa films, opening titles) – what does this look like for you?</a:t>
            </a:r>
          </a:p>
          <a:p>
            <a:pPr lvl="1">
              <a:buFontTx/>
              <a:buChar char="-"/>
            </a:pPr>
            <a:r>
              <a:rPr lang="en-US" sz="2000" dirty="0"/>
              <a:t>Creation requires influence! Originality doesn’t require isolation. </a:t>
            </a:r>
          </a:p>
          <a:p>
            <a:pPr>
              <a:buFontTx/>
              <a:buChar char="-"/>
            </a:pPr>
            <a:endParaRPr lang="en-US" sz="2200" dirty="0"/>
          </a:p>
        </p:txBody>
      </p:sp>
      <p:pic>
        <p:nvPicPr>
          <p:cNvPr id="4" name="Picture 3">
            <a:extLst>
              <a:ext uri="{FF2B5EF4-FFF2-40B4-BE49-F238E27FC236}">
                <a16:creationId xmlns:a16="http://schemas.microsoft.com/office/drawing/2014/main" id="{2AA9ED01-CD94-BCB7-3105-533200C36B47}"/>
              </a:ext>
            </a:extLst>
          </p:cNvPr>
          <p:cNvPicPr>
            <a:picLocks noChangeAspect="1"/>
          </p:cNvPicPr>
          <p:nvPr/>
        </p:nvPicPr>
        <p:blipFill>
          <a:blip r:embed="rId3"/>
          <a:stretch>
            <a:fillRect/>
          </a:stretch>
        </p:blipFill>
        <p:spPr>
          <a:xfrm>
            <a:off x="2275251" y="2671971"/>
            <a:ext cx="8773749" cy="3848637"/>
          </a:xfrm>
          <a:prstGeom prst="rect">
            <a:avLst/>
          </a:prstGeom>
        </p:spPr>
      </p:pic>
    </p:spTree>
    <p:extLst>
      <p:ext uri="{BB962C8B-B14F-4D97-AF65-F5344CB8AC3E}">
        <p14:creationId xmlns:p14="http://schemas.microsoft.com/office/powerpoint/2010/main" val="31541879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E22CC-AFBB-E69B-174B-75E12CC2EB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248DC6-154D-4E20-A7E3-DBCBEABF1355}"/>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E2D44FE-D9C2-C4B4-BA30-72749CD53089}"/>
              </a:ext>
            </a:extLst>
          </p:cNvPr>
          <p:cNvSpPr>
            <a:spLocks noGrp="1"/>
          </p:cNvSpPr>
          <p:nvPr>
            <p:ph idx="1"/>
          </p:nvPr>
        </p:nvSpPr>
        <p:spPr>
          <a:xfrm>
            <a:off x="609600" y="962232"/>
            <a:ext cx="10134600" cy="5667168"/>
          </a:xfrm>
        </p:spPr>
        <p:txBody>
          <a:bodyPr>
            <a:normAutofit/>
          </a:bodyPr>
          <a:lstStyle/>
          <a:p>
            <a:pPr marL="0" indent="0">
              <a:buNone/>
            </a:pPr>
            <a:r>
              <a:rPr lang="en-US" sz="2200" dirty="0"/>
              <a:t>Part 3: copying and the elements of creativity</a:t>
            </a:r>
          </a:p>
          <a:p>
            <a:pPr>
              <a:buFontTx/>
              <a:buChar char="-"/>
            </a:pPr>
            <a:r>
              <a:rPr lang="en-US" sz="2200" dirty="0"/>
              <a:t>We can’t introduce anything new until we’re fluent in the language of our domain. Copying (emulation) is how we learn!</a:t>
            </a:r>
          </a:p>
          <a:p>
            <a:pPr>
              <a:buFontTx/>
              <a:buChar char="-"/>
            </a:pPr>
            <a:r>
              <a:rPr lang="en-US" sz="2200" dirty="0"/>
              <a:t>Your first dozen or more research ideas will likely be “derivative work” or “cover songs” (but do you really need to retype the Great Gatsby to get the feel of a novel?)</a:t>
            </a:r>
          </a:p>
          <a:p>
            <a:pPr marL="0" indent="0">
              <a:buNone/>
            </a:pPr>
            <a:r>
              <a:rPr lang="en-US" sz="2200" dirty="0"/>
              <a:t>What can you do </a:t>
            </a:r>
            <a:r>
              <a:rPr lang="en-US" sz="2200" u="sng" dirty="0"/>
              <a:t>when generating ideas</a:t>
            </a:r>
            <a:r>
              <a:rPr lang="en-US" sz="2200" dirty="0"/>
              <a:t>? </a:t>
            </a:r>
          </a:p>
        </p:txBody>
      </p:sp>
    </p:spTree>
    <p:extLst>
      <p:ext uri="{BB962C8B-B14F-4D97-AF65-F5344CB8AC3E}">
        <p14:creationId xmlns:p14="http://schemas.microsoft.com/office/powerpoint/2010/main" val="2803967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4FAF1-1599-0547-7DA0-ED58B01170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04FDAF-84C9-9F8B-7DAC-B88082794E29}"/>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2AB111B-ECA2-A49A-9F54-0BCA6F2E9276}"/>
              </a:ext>
            </a:extLst>
          </p:cNvPr>
          <p:cNvSpPr>
            <a:spLocks noGrp="1"/>
          </p:cNvSpPr>
          <p:nvPr>
            <p:ph idx="1"/>
          </p:nvPr>
        </p:nvSpPr>
        <p:spPr>
          <a:xfrm>
            <a:off x="609600" y="962232"/>
            <a:ext cx="10134600" cy="5667168"/>
          </a:xfrm>
        </p:spPr>
        <p:txBody>
          <a:bodyPr>
            <a:normAutofit/>
          </a:bodyPr>
          <a:lstStyle/>
          <a:p>
            <a:pPr marL="0" indent="0">
              <a:buNone/>
            </a:pPr>
            <a:r>
              <a:rPr lang="en-US" sz="2200" dirty="0"/>
              <a:t>Part 3: copying and the elements of creativity</a:t>
            </a:r>
          </a:p>
          <a:p>
            <a:pPr>
              <a:buFontTx/>
              <a:buChar char="-"/>
            </a:pPr>
            <a:r>
              <a:rPr lang="en-US" sz="2200" dirty="0"/>
              <a:t>We can’t introduce anything new until we’re fluent in the language of our domain. Copying (emulation) is how we learn!</a:t>
            </a:r>
          </a:p>
          <a:p>
            <a:pPr>
              <a:buFontTx/>
              <a:buChar char="-"/>
            </a:pPr>
            <a:r>
              <a:rPr lang="en-US" sz="2200" dirty="0"/>
              <a:t>Your first dozen or more research ideas will likely be “derivative work” or “cover songs” (but do you really need to retype the Great Gatsby to get the feel of a novel?)</a:t>
            </a:r>
          </a:p>
          <a:p>
            <a:pPr marL="0" indent="0">
              <a:buNone/>
            </a:pPr>
            <a:r>
              <a:rPr lang="en-US" sz="2200" dirty="0"/>
              <a:t>What can you do </a:t>
            </a:r>
            <a:r>
              <a:rPr lang="en-US" sz="2200" u="sng" dirty="0"/>
              <a:t>when writing</a:t>
            </a:r>
            <a:r>
              <a:rPr lang="en-US" sz="2200" dirty="0"/>
              <a:t>? </a:t>
            </a:r>
          </a:p>
          <a:p>
            <a:pPr>
              <a:buFontTx/>
              <a:buChar char="-"/>
            </a:pPr>
            <a:r>
              <a:rPr lang="en-US" sz="2200" dirty="0"/>
              <a:t>Read good papers, and try to write like them! </a:t>
            </a:r>
          </a:p>
          <a:p>
            <a:pPr>
              <a:buFontTx/>
              <a:buChar char="-"/>
            </a:pPr>
            <a:r>
              <a:rPr lang="en-US" sz="2200" dirty="0"/>
              <a:t>Investigate the structure of their arguments – what level of detail? What order? What is assumed and what is explained?</a:t>
            </a:r>
          </a:p>
          <a:p>
            <a:pPr>
              <a:buFontTx/>
              <a:buChar char="-"/>
            </a:pPr>
            <a:r>
              <a:rPr lang="en-US" sz="2200" dirty="0"/>
              <a:t>Investigate the structure of their writing: “Table X presents the results. We do X, then Y, then Z. The results suggest X1 and Y1. …” </a:t>
            </a:r>
          </a:p>
          <a:p>
            <a:pPr>
              <a:buFontTx/>
              <a:buChar char="-"/>
            </a:pPr>
            <a:r>
              <a:rPr lang="en-US" sz="2200" dirty="0"/>
              <a:t>Your paper should </a:t>
            </a:r>
            <a:r>
              <a:rPr lang="en-US" sz="2200" i="1" dirty="0"/>
              <a:t>not </a:t>
            </a:r>
            <a:r>
              <a:rPr lang="en-US" sz="2200" dirty="0"/>
              <a:t>read like an op-ed, or a novel, or even a psychology article!</a:t>
            </a:r>
          </a:p>
        </p:txBody>
      </p:sp>
    </p:spTree>
    <p:extLst>
      <p:ext uri="{BB962C8B-B14F-4D97-AF65-F5344CB8AC3E}">
        <p14:creationId xmlns:p14="http://schemas.microsoft.com/office/powerpoint/2010/main" val="39519571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D272A-FCE2-7201-717C-3DA97930F2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C682F8-6596-485F-9448-644E51139F1B}"/>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1300261-7B7B-5BB5-348F-5F21962CC429}"/>
              </a:ext>
            </a:extLst>
          </p:cNvPr>
          <p:cNvSpPr>
            <a:spLocks noGrp="1"/>
          </p:cNvSpPr>
          <p:nvPr>
            <p:ph idx="1"/>
          </p:nvPr>
        </p:nvSpPr>
        <p:spPr>
          <a:xfrm>
            <a:off x="609600" y="962232"/>
            <a:ext cx="10134600" cy="5667168"/>
          </a:xfrm>
        </p:spPr>
        <p:txBody>
          <a:bodyPr>
            <a:normAutofit/>
          </a:bodyPr>
          <a:lstStyle/>
          <a:p>
            <a:pPr marL="0" indent="0">
              <a:buNone/>
            </a:pPr>
            <a:r>
              <a:rPr lang="en-US" sz="2200" dirty="0"/>
              <a:t>Part 3: copying and the elements of creativity</a:t>
            </a:r>
          </a:p>
          <a:p>
            <a:pPr>
              <a:buFontTx/>
              <a:buChar char="-"/>
            </a:pPr>
            <a:r>
              <a:rPr lang="en-US" sz="2200" dirty="0"/>
              <a:t>We can’t introduce anything new until we’re fluent in the language of our domain. Copying (emulation) is how we learn!</a:t>
            </a:r>
          </a:p>
          <a:p>
            <a:pPr>
              <a:buFontTx/>
              <a:buChar char="-"/>
            </a:pPr>
            <a:r>
              <a:rPr lang="en-US" sz="2200" dirty="0"/>
              <a:t>Your first dozen or more research ideas will likely be “derivative work” or “cover songs” (but do you really need to retype the Great Gatsby to get the feel of a novel?)</a:t>
            </a:r>
          </a:p>
          <a:p>
            <a:pPr marL="0" indent="0">
              <a:buNone/>
            </a:pPr>
            <a:r>
              <a:rPr lang="en-US" sz="2200" dirty="0"/>
              <a:t>What can you do </a:t>
            </a:r>
            <a:r>
              <a:rPr lang="en-US" sz="2200" u="sng" dirty="0"/>
              <a:t>when building a dissertation</a:t>
            </a:r>
            <a:r>
              <a:rPr lang="en-US" sz="2200" dirty="0"/>
              <a:t>? </a:t>
            </a:r>
          </a:p>
          <a:p>
            <a:pPr>
              <a:buFontTx/>
              <a:buChar char="-"/>
            </a:pPr>
            <a:r>
              <a:rPr lang="en-US" sz="2200" dirty="0"/>
              <a:t>Then you can start combining your own ideas with the genre and the literature</a:t>
            </a:r>
          </a:p>
          <a:p>
            <a:pPr>
              <a:buFontTx/>
              <a:buChar char="-"/>
            </a:pPr>
            <a:r>
              <a:rPr lang="en-US" sz="2200" dirty="0"/>
              <a:t>Like the Macintosh, can copy key elements while combining the computer with household appliances</a:t>
            </a:r>
          </a:p>
        </p:txBody>
      </p:sp>
    </p:spTree>
    <p:extLst>
      <p:ext uri="{BB962C8B-B14F-4D97-AF65-F5344CB8AC3E}">
        <p14:creationId xmlns:p14="http://schemas.microsoft.com/office/powerpoint/2010/main" val="21001513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53928-E3C0-4B41-7DC3-003C22A402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3ECF0-A9CC-003B-ED3E-863678954E09}"/>
              </a:ext>
            </a:extLst>
          </p:cNvPr>
          <p:cNvSpPr>
            <a:spLocks noGrp="1"/>
          </p:cNvSpPr>
          <p:nvPr>
            <p:ph type="ctrTitle"/>
          </p:nvPr>
        </p:nvSpPr>
        <p:spPr>
          <a:xfrm>
            <a:off x="1261872" y="758952"/>
            <a:ext cx="10549128" cy="4041648"/>
          </a:xfrm>
        </p:spPr>
        <p:txBody>
          <a:bodyPr/>
          <a:lstStyle/>
          <a:p>
            <a:r>
              <a:rPr lang="en-US" dirty="0"/>
              <a:t>An HSR Remix Example</a:t>
            </a:r>
          </a:p>
        </p:txBody>
      </p:sp>
      <p:sp>
        <p:nvSpPr>
          <p:cNvPr id="3" name="Subtitle 2">
            <a:extLst>
              <a:ext uri="{FF2B5EF4-FFF2-40B4-BE49-F238E27FC236}">
                <a16:creationId xmlns:a16="http://schemas.microsoft.com/office/drawing/2014/main" id="{A1A2155B-D354-F69A-430C-0E403367C9B0}"/>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923261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07A2B-3920-BFB5-6388-208256DDF4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BF722E-7F45-0555-3F08-99F6AA4017C1}"/>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6390CF3-9C8C-6235-01F5-A32916F29301}"/>
              </a:ext>
            </a:extLst>
          </p:cNvPr>
          <p:cNvSpPr>
            <a:spLocks noGrp="1"/>
          </p:cNvSpPr>
          <p:nvPr>
            <p:ph idx="1"/>
          </p:nvPr>
        </p:nvSpPr>
        <p:spPr>
          <a:xfrm>
            <a:off x="609600" y="962232"/>
            <a:ext cx="10134600" cy="5667168"/>
          </a:xfrm>
        </p:spPr>
        <p:txBody>
          <a:bodyPr>
            <a:normAutofit/>
          </a:bodyPr>
          <a:lstStyle/>
          <a:p>
            <a:pPr marL="0" indent="0">
              <a:buNone/>
            </a:pPr>
            <a:r>
              <a:rPr lang="en-US" sz="2200" dirty="0"/>
              <a:t>Why do we care about this question? What outcomes are important? </a:t>
            </a:r>
          </a:p>
          <a:p>
            <a:pPr marL="0" indent="0">
              <a:buNone/>
            </a:pPr>
            <a:endParaRPr lang="en-US" sz="2200" dirty="0"/>
          </a:p>
        </p:txBody>
      </p:sp>
    </p:spTree>
    <p:extLst>
      <p:ext uri="{BB962C8B-B14F-4D97-AF65-F5344CB8AC3E}">
        <p14:creationId xmlns:p14="http://schemas.microsoft.com/office/powerpoint/2010/main" val="319400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Answers are only as good as your data!</a:t>
            </a:r>
            <a:endParaRPr lang="en-US"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3F0ACE8-668A-7FAE-EEE3-846ECC270725}"/>
              </a:ext>
            </a:extLst>
          </p:cNvPr>
          <p:cNvSpPr txBox="1"/>
          <p:nvPr/>
        </p:nvSpPr>
        <p:spPr>
          <a:xfrm>
            <a:off x="609600" y="962232"/>
            <a:ext cx="4953000" cy="4493538"/>
          </a:xfrm>
          <a:prstGeom prst="rect">
            <a:avLst/>
          </a:prstGeom>
          <a:solidFill>
            <a:schemeClr val="accent3">
              <a:lumMod val="40000"/>
              <a:lumOff val="60000"/>
            </a:schemeClr>
          </a:solidFill>
        </p:spPr>
        <p:txBody>
          <a:bodyPr wrap="square" rtlCol="0">
            <a:spAutoFit/>
          </a:bodyPr>
          <a:lstStyle/>
          <a:p>
            <a:r>
              <a:rPr lang="en-US" sz="2200" b="1" u="sng" dirty="0"/>
              <a:t>Immediately Available Datasets</a:t>
            </a:r>
          </a:p>
          <a:p>
            <a:endParaRPr lang="en-US" sz="2200" b="1" u="sng" dirty="0"/>
          </a:p>
          <a:p>
            <a:pPr marL="342900" indent="-342900">
              <a:buFont typeface="Arial" panose="020B0604020202020204" pitchFamily="34" charset="0"/>
              <a:buChar char="•"/>
            </a:pPr>
            <a:r>
              <a:rPr lang="en-US" sz="2200" dirty="0"/>
              <a:t>High-quality census/health data in the US and internationally: 	</a:t>
            </a:r>
            <a:r>
              <a:rPr lang="en-US" sz="2200" dirty="0">
                <a:hlinkClick r:id="rId3"/>
              </a:rPr>
              <a:t>https://www.ipums.org/</a:t>
            </a:r>
            <a:endParaRPr lang="en-US" sz="2200" dirty="0"/>
          </a:p>
          <a:p>
            <a:pPr marL="342900" indent="-342900">
              <a:buFont typeface="Arial" panose="020B0604020202020204" pitchFamily="34" charset="0"/>
              <a:buChar char="•"/>
            </a:pPr>
            <a:r>
              <a:rPr lang="en-US" sz="2200" dirty="0">
                <a:hlinkClick r:id="rId4"/>
              </a:rPr>
              <a:t>https://sebastiantellotrillo.com/resources/primer-where-to-find-data</a:t>
            </a:r>
            <a:r>
              <a:rPr lang="en-US" sz="2200" dirty="0"/>
              <a:t> </a:t>
            </a:r>
          </a:p>
          <a:p>
            <a:pPr marL="342900" indent="-342900">
              <a:buFont typeface="Arial" panose="020B0604020202020204" pitchFamily="34" charset="0"/>
              <a:buChar char="•"/>
            </a:pPr>
            <a:r>
              <a:rPr lang="en-US" sz="2200" dirty="0"/>
              <a:t>Canadian Community Health Survey</a:t>
            </a:r>
          </a:p>
          <a:p>
            <a:pPr marL="342900" indent="-342900">
              <a:buFont typeface="Arial" panose="020B0604020202020204" pitchFamily="34" charset="0"/>
              <a:buChar char="•"/>
            </a:pPr>
            <a:r>
              <a:rPr lang="en-US" sz="2200" dirty="0">
                <a:hlinkClick r:id="rId5"/>
              </a:rPr>
              <a:t>https://datacentre.chass.utoronto.ca/</a:t>
            </a:r>
            <a:endParaRPr lang="en-US" sz="2200" dirty="0"/>
          </a:p>
          <a:p>
            <a:pPr marL="342900" indent="-342900">
              <a:buFont typeface="Arial" panose="020B0604020202020204" pitchFamily="34" charset="0"/>
              <a:buChar char="•"/>
            </a:pPr>
            <a:r>
              <a:rPr lang="en-US" sz="2200" dirty="0"/>
              <a:t>Lots of others!</a:t>
            </a:r>
          </a:p>
          <a:p>
            <a:pPr marL="342900" indent="-342900">
              <a:buFont typeface="Arial" panose="020B0604020202020204" pitchFamily="34" charset="0"/>
              <a:buChar char="•"/>
            </a:pPr>
            <a:endParaRPr lang="en-US" sz="2200" dirty="0"/>
          </a:p>
        </p:txBody>
      </p:sp>
      <p:sp>
        <p:nvSpPr>
          <p:cNvPr id="7" name="TextBox 6">
            <a:extLst>
              <a:ext uri="{FF2B5EF4-FFF2-40B4-BE49-F238E27FC236}">
                <a16:creationId xmlns:a16="http://schemas.microsoft.com/office/drawing/2014/main" id="{02301630-EBF2-9429-FDAC-D7F79000AD6F}"/>
              </a:ext>
            </a:extLst>
          </p:cNvPr>
          <p:cNvSpPr txBox="1"/>
          <p:nvPr/>
        </p:nvSpPr>
        <p:spPr>
          <a:xfrm>
            <a:off x="5865586" y="962232"/>
            <a:ext cx="4724400" cy="3477875"/>
          </a:xfrm>
          <a:prstGeom prst="rect">
            <a:avLst/>
          </a:prstGeom>
          <a:solidFill>
            <a:schemeClr val="accent2">
              <a:lumMod val="40000"/>
              <a:lumOff val="60000"/>
            </a:schemeClr>
          </a:solidFill>
        </p:spPr>
        <p:txBody>
          <a:bodyPr wrap="square" rtlCol="0">
            <a:spAutoFit/>
          </a:bodyPr>
          <a:lstStyle/>
          <a:p>
            <a:r>
              <a:rPr lang="en-US" sz="2200" b="1" u="sng" dirty="0"/>
              <a:t>Good Dissertation Datasets</a:t>
            </a:r>
          </a:p>
          <a:p>
            <a:endParaRPr lang="en-US" sz="2200" b="1" u="sng" dirty="0"/>
          </a:p>
          <a:p>
            <a:pPr marL="342900" indent="-342900">
              <a:buFont typeface="Arial" panose="020B0604020202020204" pitchFamily="34" charset="0"/>
              <a:buChar char="•"/>
            </a:pPr>
            <a:r>
              <a:rPr lang="en-US" sz="2200" dirty="0"/>
              <a:t>ICES (Ontario-level claims) </a:t>
            </a:r>
          </a:p>
          <a:p>
            <a:pPr marL="342900" indent="-342900">
              <a:buFont typeface="Arial" panose="020B0604020202020204" pitchFamily="34" charset="0"/>
              <a:buChar char="•"/>
            </a:pPr>
            <a:r>
              <a:rPr lang="en-US" sz="2200" dirty="0"/>
              <a:t>PCPOP (BC-level data, links to a lot of useful demographic data) </a:t>
            </a:r>
          </a:p>
          <a:p>
            <a:pPr marL="342900" indent="-342900">
              <a:buFont typeface="Arial" panose="020B0604020202020204" pitchFamily="34" charset="0"/>
              <a:buChar char="•"/>
            </a:pPr>
            <a:r>
              <a:rPr lang="en-US" sz="2200" dirty="0"/>
              <a:t>CIHI</a:t>
            </a:r>
          </a:p>
          <a:p>
            <a:pPr marL="342900" indent="-342900">
              <a:buFont typeface="Arial" panose="020B0604020202020204" pitchFamily="34" charset="0"/>
              <a:buChar char="•"/>
            </a:pPr>
            <a:r>
              <a:rPr lang="en-US" sz="2200" dirty="0"/>
              <a:t>Medicare FFS (US; need a sponsor)</a:t>
            </a:r>
          </a:p>
          <a:p>
            <a:pPr marL="342900" indent="-342900">
              <a:buFont typeface="Arial" panose="020B0604020202020204" pitchFamily="34" charset="0"/>
              <a:buChar char="•"/>
            </a:pPr>
            <a:r>
              <a:rPr lang="en-US" sz="2200" dirty="0"/>
              <a:t>Lots of others!</a:t>
            </a:r>
          </a:p>
        </p:txBody>
      </p:sp>
    </p:spTree>
    <p:extLst>
      <p:ext uri="{BB962C8B-B14F-4D97-AF65-F5344CB8AC3E}">
        <p14:creationId xmlns:p14="http://schemas.microsoft.com/office/powerpoint/2010/main" val="8847574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E41AE-62C7-330C-E516-A4E338F3D8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0E9418-75A2-04AE-454A-CC3571C65698}"/>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CDE6238-1712-793E-47EA-6AF3017448C5}"/>
              </a:ext>
            </a:extLst>
          </p:cNvPr>
          <p:cNvSpPr>
            <a:spLocks noGrp="1"/>
          </p:cNvSpPr>
          <p:nvPr>
            <p:ph idx="1"/>
          </p:nvPr>
        </p:nvSpPr>
        <p:spPr>
          <a:xfrm>
            <a:off x="609600" y="962232"/>
            <a:ext cx="10134600" cy="5667168"/>
          </a:xfrm>
        </p:spPr>
        <p:txBody>
          <a:bodyPr>
            <a:normAutofit/>
          </a:bodyPr>
          <a:lstStyle/>
          <a:p>
            <a:pPr marL="0" indent="0">
              <a:buNone/>
            </a:pPr>
            <a:r>
              <a:rPr lang="en-US" sz="2200" dirty="0"/>
              <a:t>1987: Rand Health Insurance Experiment </a:t>
            </a:r>
          </a:p>
          <a:p>
            <a:pPr>
              <a:buFontTx/>
              <a:buChar char="-"/>
            </a:pPr>
            <a:r>
              <a:rPr lang="en-US" sz="2200" dirty="0"/>
              <a:t>RCT assigning families to different plans with cost-sharing (shows that facing costs lowers demand for care, provides a rational for public coverage)</a:t>
            </a:r>
          </a:p>
          <a:p>
            <a:pPr marL="0" indent="0">
              <a:buNone/>
            </a:pPr>
            <a:endParaRPr lang="en-US" sz="2200" dirty="0"/>
          </a:p>
        </p:txBody>
      </p:sp>
    </p:spTree>
    <p:extLst>
      <p:ext uri="{BB962C8B-B14F-4D97-AF65-F5344CB8AC3E}">
        <p14:creationId xmlns:p14="http://schemas.microsoft.com/office/powerpoint/2010/main" val="17516513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49BDD-40DF-37D1-352A-C62D2C3697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70F703-F14F-5E7A-3CDC-FCBB24FB33DA}"/>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A5D5FAC-6195-AAAC-EC9F-F6EFC7A169ED}"/>
              </a:ext>
            </a:extLst>
          </p:cNvPr>
          <p:cNvSpPr>
            <a:spLocks noGrp="1"/>
          </p:cNvSpPr>
          <p:nvPr>
            <p:ph idx="1"/>
          </p:nvPr>
        </p:nvSpPr>
        <p:spPr>
          <a:xfrm>
            <a:off x="609600" y="962232"/>
            <a:ext cx="10134600" cy="5667168"/>
          </a:xfrm>
        </p:spPr>
        <p:txBody>
          <a:bodyPr>
            <a:normAutofit/>
          </a:bodyPr>
          <a:lstStyle/>
          <a:p>
            <a:pPr marL="0" indent="0">
              <a:buNone/>
            </a:pPr>
            <a:r>
              <a:rPr lang="en-US" sz="2200" dirty="0"/>
              <a:t>1987: Rand Health Insurance Experiment </a:t>
            </a:r>
          </a:p>
          <a:p>
            <a:pPr>
              <a:buFontTx/>
              <a:buChar char="-"/>
            </a:pPr>
            <a:r>
              <a:rPr lang="en-US" sz="2200" dirty="0"/>
              <a:t>RCT assigning families to different plans with cost-sharing (shows that facing costs lowers demand for care, provides a rational for public coverage)</a:t>
            </a:r>
          </a:p>
          <a:p>
            <a:pPr>
              <a:buFontTx/>
              <a:buChar char="-"/>
            </a:pPr>
            <a:r>
              <a:rPr lang="en-US" sz="2200" dirty="0"/>
              <a:t>This led to US states taking different approaches to expanding coverage (e.g., Medicaid managed care with some cost-sharing)</a:t>
            </a:r>
          </a:p>
          <a:p>
            <a:pPr>
              <a:buFontTx/>
              <a:buChar char="-"/>
            </a:pPr>
            <a:endParaRPr lang="en-US" sz="2200" dirty="0"/>
          </a:p>
          <a:p>
            <a:pPr marL="0" indent="0">
              <a:buNone/>
            </a:pPr>
            <a:endParaRPr lang="en-US" sz="2200" dirty="0"/>
          </a:p>
        </p:txBody>
      </p:sp>
      <p:sp>
        <p:nvSpPr>
          <p:cNvPr id="4" name="Rectangle 3">
            <a:extLst>
              <a:ext uri="{FF2B5EF4-FFF2-40B4-BE49-F238E27FC236}">
                <a16:creationId xmlns:a16="http://schemas.microsoft.com/office/drawing/2014/main" id="{171E6EDC-30DF-4238-DBC0-691B51A941D4}"/>
              </a:ext>
            </a:extLst>
          </p:cNvPr>
          <p:cNvSpPr/>
          <p:nvPr/>
        </p:nvSpPr>
        <p:spPr>
          <a:xfrm>
            <a:off x="1752600" y="3124200"/>
            <a:ext cx="9144000" cy="3581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b="1" dirty="0"/>
              <a:t>Initial work</a:t>
            </a:r>
          </a:p>
          <a:p>
            <a:pPr marL="342900" indent="-342900">
              <a:buFontTx/>
              <a:buChar char="-"/>
            </a:pPr>
            <a:r>
              <a:rPr lang="en-US" sz="2200" dirty="0"/>
              <a:t>Currie and Gruber (1996, QJE) – leveraged that variation in simple regressions to look at children’s health outcomes and utilization (difference in differences)</a:t>
            </a:r>
          </a:p>
          <a:p>
            <a:pPr marL="285750" indent="-285750">
              <a:buFontTx/>
              <a:buChar char="-"/>
            </a:pPr>
            <a:r>
              <a:rPr lang="en-US" sz="2200" dirty="0"/>
              <a:t>Hanratty (1996, AER) – studied the same question (infant health outcomes) in Canada with a different population and identifying variation (staggered adoption of NHI)</a:t>
            </a:r>
          </a:p>
          <a:p>
            <a:pPr marL="285750" indent="-285750">
              <a:buFontTx/>
              <a:buChar char="-"/>
            </a:pPr>
            <a:r>
              <a:rPr lang="en-US" sz="2200" dirty="0"/>
              <a:t>Grootendorst, O’Brien &amp; Anderson (1997, </a:t>
            </a:r>
            <a:r>
              <a:rPr lang="en-US" sz="2200" i="1" dirty="0"/>
              <a:t>Medical Care</a:t>
            </a:r>
            <a:r>
              <a:rPr lang="en-US" sz="2200" dirty="0"/>
              <a:t>) – rather than infant/child health, use the new ODB to study effect on seniors (what’s the new variation?)</a:t>
            </a:r>
          </a:p>
          <a:p>
            <a:pPr algn="ctr"/>
            <a:endParaRPr lang="en-US" dirty="0"/>
          </a:p>
        </p:txBody>
      </p:sp>
    </p:spTree>
    <p:extLst>
      <p:ext uri="{BB962C8B-B14F-4D97-AF65-F5344CB8AC3E}">
        <p14:creationId xmlns:p14="http://schemas.microsoft.com/office/powerpoint/2010/main" val="16296673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DF2FF-F2ED-CFDD-69B7-17A83A5DC0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E60DC6-5D91-518D-727B-3763937C2E4A}"/>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Copying and Transforming Additional Work</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F3E35AF-4EEC-2812-5190-E90F3D118C50}"/>
              </a:ext>
            </a:extLst>
          </p:cNvPr>
          <p:cNvSpPr>
            <a:spLocks noGrp="1"/>
          </p:cNvSpPr>
          <p:nvPr>
            <p:ph idx="1"/>
          </p:nvPr>
        </p:nvSpPr>
        <p:spPr>
          <a:xfrm>
            <a:off x="609600" y="962232"/>
            <a:ext cx="10134600" cy="5667168"/>
          </a:xfrm>
        </p:spPr>
        <p:txBody>
          <a:bodyPr>
            <a:normAutofit/>
          </a:bodyPr>
          <a:lstStyle/>
          <a:p>
            <a:pPr>
              <a:buFontTx/>
              <a:buChar char="-"/>
            </a:pPr>
            <a:endParaRPr lang="en-US" sz="2200" dirty="0"/>
          </a:p>
          <a:p>
            <a:pPr marL="0" indent="0">
              <a:buNone/>
            </a:pPr>
            <a:endParaRPr lang="en-US" sz="2200" dirty="0"/>
          </a:p>
        </p:txBody>
      </p:sp>
      <p:sp>
        <p:nvSpPr>
          <p:cNvPr id="3" name="Rectangle 2">
            <a:extLst>
              <a:ext uri="{FF2B5EF4-FFF2-40B4-BE49-F238E27FC236}">
                <a16:creationId xmlns:a16="http://schemas.microsoft.com/office/drawing/2014/main" id="{FEC488FB-BA48-65ED-49AC-11A1E1D67DD6}"/>
              </a:ext>
            </a:extLst>
          </p:cNvPr>
          <p:cNvSpPr/>
          <p:nvPr/>
        </p:nvSpPr>
        <p:spPr>
          <a:xfrm>
            <a:off x="4419600" y="1053672"/>
            <a:ext cx="28194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Initial work</a:t>
            </a:r>
          </a:p>
        </p:txBody>
      </p:sp>
    </p:spTree>
    <p:extLst>
      <p:ext uri="{BB962C8B-B14F-4D97-AF65-F5344CB8AC3E}">
        <p14:creationId xmlns:p14="http://schemas.microsoft.com/office/powerpoint/2010/main" val="34539927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5D0AC-3221-DC68-A2DB-F347EDA83F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83646-8A0C-144B-A894-5546CA8A3221}"/>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Copying and Transforming Additional Work</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E7439E4-CC42-DC1F-9291-2EA572537509}"/>
              </a:ext>
            </a:extLst>
          </p:cNvPr>
          <p:cNvSpPr>
            <a:spLocks noGrp="1"/>
          </p:cNvSpPr>
          <p:nvPr>
            <p:ph idx="1"/>
          </p:nvPr>
        </p:nvSpPr>
        <p:spPr>
          <a:xfrm>
            <a:off x="609600" y="962232"/>
            <a:ext cx="10134600" cy="5667168"/>
          </a:xfrm>
        </p:spPr>
        <p:txBody>
          <a:bodyPr>
            <a:normAutofit/>
          </a:bodyPr>
          <a:lstStyle/>
          <a:p>
            <a:pPr>
              <a:buFontTx/>
              <a:buChar char="-"/>
            </a:pPr>
            <a:endParaRPr lang="en-US" sz="2200" dirty="0"/>
          </a:p>
          <a:p>
            <a:pPr marL="0" indent="0">
              <a:buNone/>
            </a:pPr>
            <a:endParaRPr lang="en-US" sz="2200" dirty="0"/>
          </a:p>
        </p:txBody>
      </p:sp>
      <p:sp>
        <p:nvSpPr>
          <p:cNvPr id="3" name="Rectangle 2">
            <a:extLst>
              <a:ext uri="{FF2B5EF4-FFF2-40B4-BE49-F238E27FC236}">
                <a16:creationId xmlns:a16="http://schemas.microsoft.com/office/drawing/2014/main" id="{669724E0-3993-4829-BC28-2631DF667C04}"/>
              </a:ext>
            </a:extLst>
          </p:cNvPr>
          <p:cNvSpPr/>
          <p:nvPr/>
        </p:nvSpPr>
        <p:spPr>
          <a:xfrm>
            <a:off x="4419600" y="1053672"/>
            <a:ext cx="28194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Initial work</a:t>
            </a:r>
          </a:p>
        </p:txBody>
      </p:sp>
      <p:cxnSp>
        <p:nvCxnSpPr>
          <p:cNvPr id="6" name="Straight Arrow Connector 5">
            <a:extLst>
              <a:ext uri="{FF2B5EF4-FFF2-40B4-BE49-F238E27FC236}">
                <a16:creationId xmlns:a16="http://schemas.microsoft.com/office/drawing/2014/main" id="{74416CEA-81E6-C79A-31A0-6B9D351A47E2}"/>
              </a:ext>
            </a:extLst>
          </p:cNvPr>
          <p:cNvCxnSpPr>
            <a:cxnSpLocks/>
            <a:stCxn id="3" idx="2"/>
            <a:endCxn id="7" idx="0"/>
          </p:cNvCxnSpPr>
          <p:nvPr/>
        </p:nvCxnSpPr>
        <p:spPr>
          <a:xfrm flipH="1">
            <a:off x="1920240" y="1587072"/>
            <a:ext cx="3909060" cy="394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B1407F4-388B-81EE-6840-2B08B613C74D}"/>
              </a:ext>
            </a:extLst>
          </p:cNvPr>
          <p:cNvSpPr/>
          <p:nvPr/>
        </p:nvSpPr>
        <p:spPr>
          <a:xfrm>
            <a:off x="182880" y="1981200"/>
            <a:ext cx="3474720" cy="487680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Copying</a:t>
            </a:r>
          </a:p>
          <a:p>
            <a:pPr marL="285750" indent="-285750">
              <a:buFontTx/>
              <a:buChar char="-"/>
            </a:pPr>
            <a:r>
              <a:rPr lang="en-US" dirty="0">
                <a:solidFill>
                  <a:sysClr val="windowText" lastClr="000000"/>
                </a:solidFill>
              </a:rPr>
              <a:t>Tamblyn et al., JAMA (2001) looking at QC </a:t>
            </a:r>
            <a:r>
              <a:rPr lang="en-US" i="1" dirty="0">
                <a:solidFill>
                  <a:sysClr val="windowText" lastClr="000000"/>
                </a:solidFill>
              </a:rPr>
              <a:t>adding </a:t>
            </a:r>
            <a:r>
              <a:rPr lang="en-US" dirty="0">
                <a:solidFill>
                  <a:sysClr val="windowText" lastClr="000000"/>
                </a:solidFill>
              </a:rPr>
              <a:t>cost-sharing to Rx coverage </a:t>
            </a:r>
          </a:p>
          <a:p>
            <a:pPr marL="285750" indent="-285750">
              <a:buFontTx/>
              <a:buChar char="-"/>
            </a:pPr>
            <a:r>
              <a:rPr lang="en-US" dirty="0">
                <a:solidFill>
                  <a:sysClr val="windowText" lastClr="000000"/>
                </a:solidFill>
              </a:rPr>
              <a:t>Grossman et al. copied in Taiwan (never published)</a:t>
            </a:r>
          </a:p>
          <a:p>
            <a:pPr marL="285750" indent="-285750">
              <a:buFontTx/>
              <a:buChar char="-"/>
            </a:pPr>
            <a:r>
              <a:rPr lang="en-US" dirty="0" err="1">
                <a:solidFill>
                  <a:sysClr val="windowText" lastClr="000000"/>
                </a:solidFill>
              </a:rPr>
              <a:t>Kozyrskyj</a:t>
            </a:r>
            <a:r>
              <a:rPr lang="en-US" dirty="0">
                <a:solidFill>
                  <a:sysClr val="windowText" lastClr="000000"/>
                </a:solidFill>
              </a:rPr>
              <a:t> et al., (2001, CMAJ) did the same thing in Manitoba</a:t>
            </a:r>
          </a:p>
          <a:p>
            <a:pPr marL="285750" indent="-285750">
              <a:buFontTx/>
              <a:buChar char="-"/>
            </a:pPr>
            <a:r>
              <a:rPr lang="en-US" dirty="0">
                <a:solidFill>
                  <a:sysClr val="windowText" lastClr="000000"/>
                </a:solidFill>
              </a:rPr>
              <a:t>Finkelstein (2007, QJE) used introduction of Medicare in US (same method but new variation based on pre-Medicare insurance coverage)</a:t>
            </a:r>
          </a:p>
          <a:p>
            <a:pPr marL="285750" indent="-285750">
              <a:buFontTx/>
              <a:buChar char="-"/>
            </a:pPr>
            <a:r>
              <a:rPr lang="en-US" dirty="0">
                <a:solidFill>
                  <a:sysClr val="windowText" lastClr="000000"/>
                </a:solidFill>
              </a:rPr>
              <a:t>Card, Dobkin, and Maestas (2008, QJE) do the same as Grootendorst but in the US</a:t>
            </a:r>
          </a:p>
        </p:txBody>
      </p:sp>
    </p:spTree>
    <p:extLst>
      <p:ext uri="{BB962C8B-B14F-4D97-AF65-F5344CB8AC3E}">
        <p14:creationId xmlns:p14="http://schemas.microsoft.com/office/powerpoint/2010/main" val="17025682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0F964-9508-039F-727E-341C105CE4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5CE849-2BC0-AD78-B7CB-313A0510C874}"/>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Copying and Transforming Additional Work</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2CE3BF9-0DF4-9B95-3B05-34EFBC01A1B7}"/>
              </a:ext>
            </a:extLst>
          </p:cNvPr>
          <p:cNvSpPr>
            <a:spLocks noGrp="1"/>
          </p:cNvSpPr>
          <p:nvPr>
            <p:ph idx="1"/>
          </p:nvPr>
        </p:nvSpPr>
        <p:spPr>
          <a:xfrm>
            <a:off x="609600" y="962232"/>
            <a:ext cx="10134600" cy="5667168"/>
          </a:xfrm>
        </p:spPr>
        <p:txBody>
          <a:bodyPr>
            <a:normAutofit/>
          </a:bodyPr>
          <a:lstStyle/>
          <a:p>
            <a:pPr>
              <a:buFontTx/>
              <a:buChar char="-"/>
            </a:pPr>
            <a:endParaRPr lang="en-US" sz="2200" dirty="0"/>
          </a:p>
          <a:p>
            <a:pPr marL="0" indent="0">
              <a:buNone/>
            </a:pPr>
            <a:endParaRPr lang="en-US" sz="2200" dirty="0"/>
          </a:p>
        </p:txBody>
      </p:sp>
      <p:sp>
        <p:nvSpPr>
          <p:cNvPr id="3" name="Rectangle 2">
            <a:extLst>
              <a:ext uri="{FF2B5EF4-FFF2-40B4-BE49-F238E27FC236}">
                <a16:creationId xmlns:a16="http://schemas.microsoft.com/office/drawing/2014/main" id="{26110330-5A9D-1296-AF67-B050CA0FC7EB}"/>
              </a:ext>
            </a:extLst>
          </p:cNvPr>
          <p:cNvSpPr/>
          <p:nvPr/>
        </p:nvSpPr>
        <p:spPr>
          <a:xfrm>
            <a:off x="4419600" y="1053672"/>
            <a:ext cx="28194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Initial work</a:t>
            </a:r>
          </a:p>
        </p:txBody>
      </p:sp>
      <p:cxnSp>
        <p:nvCxnSpPr>
          <p:cNvPr id="6" name="Straight Arrow Connector 5">
            <a:extLst>
              <a:ext uri="{FF2B5EF4-FFF2-40B4-BE49-F238E27FC236}">
                <a16:creationId xmlns:a16="http://schemas.microsoft.com/office/drawing/2014/main" id="{6D7D9784-5920-0FF0-99B1-FBEA4DCD242F}"/>
              </a:ext>
            </a:extLst>
          </p:cNvPr>
          <p:cNvCxnSpPr>
            <a:cxnSpLocks/>
            <a:stCxn id="3" idx="2"/>
            <a:endCxn id="7" idx="0"/>
          </p:cNvCxnSpPr>
          <p:nvPr/>
        </p:nvCxnSpPr>
        <p:spPr>
          <a:xfrm flipH="1">
            <a:off x="1920240" y="1587072"/>
            <a:ext cx="3909060" cy="394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4DC9BD8-3171-08D6-B35E-9D2C2A33E8A8}"/>
              </a:ext>
            </a:extLst>
          </p:cNvPr>
          <p:cNvSpPr/>
          <p:nvPr/>
        </p:nvSpPr>
        <p:spPr>
          <a:xfrm>
            <a:off x="182880" y="1981200"/>
            <a:ext cx="3474720" cy="487680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Copying</a:t>
            </a:r>
          </a:p>
          <a:p>
            <a:pPr marL="285750" indent="-285750">
              <a:buFontTx/>
              <a:buChar char="-"/>
            </a:pPr>
            <a:r>
              <a:rPr lang="en-US" dirty="0">
                <a:solidFill>
                  <a:sysClr val="windowText" lastClr="000000"/>
                </a:solidFill>
              </a:rPr>
              <a:t>Tamblyn et al., JAMA (2001) looking at QC </a:t>
            </a:r>
            <a:r>
              <a:rPr lang="en-US" i="1" dirty="0">
                <a:solidFill>
                  <a:sysClr val="windowText" lastClr="000000"/>
                </a:solidFill>
              </a:rPr>
              <a:t>adding </a:t>
            </a:r>
            <a:r>
              <a:rPr lang="en-US" dirty="0">
                <a:solidFill>
                  <a:sysClr val="windowText" lastClr="000000"/>
                </a:solidFill>
              </a:rPr>
              <a:t>cost-sharing to Rx coverage </a:t>
            </a:r>
          </a:p>
          <a:p>
            <a:pPr marL="285750" indent="-285750">
              <a:buFontTx/>
              <a:buChar char="-"/>
            </a:pPr>
            <a:r>
              <a:rPr lang="en-US" dirty="0">
                <a:solidFill>
                  <a:sysClr val="windowText" lastClr="000000"/>
                </a:solidFill>
              </a:rPr>
              <a:t>Grossman et al. copied in Taiwan (never published)</a:t>
            </a:r>
          </a:p>
          <a:p>
            <a:pPr marL="285750" indent="-285750">
              <a:buFontTx/>
              <a:buChar char="-"/>
            </a:pPr>
            <a:r>
              <a:rPr lang="en-US" dirty="0" err="1">
                <a:solidFill>
                  <a:sysClr val="windowText" lastClr="000000"/>
                </a:solidFill>
              </a:rPr>
              <a:t>Kozyrskyj</a:t>
            </a:r>
            <a:r>
              <a:rPr lang="en-US" dirty="0">
                <a:solidFill>
                  <a:sysClr val="windowText" lastClr="000000"/>
                </a:solidFill>
              </a:rPr>
              <a:t> et al., (2001, CMAJ) did the same thing in Manitoba</a:t>
            </a:r>
          </a:p>
          <a:p>
            <a:pPr marL="285750" indent="-285750">
              <a:buFontTx/>
              <a:buChar char="-"/>
            </a:pPr>
            <a:r>
              <a:rPr lang="en-US" dirty="0">
                <a:solidFill>
                  <a:sysClr val="windowText" lastClr="000000"/>
                </a:solidFill>
              </a:rPr>
              <a:t>Finkelstein (2007, QJE) used introduction of Medicare in US (same method but new variation based on pre-Medicare insurance coverage)</a:t>
            </a:r>
          </a:p>
          <a:p>
            <a:pPr marL="285750" indent="-285750">
              <a:buFontTx/>
              <a:buChar char="-"/>
            </a:pPr>
            <a:r>
              <a:rPr lang="en-US" dirty="0">
                <a:solidFill>
                  <a:sysClr val="windowText" lastClr="000000"/>
                </a:solidFill>
              </a:rPr>
              <a:t>Card, Dobkin, and Maestas (2008, QJE) do the same as Grootendorst but in the US</a:t>
            </a:r>
          </a:p>
        </p:txBody>
      </p:sp>
      <p:sp>
        <p:nvSpPr>
          <p:cNvPr id="8" name="Rectangle 7">
            <a:extLst>
              <a:ext uri="{FF2B5EF4-FFF2-40B4-BE49-F238E27FC236}">
                <a16:creationId xmlns:a16="http://schemas.microsoft.com/office/drawing/2014/main" id="{B6AE60D4-655E-70A9-45A0-A4C0BE51DBBA}"/>
              </a:ext>
            </a:extLst>
          </p:cNvPr>
          <p:cNvSpPr/>
          <p:nvPr/>
        </p:nvSpPr>
        <p:spPr>
          <a:xfrm>
            <a:off x="3916680" y="1981200"/>
            <a:ext cx="3474720" cy="487680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Combining</a:t>
            </a:r>
          </a:p>
          <a:p>
            <a:pPr marL="285750" indent="-285750">
              <a:buFontTx/>
              <a:buChar char="-"/>
            </a:pPr>
            <a:r>
              <a:rPr lang="en-US" dirty="0">
                <a:solidFill>
                  <a:sysClr val="windowText" lastClr="000000"/>
                </a:solidFill>
              </a:rPr>
              <a:t>Baicker et al. (2013, NEJM) used the Oregon HIE </a:t>
            </a:r>
            <a:r>
              <a:rPr lang="en-US" i="1" dirty="0">
                <a:solidFill>
                  <a:sysClr val="windowText" lastClr="000000"/>
                </a:solidFill>
              </a:rPr>
              <a:t>with biomarkers </a:t>
            </a:r>
            <a:r>
              <a:rPr lang="en-US" dirty="0">
                <a:solidFill>
                  <a:sysClr val="windowText" lastClr="000000"/>
                </a:solidFill>
              </a:rPr>
              <a:t>to more directly measure health effects</a:t>
            </a:r>
          </a:p>
          <a:p>
            <a:pPr marL="285750" indent="-285750">
              <a:buFontTx/>
              <a:buChar char="-"/>
            </a:pPr>
            <a:r>
              <a:rPr lang="en-US" dirty="0">
                <a:solidFill>
                  <a:sysClr val="windowText" lastClr="000000"/>
                </a:solidFill>
              </a:rPr>
              <a:t>Stabile (2001, CJE) examined how government subsidies to private insurance led to takeup and moral hazard: </a:t>
            </a:r>
          </a:p>
          <a:p>
            <a:pPr marL="742950" lvl="1" indent="-285750">
              <a:buFontTx/>
              <a:buChar char="-"/>
            </a:pPr>
            <a:r>
              <a:rPr lang="en-US" dirty="0">
                <a:solidFill>
                  <a:sysClr val="windowText" lastClr="000000"/>
                </a:solidFill>
              </a:rPr>
              <a:t>Unique spin</a:t>
            </a:r>
          </a:p>
          <a:p>
            <a:pPr marL="742950" lvl="1" indent="-285750">
              <a:buFontTx/>
              <a:buChar char="-"/>
            </a:pPr>
            <a:r>
              <a:rPr lang="en-US" dirty="0">
                <a:solidFill>
                  <a:sysClr val="windowText" lastClr="000000"/>
                </a:solidFill>
              </a:rPr>
              <a:t>IV drawn from public/labor econ</a:t>
            </a:r>
          </a:p>
          <a:p>
            <a:pPr marL="285750" indent="-285750">
              <a:buFontTx/>
              <a:buChar char="-"/>
            </a:pPr>
            <a:r>
              <a:rPr lang="en-US" dirty="0">
                <a:solidFill>
                  <a:sysClr val="windowText" lastClr="000000"/>
                </a:solidFill>
              </a:rPr>
              <a:t>Miller et al., (2021 QJE) linked ACA expansion data to death records to track </a:t>
            </a:r>
            <a:r>
              <a:rPr lang="en-US" i="1" dirty="0">
                <a:solidFill>
                  <a:sysClr val="windowText" lastClr="000000"/>
                </a:solidFill>
              </a:rPr>
              <a:t>long-run </a:t>
            </a:r>
            <a:r>
              <a:rPr lang="en-US" dirty="0">
                <a:solidFill>
                  <a:sysClr val="windowText" lastClr="000000"/>
                </a:solidFill>
              </a:rPr>
              <a:t>mortality effects</a:t>
            </a:r>
            <a:endParaRPr lang="en-US" b="1" u="sng" dirty="0">
              <a:solidFill>
                <a:sysClr val="windowText" lastClr="000000"/>
              </a:solidFill>
            </a:endParaRPr>
          </a:p>
        </p:txBody>
      </p:sp>
      <p:cxnSp>
        <p:nvCxnSpPr>
          <p:cNvPr id="11" name="Straight Arrow Connector 10">
            <a:extLst>
              <a:ext uri="{FF2B5EF4-FFF2-40B4-BE49-F238E27FC236}">
                <a16:creationId xmlns:a16="http://schemas.microsoft.com/office/drawing/2014/main" id="{4FB66FDB-58E8-43CD-FC47-43CDF1B515B8}"/>
              </a:ext>
            </a:extLst>
          </p:cNvPr>
          <p:cNvCxnSpPr>
            <a:cxnSpLocks/>
            <a:stCxn id="3" idx="2"/>
            <a:endCxn id="8" idx="0"/>
          </p:cNvCxnSpPr>
          <p:nvPr/>
        </p:nvCxnSpPr>
        <p:spPr>
          <a:xfrm flipH="1">
            <a:off x="5654040" y="1587072"/>
            <a:ext cx="175260" cy="394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643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BF976-7710-AF0C-C478-E156ADF92B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FFFBE1-825A-E07D-7641-C89064D0BED7}"/>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Copying and Transforming Additional Work</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A7B36E5-45ED-E20E-5114-F20F77961FAD}"/>
              </a:ext>
            </a:extLst>
          </p:cNvPr>
          <p:cNvSpPr>
            <a:spLocks noGrp="1"/>
          </p:cNvSpPr>
          <p:nvPr>
            <p:ph idx="1"/>
          </p:nvPr>
        </p:nvSpPr>
        <p:spPr>
          <a:xfrm>
            <a:off x="609600" y="962232"/>
            <a:ext cx="10134600" cy="5667168"/>
          </a:xfrm>
        </p:spPr>
        <p:txBody>
          <a:bodyPr>
            <a:normAutofit/>
          </a:bodyPr>
          <a:lstStyle/>
          <a:p>
            <a:pPr>
              <a:buFontTx/>
              <a:buChar char="-"/>
            </a:pPr>
            <a:endParaRPr lang="en-US" sz="2200" dirty="0"/>
          </a:p>
          <a:p>
            <a:pPr marL="0" indent="0">
              <a:buNone/>
            </a:pPr>
            <a:endParaRPr lang="en-US" sz="2200" dirty="0"/>
          </a:p>
        </p:txBody>
      </p:sp>
      <p:sp>
        <p:nvSpPr>
          <p:cNvPr id="3" name="Rectangle 2">
            <a:extLst>
              <a:ext uri="{FF2B5EF4-FFF2-40B4-BE49-F238E27FC236}">
                <a16:creationId xmlns:a16="http://schemas.microsoft.com/office/drawing/2014/main" id="{899B2A6A-AC25-D962-CD08-674EA10D6529}"/>
              </a:ext>
            </a:extLst>
          </p:cNvPr>
          <p:cNvSpPr/>
          <p:nvPr/>
        </p:nvSpPr>
        <p:spPr>
          <a:xfrm>
            <a:off x="4419600" y="1053672"/>
            <a:ext cx="28194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Initial work</a:t>
            </a:r>
          </a:p>
        </p:txBody>
      </p:sp>
      <p:cxnSp>
        <p:nvCxnSpPr>
          <p:cNvPr id="6" name="Straight Arrow Connector 5">
            <a:extLst>
              <a:ext uri="{FF2B5EF4-FFF2-40B4-BE49-F238E27FC236}">
                <a16:creationId xmlns:a16="http://schemas.microsoft.com/office/drawing/2014/main" id="{5CF8BBA5-3DC0-4F74-17D6-26884DEE2081}"/>
              </a:ext>
            </a:extLst>
          </p:cNvPr>
          <p:cNvCxnSpPr>
            <a:cxnSpLocks/>
            <a:stCxn id="3" idx="2"/>
            <a:endCxn id="7" idx="0"/>
          </p:cNvCxnSpPr>
          <p:nvPr/>
        </p:nvCxnSpPr>
        <p:spPr>
          <a:xfrm flipH="1">
            <a:off x="1920240" y="1587072"/>
            <a:ext cx="3909060" cy="394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87A0175-F3A4-B718-13E6-D8C56C2E44AD}"/>
              </a:ext>
            </a:extLst>
          </p:cNvPr>
          <p:cNvSpPr/>
          <p:nvPr/>
        </p:nvSpPr>
        <p:spPr>
          <a:xfrm>
            <a:off x="182880" y="1981200"/>
            <a:ext cx="3474720" cy="487680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Copying</a:t>
            </a:r>
          </a:p>
          <a:p>
            <a:pPr marL="285750" indent="-285750">
              <a:buFontTx/>
              <a:buChar char="-"/>
            </a:pPr>
            <a:r>
              <a:rPr lang="en-US" dirty="0">
                <a:solidFill>
                  <a:sysClr val="windowText" lastClr="000000"/>
                </a:solidFill>
              </a:rPr>
              <a:t>Tamblyn et al., JAMA (2001) looking at QC </a:t>
            </a:r>
            <a:r>
              <a:rPr lang="en-US" i="1" dirty="0">
                <a:solidFill>
                  <a:sysClr val="windowText" lastClr="000000"/>
                </a:solidFill>
              </a:rPr>
              <a:t>adding </a:t>
            </a:r>
            <a:r>
              <a:rPr lang="en-US" dirty="0">
                <a:solidFill>
                  <a:sysClr val="windowText" lastClr="000000"/>
                </a:solidFill>
              </a:rPr>
              <a:t>cost-sharing to Rx coverage </a:t>
            </a:r>
          </a:p>
          <a:p>
            <a:pPr marL="285750" indent="-285750">
              <a:buFontTx/>
              <a:buChar char="-"/>
            </a:pPr>
            <a:r>
              <a:rPr lang="en-US" dirty="0">
                <a:solidFill>
                  <a:sysClr val="windowText" lastClr="000000"/>
                </a:solidFill>
              </a:rPr>
              <a:t>Grossman et al. copied in Taiwan (never published)</a:t>
            </a:r>
          </a:p>
          <a:p>
            <a:pPr marL="285750" indent="-285750">
              <a:buFontTx/>
              <a:buChar char="-"/>
            </a:pPr>
            <a:r>
              <a:rPr lang="en-US" dirty="0" err="1">
                <a:solidFill>
                  <a:sysClr val="windowText" lastClr="000000"/>
                </a:solidFill>
              </a:rPr>
              <a:t>Kozyrskyj</a:t>
            </a:r>
            <a:r>
              <a:rPr lang="en-US" dirty="0">
                <a:solidFill>
                  <a:sysClr val="windowText" lastClr="000000"/>
                </a:solidFill>
              </a:rPr>
              <a:t> et al., (2001, CMAJ) did the same thing in Manitoba</a:t>
            </a:r>
          </a:p>
          <a:p>
            <a:pPr marL="285750" indent="-285750">
              <a:buFontTx/>
              <a:buChar char="-"/>
            </a:pPr>
            <a:r>
              <a:rPr lang="en-US" dirty="0">
                <a:solidFill>
                  <a:sysClr val="windowText" lastClr="000000"/>
                </a:solidFill>
              </a:rPr>
              <a:t>Finkelstein (2007, QJE) used introduction of Medicare in US (same method but new variation based on pre-Medicare insurance coverage)</a:t>
            </a:r>
          </a:p>
          <a:p>
            <a:pPr marL="285750" indent="-285750">
              <a:buFontTx/>
              <a:buChar char="-"/>
            </a:pPr>
            <a:r>
              <a:rPr lang="en-US" dirty="0">
                <a:solidFill>
                  <a:sysClr val="windowText" lastClr="000000"/>
                </a:solidFill>
              </a:rPr>
              <a:t>Card, Dobkin, and Maestas (2008, QJE) do the same as Grootendorst but in the US</a:t>
            </a:r>
          </a:p>
        </p:txBody>
      </p:sp>
      <p:sp>
        <p:nvSpPr>
          <p:cNvPr id="8" name="Rectangle 7">
            <a:extLst>
              <a:ext uri="{FF2B5EF4-FFF2-40B4-BE49-F238E27FC236}">
                <a16:creationId xmlns:a16="http://schemas.microsoft.com/office/drawing/2014/main" id="{8EE2B7CF-48C7-2073-EC92-6FC8BE99733C}"/>
              </a:ext>
            </a:extLst>
          </p:cNvPr>
          <p:cNvSpPr/>
          <p:nvPr/>
        </p:nvSpPr>
        <p:spPr>
          <a:xfrm>
            <a:off x="3916680" y="1981200"/>
            <a:ext cx="3474720" cy="487680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Combining</a:t>
            </a:r>
          </a:p>
          <a:p>
            <a:pPr marL="285750" indent="-285750">
              <a:buFontTx/>
              <a:buChar char="-"/>
            </a:pPr>
            <a:r>
              <a:rPr lang="en-US" dirty="0">
                <a:solidFill>
                  <a:sysClr val="windowText" lastClr="000000"/>
                </a:solidFill>
              </a:rPr>
              <a:t>Baicker et al. (2013, NEJM) used the Oregon HIE </a:t>
            </a:r>
            <a:r>
              <a:rPr lang="en-US" i="1" dirty="0">
                <a:solidFill>
                  <a:sysClr val="windowText" lastClr="000000"/>
                </a:solidFill>
              </a:rPr>
              <a:t>with biomarkers </a:t>
            </a:r>
            <a:r>
              <a:rPr lang="en-US" dirty="0">
                <a:solidFill>
                  <a:sysClr val="windowText" lastClr="000000"/>
                </a:solidFill>
              </a:rPr>
              <a:t>to more directly measure health effects</a:t>
            </a:r>
          </a:p>
          <a:p>
            <a:pPr marL="285750" indent="-285750">
              <a:buFontTx/>
              <a:buChar char="-"/>
            </a:pPr>
            <a:r>
              <a:rPr lang="en-US" dirty="0">
                <a:solidFill>
                  <a:sysClr val="windowText" lastClr="000000"/>
                </a:solidFill>
              </a:rPr>
              <a:t>Stabile (2001, CJE) examined how government subsidies to private insurance led to takeup and moral hazard: </a:t>
            </a:r>
          </a:p>
          <a:p>
            <a:pPr marL="742950" lvl="1" indent="-285750">
              <a:buFontTx/>
              <a:buChar char="-"/>
            </a:pPr>
            <a:r>
              <a:rPr lang="en-US" dirty="0">
                <a:solidFill>
                  <a:sysClr val="windowText" lastClr="000000"/>
                </a:solidFill>
              </a:rPr>
              <a:t>Unique spin</a:t>
            </a:r>
          </a:p>
          <a:p>
            <a:pPr marL="742950" lvl="1" indent="-285750">
              <a:buFontTx/>
              <a:buChar char="-"/>
            </a:pPr>
            <a:r>
              <a:rPr lang="en-US" dirty="0">
                <a:solidFill>
                  <a:sysClr val="windowText" lastClr="000000"/>
                </a:solidFill>
              </a:rPr>
              <a:t>IV drawn from public/labor econ</a:t>
            </a:r>
          </a:p>
          <a:p>
            <a:pPr marL="285750" indent="-285750">
              <a:buFontTx/>
              <a:buChar char="-"/>
            </a:pPr>
            <a:r>
              <a:rPr lang="en-US" dirty="0">
                <a:solidFill>
                  <a:sysClr val="windowText" lastClr="000000"/>
                </a:solidFill>
              </a:rPr>
              <a:t>Miller et al., (2021 QJE) linked ACA expansion data to death records to track </a:t>
            </a:r>
            <a:r>
              <a:rPr lang="en-US" i="1" dirty="0">
                <a:solidFill>
                  <a:sysClr val="windowText" lastClr="000000"/>
                </a:solidFill>
              </a:rPr>
              <a:t>long-run </a:t>
            </a:r>
            <a:r>
              <a:rPr lang="en-US" dirty="0">
                <a:solidFill>
                  <a:sysClr val="windowText" lastClr="000000"/>
                </a:solidFill>
              </a:rPr>
              <a:t>mortality effects</a:t>
            </a:r>
            <a:endParaRPr lang="en-US" b="1" u="sng" dirty="0">
              <a:solidFill>
                <a:sysClr val="windowText" lastClr="000000"/>
              </a:solidFill>
            </a:endParaRPr>
          </a:p>
        </p:txBody>
      </p:sp>
      <p:sp>
        <p:nvSpPr>
          <p:cNvPr id="9" name="Rectangle 8">
            <a:extLst>
              <a:ext uri="{FF2B5EF4-FFF2-40B4-BE49-F238E27FC236}">
                <a16:creationId xmlns:a16="http://schemas.microsoft.com/office/drawing/2014/main" id="{C3983EB4-C84E-A1F1-F4E1-104663F6BBF3}"/>
              </a:ext>
            </a:extLst>
          </p:cNvPr>
          <p:cNvSpPr/>
          <p:nvPr/>
        </p:nvSpPr>
        <p:spPr>
          <a:xfrm>
            <a:off x="7650480" y="1981200"/>
            <a:ext cx="3474720" cy="4876800"/>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Transforming</a:t>
            </a:r>
          </a:p>
          <a:p>
            <a:pPr marL="285750" indent="-285750">
              <a:buFontTx/>
              <a:buChar char="-"/>
            </a:pPr>
            <a:r>
              <a:rPr lang="en-US" dirty="0">
                <a:solidFill>
                  <a:sysClr val="windowText" lastClr="000000"/>
                </a:solidFill>
              </a:rPr>
              <a:t>Novel methodology (Hattab et al., 2024 use causal ML; </a:t>
            </a:r>
            <a:r>
              <a:rPr lang="en-US" dirty="0" err="1">
                <a:solidFill>
                  <a:sysClr val="windowText" lastClr="000000"/>
                </a:solidFill>
              </a:rPr>
              <a:t>Borusyak</a:t>
            </a:r>
            <a:r>
              <a:rPr lang="en-US" dirty="0">
                <a:solidFill>
                  <a:sysClr val="windowText" lastClr="000000"/>
                </a:solidFill>
              </a:rPr>
              <a:t> and Hull (WP) counterfactual shocks)</a:t>
            </a:r>
          </a:p>
          <a:p>
            <a:pPr marL="285750" indent="-285750">
              <a:buFontTx/>
              <a:buChar char="-"/>
            </a:pPr>
            <a:r>
              <a:rPr lang="en-US" dirty="0">
                <a:solidFill>
                  <a:sysClr val="windowText" lastClr="000000"/>
                </a:solidFill>
              </a:rPr>
              <a:t>Finkelstein, Gentzkow, and Williams (2016 QJE) used patient migration within US to decompose effects (more supply than demand)</a:t>
            </a:r>
          </a:p>
          <a:p>
            <a:pPr marL="285750" indent="-285750">
              <a:buFontTx/>
              <a:buChar char="-"/>
            </a:pPr>
            <a:r>
              <a:rPr lang="en-US" dirty="0">
                <a:solidFill>
                  <a:sysClr val="windowText" lastClr="000000"/>
                </a:solidFill>
              </a:rPr>
              <a:t>Developing theory to explain this (a whole lot)</a:t>
            </a:r>
          </a:p>
          <a:p>
            <a:pPr marL="285750" indent="-285750">
              <a:buFontTx/>
              <a:buChar char="-"/>
            </a:pPr>
            <a:r>
              <a:rPr lang="en-US" dirty="0">
                <a:solidFill>
                  <a:sysClr val="windowText" lastClr="000000"/>
                </a:solidFill>
              </a:rPr>
              <a:t>Grossman, Tello Trillo, and Willage (WP) study spillovers within households</a:t>
            </a:r>
          </a:p>
          <a:p>
            <a:pPr marL="285750" indent="-285750">
              <a:buFontTx/>
              <a:buChar char="-"/>
            </a:pPr>
            <a:r>
              <a:rPr lang="en-US" dirty="0">
                <a:solidFill>
                  <a:sysClr val="windowText" lastClr="000000"/>
                </a:solidFill>
              </a:rPr>
              <a:t>Next set of policy-relevant questions: so many</a:t>
            </a:r>
          </a:p>
        </p:txBody>
      </p:sp>
      <p:cxnSp>
        <p:nvCxnSpPr>
          <p:cNvPr id="11" name="Straight Arrow Connector 10">
            <a:extLst>
              <a:ext uri="{FF2B5EF4-FFF2-40B4-BE49-F238E27FC236}">
                <a16:creationId xmlns:a16="http://schemas.microsoft.com/office/drawing/2014/main" id="{DA75E354-C640-E306-6055-1F34397BD7FF}"/>
              </a:ext>
            </a:extLst>
          </p:cNvPr>
          <p:cNvCxnSpPr>
            <a:cxnSpLocks/>
            <a:stCxn id="3" idx="2"/>
            <a:endCxn id="8" idx="0"/>
          </p:cNvCxnSpPr>
          <p:nvPr/>
        </p:nvCxnSpPr>
        <p:spPr>
          <a:xfrm flipH="1">
            <a:off x="5654040" y="1587072"/>
            <a:ext cx="175260" cy="394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D4248E-8D81-D52F-9CF8-086DA5759BB6}"/>
              </a:ext>
            </a:extLst>
          </p:cNvPr>
          <p:cNvCxnSpPr>
            <a:cxnSpLocks/>
            <a:stCxn id="3" idx="2"/>
            <a:endCxn id="9" idx="0"/>
          </p:cNvCxnSpPr>
          <p:nvPr/>
        </p:nvCxnSpPr>
        <p:spPr>
          <a:xfrm>
            <a:off x="5829300" y="1587072"/>
            <a:ext cx="3558540" cy="394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3974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Selecting a Research Design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6176677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8160"/>
            <a:ext cx="10439400" cy="624840"/>
          </a:xfrm>
        </p:spPr>
        <p:txBody>
          <a:bodyPr>
            <a:noAutofit/>
          </a:bodyPr>
          <a:lstStyle/>
          <a:p>
            <a:r>
              <a:rPr lang="en-US" sz="3600" dirty="0">
                <a:cs typeface="Times New Roman" panose="02020603050405020304" pitchFamily="18" charset="0"/>
              </a:rPr>
              <a:t>Answers are only as good as your data…and your question!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259412"/>
            <a:ext cx="9862990" cy="5141388"/>
          </a:xfrm>
        </p:spPr>
        <p:txBody>
          <a:bodyPr>
            <a:noAutofit/>
          </a:bodyPr>
          <a:lstStyle/>
          <a:p>
            <a:pPr marL="514350" indent="-514350">
              <a:buAutoNum type="arabicPeriod"/>
            </a:pPr>
            <a:r>
              <a:rPr lang="en-US" sz="2800" dirty="0">
                <a:cs typeface="Times New Roman" panose="02020603050405020304" pitchFamily="18" charset="0"/>
              </a:rPr>
              <a:t>Where to find data</a:t>
            </a:r>
          </a:p>
          <a:p>
            <a:pPr marL="514350" indent="-514350">
              <a:buAutoNum type="arabicPeriod"/>
            </a:pPr>
            <a:r>
              <a:rPr lang="en-US" sz="2800" dirty="0">
                <a:cs typeface="Times New Roman" panose="02020603050405020304" pitchFamily="18" charset="0"/>
              </a:rPr>
              <a:t>How to work with data (data cleaning) </a:t>
            </a:r>
          </a:p>
          <a:p>
            <a:pPr marL="514350" indent="-514350">
              <a:buAutoNum type="arabicPeriod"/>
            </a:pPr>
            <a:r>
              <a:rPr lang="en-US" sz="2800" dirty="0">
                <a:cs typeface="Times New Roman" panose="02020603050405020304" pitchFamily="18" charset="0"/>
              </a:rPr>
              <a:t>How to design good research questions</a:t>
            </a:r>
          </a:p>
          <a:p>
            <a:pPr marL="514350" indent="-514350">
              <a:buAutoNum type="arabicPeriod"/>
            </a:pPr>
            <a:r>
              <a:rPr lang="en-US" sz="2800" b="1" dirty="0">
                <a:cs typeface="Times New Roman" panose="02020603050405020304" pitchFamily="18" charset="0"/>
              </a:rPr>
              <a:t>Research designs: where we’re headed</a:t>
            </a:r>
          </a:p>
        </p:txBody>
      </p:sp>
    </p:spTree>
    <p:extLst>
      <p:ext uri="{BB962C8B-B14F-4D97-AF65-F5344CB8AC3E}">
        <p14:creationId xmlns:p14="http://schemas.microsoft.com/office/powerpoint/2010/main" val="12803379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So where do you find questions?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10363199" cy="5141388"/>
          </a:xfrm>
        </p:spPr>
        <p:txBody>
          <a:bodyPr>
            <a:noAutofit/>
          </a:bodyPr>
          <a:lstStyle/>
          <a:p>
            <a:r>
              <a:rPr lang="en-US" sz="2800" dirty="0">
                <a:cs typeface="Times New Roman" panose="02020603050405020304" pitchFamily="18" charset="0"/>
              </a:rPr>
              <a:t>Reading papers is a good start, but not everything! </a:t>
            </a:r>
          </a:p>
          <a:p>
            <a:pPr lvl="1"/>
            <a:r>
              <a:rPr lang="en-US" sz="2600" dirty="0">
                <a:cs typeface="Times New Roman" panose="02020603050405020304" pitchFamily="18" charset="0"/>
              </a:rPr>
              <a:t>You don’t want to get caught in an echo chamber</a:t>
            </a:r>
          </a:p>
          <a:p>
            <a:r>
              <a:rPr lang="en-US" sz="2800" dirty="0">
                <a:cs typeface="Times New Roman" panose="02020603050405020304" pitchFamily="18" charset="0"/>
              </a:rPr>
              <a:t>Come to seminars! </a:t>
            </a:r>
          </a:p>
          <a:p>
            <a:pPr lvl="1"/>
            <a:r>
              <a:rPr lang="en-US" sz="2600" dirty="0">
                <a:cs typeface="Times New Roman" panose="02020603050405020304" pitchFamily="18" charset="0"/>
              </a:rPr>
              <a:t>Go see the big names when they come in (look at other departments too)</a:t>
            </a:r>
          </a:p>
          <a:p>
            <a:pPr lvl="1"/>
            <a:r>
              <a:rPr lang="en-US" sz="2600" dirty="0">
                <a:cs typeface="Times New Roman" panose="02020603050405020304" pitchFamily="18" charset="0"/>
              </a:rPr>
              <a:t>But also go see the works in progress, what your peers are working on, your faculty, etc. </a:t>
            </a:r>
          </a:p>
          <a:p>
            <a:pPr lvl="1"/>
            <a:r>
              <a:rPr lang="en-US" sz="2600" dirty="0">
                <a:cs typeface="Times New Roman" panose="02020603050405020304" pitchFamily="18" charset="0"/>
              </a:rPr>
              <a:t>Try to go to talks outside your field</a:t>
            </a:r>
          </a:p>
          <a:p>
            <a:r>
              <a:rPr lang="en-US" sz="2800" dirty="0">
                <a:cs typeface="Times New Roman" panose="02020603050405020304" pitchFamily="18" charset="0"/>
              </a:rPr>
              <a:t>Subscribe to newsletters</a:t>
            </a:r>
          </a:p>
          <a:p>
            <a:pPr lvl="1"/>
            <a:r>
              <a:rPr lang="en-US" sz="2600" dirty="0">
                <a:cs typeface="Times New Roman" panose="02020603050405020304" pitchFamily="18" charset="0"/>
              </a:rPr>
              <a:t>Academic journals, sure</a:t>
            </a:r>
          </a:p>
          <a:p>
            <a:pPr lvl="1"/>
            <a:r>
              <a:rPr lang="en-US" sz="2600" dirty="0">
                <a:cs typeface="Times New Roman" panose="02020603050405020304" pitchFamily="18" charset="0"/>
              </a:rPr>
              <a:t>But also things like: </a:t>
            </a:r>
            <a:r>
              <a:rPr lang="en-US" sz="2600" dirty="0">
                <a:cs typeface="Times New Roman" panose="02020603050405020304" pitchFamily="18" charset="0"/>
                <a:hlinkClick r:id="rId3"/>
              </a:rPr>
              <a:t>Axios Vitals</a:t>
            </a:r>
            <a:r>
              <a:rPr lang="en-US" sz="2600" dirty="0">
                <a:cs typeface="Times New Roman" panose="02020603050405020304" pitchFamily="18" charset="0"/>
              </a:rPr>
              <a:t>, </a:t>
            </a:r>
            <a:r>
              <a:rPr lang="en-US" sz="2600" dirty="0" err="1">
                <a:cs typeface="Times New Roman" panose="02020603050405020304" pitchFamily="18" charset="0"/>
                <a:hlinkClick r:id="rId4"/>
              </a:rPr>
              <a:t>Postcall</a:t>
            </a:r>
            <a:r>
              <a:rPr lang="en-US" sz="2600" dirty="0">
                <a:cs typeface="Times New Roman" panose="02020603050405020304" pitchFamily="18" charset="0"/>
              </a:rPr>
              <a:t>, etc. </a:t>
            </a:r>
          </a:p>
          <a:p>
            <a:pPr lvl="1"/>
            <a:endParaRPr lang="en-US" sz="2600" dirty="0">
              <a:cs typeface="Times New Roman" panose="02020603050405020304" pitchFamily="18" charset="0"/>
            </a:endParaRP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14395141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Stages of Research</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0CBD1B4-835B-05AF-EF76-A49A2BB18B6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6B646F90-1E1A-6789-551E-B5CEF9274BA6}"/>
              </a:ext>
            </a:extLst>
          </p:cNvPr>
          <p:cNvPicPr>
            <a:picLocks noChangeAspect="1"/>
          </p:cNvPicPr>
          <p:nvPr/>
        </p:nvPicPr>
        <p:blipFill>
          <a:blip r:embed="rId3"/>
          <a:stretch>
            <a:fillRect/>
          </a:stretch>
        </p:blipFill>
        <p:spPr>
          <a:xfrm>
            <a:off x="304800" y="962232"/>
            <a:ext cx="8305800" cy="5856654"/>
          </a:xfrm>
          <a:prstGeom prst="rect">
            <a:avLst/>
          </a:prstGeom>
        </p:spPr>
      </p:pic>
    </p:spTree>
    <p:extLst>
      <p:ext uri="{BB962C8B-B14F-4D97-AF65-F5344CB8AC3E}">
        <p14:creationId xmlns:p14="http://schemas.microsoft.com/office/powerpoint/2010/main" val="111188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Cohort: MEPS (</a:t>
            </a:r>
            <a:r>
              <a:rPr lang="en-US" sz="3600" dirty="0">
                <a:cs typeface="Times New Roman" panose="02020603050405020304" pitchFamily="18" charset="0"/>
                <a:hlinkClick r:id="rId3"/>
              </a:rPr>
              <a:t>Link</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273ECC0-3F84-B71B-5F94-7DE3CABDAA2B}"/>
              </a:ext>
            </a:extLst>
          </p:cNvPr>
          <p:cNvPicPr>
            <a:picLocks noChangeAspect="1"/>
          </p:cNvPicPr>
          <p:nvPr/>
        </p:nvPicPr>
        <p:blipFill>
          <a:blip r:embed="rId4"/>
          <a:stretch>
            <a:fillRect/>
          </a:stretch>
        </p:blipFill>
        <p:spPr>
          <a:xfrm>
            <a:off x="265683" y="1254981"/>
            <a:ext cx="11188301" cy="2678706"/>
          </a:xfrm>
          <a:prstGeom prst="rect">
            <a:avLst/>
          </a:prstGeom>
        </p:spPr>
      </p:pic>
      <p:pic>
        <p:nvPicPr>
          <p:cNvPr id="8" name="Picture 7">
            <a:extLst>
              <a:ext uri="{FF2B5EF4-FFF2-40B4-BE49-F238E27FC236}">
                <a16:creationId xmlns:a16="http://schemas.microsoft.com/office/drawing/2014/main" id="{FC814DDC-395B-B6A4-8E54-B00C91ABA9A3}"/>
              </a:ext>
            </a:extLst>
          </p:cNvPr>
          <p:cNvPicPr>
            <a:picLocks noChangeAspect="1"/>
          </p:cNvPicPr>
          <p:nvPr/>
        </p:nvPicPr>
        <p:blipFill>
          <a:blip r:embed="rId5"/>
          <a:stretch>
            <a:fillRect/>
          </a:stretch>
        </p:blipFill>
        <p:spPr>
          <a:xfrm>
            <a:off x="0" y="4627659"/>
            <a:ext cx="12192000" cy="1950720"/>
          </a:xfrm>
          <a:prstGeom prst="rect">
            <a:avLst/>
          </a:prstGeom>
        </p:spPr>
      </p:pic>
    </p:spTree>
    <p:extLst>
      <p:ext uri="{BB962C8B-B14F-4D97-AF65-F5344CB8AC3E}">
        <p14:creationId xmlns:p14="http://schemas.microsoft.com/office/powerpoint/2010/main" val="6552657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2DFC1-75AB-AC6B-239B-8E58BDB810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FC111-D0D5-7B7A-6856-6DBE514BDF72}"/>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Stages of Research</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6B7C119-402F-1938-AE40-B976944AB0EF}"/>
              </a:ext>
            </a:extLst>
          </p:cNvPr>
          <p:cNvSpPr>
            <a:spLocks noGrp="1"/>
          </p:cNvSpPr>
          <p:nvPr>
            <p:ph idx="1"/>
          </p:nvPr>
        </p:nvSpPr>
        <p:spPr>
          <a:xfrm>
            <a:off x="609600" y="1143000"/>
            <a:ext cx="9247632" cy="5037137"/>
          </a:xfrm>
        </p:spPr>
        <p:txBody>
          <a:bodyPr>
            <a:normAutofit/>
          </a:bodyPr>
          <a:lstStyle/>
          <a:p>
            <a:pPr marL="0" indent="0">
              <a:buNone/>
            </a:pPr>
            <a:r>
              <a:rPr lang="en-US" sz="2400" dirty="0"/>
              <a:t>Follow the genre!</a:t>
            </a:r>
          </a:p>
          <a:p>
            <a:pPr>
              <a:buFontTx/>
              <a:buChar char="-"/>
            </a:pPr>
            <a:r>
              <a:rPr lang="en-US" sz="2400" dirty="0"/>
              <a:t>Motivate your question</a:t>
            </a:r>
          </a:p>
          <a:p>
            <a:pPr>
              <a:buFontTx/>
              <a:buChar char="-"/>
            </a:pPr>
            <a:r>
              <a:rPr lang="en-US" sz="2400" dirty="0"/>
              <a:t>Descriptive evidence (don’t underestimate its importance!)</a:t>
            </a:r>
          </a:p>
          <a:p>
            <a:pPr>
              <a:buFontTx/>
              <a:buChar char="-"/>
            </a:pPr>
            <a:r>
              <a:rPr lang="en-US" sz="2400" dirty="0"/>
              <a:t>Give us a framework to think about your results (model, an ideal experiment, etc.)</a:t>
            </a:r>
          </a:p>
          <a:p>
            <a:pPr>
              <a:buFontTx/>
              <a:buChar char="-"/>
            </a:pPr>
            <a:r>
              <a:rPr lang="en-US" sz="2400" dirty="0"/>
              <a:t>Clearly present your data sources + methods</a:t>
            </a:r>
          </a:p>
          <a:p>
            <a:pPr>
              <a:buFontTx/>
              <a:buChar char="-"/>
            </a:pPr>
            <a:r>
              <a:rPr lang="en-US" sz="2400" dirty="0"/>
              <a:t>Focus on identification assumptions, threats, and robustness in methods</a:t>
            </a:r>
          </a:p>
          <a:p>
            <a:pPr>
              <a:buFontTx/>
              <a:buChar char="-"/>
            </a:pPr>
            <a:r>
              <a:rPr lang="en-US" sz="2400" dirty="0"/>
              <a:t>Then present and discuss results </a:t>
            </a:r>
          </a:p>
        </p:txBody>
      </p:sp>
    </p:spTree>
    <p:extLst>
      <p:ext uri="{BB962C8B-B14F-4D97-AF65-F5344CB8AC3E}">
        <p14:creationId xmlns:p14="http://schemas.microsoft.com/office/powerpoint/2010/main" val="3397271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 you pick a method?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58200" y="6112612"/>
            <a:ext cx="3697514" cy="624840"/>
          </a:xfrm>
        </p:spPr>
        <p:txBody>
          <a:bodyPr>
            <a:noAutofit/>
          </a:bodyPr>
          <a:lstStyle/>
          <a:p>
            <a:pPr marL="0" indent="0">
              <a:buNone/>
            </a:pPr>
            <a:r>
              <a:rPr lang="en-US" sz="2000" dirty="0">
                <a:solidFill>
                  <a:schemeClr val="accent3">
                    <a:lumMod val="50000"/>
                  </a:schemeClr>
                </a:solidFill>
                <a:cs typeface="Times New Roman" panose="02020603050405020304" pitchFamily="18" charset="0"/>
                <a:hlinkClick r:id="rId3"/>
              </a:rPr>
              <a:t>Source: Mahoney (2022)</a:t>
            </a:r>
            <a:endParaRPr lang="en-US" sz="2000" dirty="0">
              <a:solidFill>
                <a:schemeClr val="accent3">
                  <a:lumMod val="50000"/>
                </a:schemeClr>
              </a:solidFill>
              <a:cs typeface="Times New Roman" panose="02020603050405020304" pitchFamily="18" charset="0"/>
            </a:endParaRPr>
          </a:p>
        </p:txBody>
      </p:sp>
      <p:pic>
        <p:nvPicPr>
          <p:cNvPr id="6" name="Picture 5">
            <a:extLst>
              <a:ext uri="{FF2B5EF4-FFF2-40B4-BE49-F238E27FC236}">
                <a16:creationId xmlns:a16="http://schemas.microsoft.com/office/drawing/2014/main" id="{12A476EB-8EAA-310D-5B04-DE17127AD331}"/>
              </a:ext>
            </a:extLst>
          </p:cNvPr>
          <p:cNvPicPr>
            <a:picLocks noChangeAspect="1"/>
          </p:cNvPicPr>
          <p:nvPr/>
        </p:nvPicPr>
        <p:blipFill>
          <a:blip r:embed="rId4"/>
          <a:stretch>
            <a:fillRect/>
          </a:stretch>
        </p:blipFill>
        <p:spPr>
          <a:xfrm>
            <a:off x="152400" y="838200"/>
            <a:ext cx="8305800" cy="5844823"/>
          </a:xfrm>
          <a:prstGeom prst="rect">
            <a:avLst/>
          </a:prstGeom>
        </p:spPr>
      </p:pic>
    </p:spTree>
    <p:extLst>
      <p:ext uri="{BB962C8B-B14F-4D97-AF65-F5344CB8AC3E}">
        <p14:creationId xmlns:p14="http://schemas.microsoft.com/office/powerpoint/2010/main" val="371265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Model vs. Design-based Approaches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800" dirty="0">
                <a:cs typeface="Times New Roman" panose="02020603050405020304" pitchFamily="18" charset="0"/>
              </a:rPr>
              <a:t>Approaches either rest on you having a DAG (</a:t>
            </a:r>
            <a:r>
              <a:rPr lang="en-US" sz="2800" dirty="0">
                <a:solidFill>
                  <a:schemeClr val="accent3">
                    <a:lumMod val="75000"/>
                  </a:schemeClr>
                </a:solidFill>
                <a:cs typeface="Times New Roman" panose="02020603050405020304" pitchFamily="18" charset="0"/>
              </a:rPr>
              <a:t>model-based</a:t>
            </a:r>
            <a:r>
              <a:rPr lang="en-US" sz="2800" dirty="0">
                <a:cs typeface="Times New Roman" panose="02020603050405020304" pitchFamily="18" charset="0"/>
              </a:rPr>
              <a:t>) or a good source of exogenous variation to identify data generating processes (</a:t>
            </a:r>
            <a:r>
              <a:rPr lang="en-US" sz="2800" dirty="0">
                <a:solidFill>
                  <a:schemeClr val="accent2">
                    <a:lumMod val="75000"/>
                  </a:schemeClr>
                </a:solidFill>
                <a:cs typeface="Times New Roman" panose="02020603050405020304" pitchFamily="18" charset="0"/>
              </a:rPr>
              <a:t>design-based</a:t>
            </a:r>
            <a:r>
              <a:rPr lang="en-US" sz="2800" dirty="0">
                <a:cs typeface="Times New Roman" panose="02020603050405020304" pitchFamily="18" charset="0"/>
              </a:rPr>
              <a:t>) </a:t>
            </a:r>
          </a:p>
          <a:p>
            <a:r>
              <a:rPr lang="en-US" sz="2800" dirty="0">
                <a:cs typeface="Times New Roman" panose="02020603050405020304" pitchFamily="18" charset="0"/>
              </a:rPr>
              <a:t>Examples of </a:t>
            </a:r>
            <a:r>
              <a:rPr lang="en-US" sz="2800" dirty="0">
                <a:solidFill>
                  <a:schemeClr val="accent3">
                    <a:lumMod val="75000"/>
                  </a:schemeClr>
                </a:solidFill>
                <a:cs typeface="Times New Roman" panose="02020603050405020304" pitchFamily="18" charset="0"/>
              </a:rPr>
              <a:t>model-based</a:t>
            </a:r>
            <a:r>
              <a:rPr lang="en-US" sz="2800" dirty="0">
                <a:cs typeface="Times New Roman" panose="02020603050405020304" pitchFamily="18" charset="0"/>
              </a:rPr>
              <a:t>: matching, controlling, IPW</a:t>
            </a:r>
          </a:p>
          <a:p>
            <a:pPr lvl="1"/>
            <a:r>
              <a:rPr lang="en-US" sz="2400" dirty="0">
                <a:cs typeface="Times New Roman" panose="02020603050405020304" pitchFamily="18" charset="0"/>
              </a:rPr>
              <a:t>Requires a</a:t>
            </a:r>
            <a:r>
              <a:rPr lang="en-US" sz="2400" dirty="0">
                <a:solidFill>
                  <a:schemeClr val="accent3">
                    <a:lumMod val="75000"/>
                  </a:schemeClr>
                </a:solidFill>
                <a:cs typeface="Times New Roman" panose="02020603050405020304" pitchFamily="18" charset="0"/>
              </a:rPr>
              <a:t> </a:t>
            </a:r>
            <a:r>
              <a:rPr lang="en-US" sz="2400" b="1" dirty="0">
                <a:solidFill>
                  <a:schemeClr val="accent3">
                    <a:lumMod val="75000"/>
                  </a:schemeClr>
                </a:solidFill>
                <a:cs typeface="Times New Roman" panose="02020603050405020304" pitchFamily="18" charset="0"/>
              </a:rPr>
              <a:t>big assumption</a:t>
            </a:r>
            <a:r>
              <a:rPr lang="en-US" sz="2400" dirty="0">
                <a:cs typeface="Times New Roman" panose="02020603050405020304" pitchFamily="18" charset="0"/>
              </a:rPr>
              <a:t> about your DAG (and selection on </a:t>
            </a:r>
            <a:r>
              <a:rPr lang="en-US" sz="2400" dirty="0" err="1">
                <a:cs typeface="Times New Roman" panose="02020603050405020304" pitchFamily="18" charset="0"/>
              </a:rPr>
              <a:t>unobservables</a:t>
            </a:r>
            <a:r>
              <a:rPr lang="en-US" sz="2400" dirty="0">
                <a:cs typeface="Times New Roman" panose="02020603050405020304" pitchFamily="18" charset="0"/>
              </a:rPr>
              <a:t>)</a:t>
            </a:r>
          </a:p>
          <a:p>
            <a:pPr lvl="1"/>
            <a:r>
              <a:rPr lang="en-US" sz="2400" dirty="0">
                <a:cs typeface="Times New Roman" panose="02020603050405020304" pitchFamily="18" charset="0"/>
              </a:rPr>
              <a:t>Can go as far as structural model approaches</a:t>
            </a:r>
          </a:p>
          <a:p>
            <a:r>
              <a:rPr lang="en-US" sz="2800" dirty="0">
                <a:cs typeface="Times New Roman" panose="02020603050405020304" pitchFamily="18" charset="0"/>
              </a:rPr>
              <a:t>Examples of </a:t>
            </a:r>
            <a:r>
              <a:rPr lang="en-US" sz="2800" dirty="0">
                <a:solidFill>
                  <a:schemeClr val="accent2">
                    <a:lumMod val="75000"/>
                  </a:schemeClr>
                </a:solidFill>
                <a:cs typeface="Times New Roman" panose="02020603050405020304" pitchFamily="18" charset="0"/>
              </a:rPr>
              <a:t>design-based:</a:t>
            </a:r>
            <a:r>
              <a:rPr lang="en-US" sz="2800" dirty="0">
                <a:cs typeface="Times New Roman" panose="02020603050405020304" pitchFamily="18" charset="0"/>
              </a:rPr>
              <a:t> RCT, DID, IV</a:t>
            </a:r>
          </a:p>
          <a:p>
            <a:pPr lvl="1"/>
            <a:r>
              <a:rPr lang="en-US" sz="2400" dirty="0">
                <a:cs typeface="Times New Roman" panose="02020603050405020304" pitchFamily="18" charset="0"/>
              </a:rPr>
              <a:t>Need a </a:t>
            </a:r>
            <a:r>
              <a:rPr lang="en-US" sz="2400" b="1" dirty="0">
                <a:solidFill>
                  <a:schemeClr val="accent2">
                    <a:lumMod val="75000"/>
                  </a:schemeClr>
                </a:solidFill>
                <a:cs typeface="Times New Roman" panose="02020603050405020304" pitchFamily="18" charset="0"/>
              </a:rPr>
              <a:t>specific</a:t>
            </a:r>
            <a:r>
              <a:rPr lang="en-US" sz="2400" dirty="0">
                <a:cs typeface="Times New Roman" panose="02020603050405020304" pitchFamily="18" charset="0"/>
              </a:rPr>
              <a:t> set of data and </a:t>
            </a:r>
            <a:r>
              <a:rPr lang="en-US" sz="2400" b="1" dirty="0">
                <a:solidFill>
                  <a:schemeClr val="accent2">
                    <a:lumMod val="75000"/>
                  </a:schemeClr>
                </a:solidFill>
                <a:cs typeface="Times New Roman" panose="02020603050405020304" pitchFamily="18" charset="0"/>
              </a:rPr>
              <a:t>circumstances</a:t>
            </a:r>
            <a:r>
              <a:rPr lang="en-US" sz="2400" dirty="0">
                <a:cs typeface="Times New Roman" panose="02020603050405020304" pitchFamily="18" charset="0"/>
              </a:rPr>
              <a:t> (policy change, instrument)</a:t>
            </a:r>
          </a:p>
          <a:p>
            <a:pPr lvl="1"/>
            <a:r>
              <a:rPr lang="en-US" sz="2400" dirty="0">
                <a:cs typeface="Times New Roman" panose="02020603050405020304" pitchFamily="18" charset="0"/>
              </a:rPr>
              <a:t>Still making assumptions about an underlying model! But minimizing the set of assumptions and making them more transparent</a:t>
            </a:r>
          </a:p>
          <a:p>
            <a:pPr lvl="1"/>
            <a:r>
              <a:rPr lang="en-US" sz="2400" dirty="0">
                <a:cs typeface="Times New Roman" panose="02020603050405020304" pitchFamily="18" charset="0"/>
              </a:rPr>
              <a:t>Typically relies on what’s referred to as </a:t>
            </a:r>
            <a:r>
              <a:rPr lang="en-US" sz="2400" u="sng" dirty="0">
                <a:cs typeface="Times New Roman" panose="02020603050405020304" pitchFamily="18" charset="0"/>
              </a:rPr>
              <a:t>quasi-random variation</a:t>
            </a:r>
          </a:p>
          <a:p>
            <a:pPr lvl="1"/>
            <a:r>
              <a:rPr lang="en-US" sz="2400" b="1" u="sng" dirty="0">
                <a:cs typeface="Times New Roman" panose="02020603050405020304" pitchFamily="18" charset="0"/>
              </a:rPr>
              <a:t>This is where we’re headed</a:t>
            </a:r>
          </a:p>
          <a:p>
            <a:endParaRPr lang="en-US" sz="2800" dirty="0">
              <a:cs typeface="Times New Roman" panose="02020603050405020304" pitchFamily="18" charset="0"/>
            </a:endParaRPr>
          </a:p>
        </p:txBody>
      </p:sp>
    </p:spTree>
    <p:extLst>
      <p:ext uri="{BB962C8B-B14F-4D97-AF65-F5344CB8AC3E}">
        <p14:creationId xmlns:p14="http://schemas.microsoft.com/office/powerpoint/2010/main" val="28241173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Why models? Why not models?  </a:t>
            </a:r>
          </a:p>
        </p:txBody>
      </p:sp>
      <p:sp>
        <p:nvSpPr>
          <p:cNvPr id="3" name="Content Placeholder 2"/>
          <p:cNvSpPr>
            <a:spLocks noGrp="1"/>
          </p:cNvSpPr>
          <p:nvPr>
            <p:ph idx="1"/>
          </p:nvPr>
        </p:nvSpPr>
        <p:spPr>
          <a:xfrm>
            <a:off x="609601" y="1066801"/>
            <a:ext cx="10015390" cy="5141388"/>
          </a:xfrm>
        </p:spPr>
        <p:txBody>
          <a:bodyPr>
            <a:noAutofit/>
          </a:bodyPr>
          <a:lstStyle/>
          <a:p>
            <a:r>
              <a:rPr lang="en-US" sz="2800" dirty="0">
                <a:cs typeface="Times New Roman" panose="02020603050405020304" pitchFamily="18" charset="0"/>
              </a:rPr>
              <a:t>Economic studies almost always have a “working model” </a:t>
            </a:r>
          </a:p>
          <a:p>
            <a:pPr lvl="1"/>
            <a:r>
              <a:rPr lang="en-US" sz="2600" dirty="0">
                <a:cs typeface="Times New Roman" panose="02020603050405020304" pitchFamily="18" charset="0"/>
              </a:rPr>
              <a:t>Can be as complicated as a formal microeconomic theory model</a:t>
            </a:r>
          </a:p>
          <a:p>
            <a:pPr lvl="1"/>
            <a:r>
              <a:rPr lang="en-US" sz="2600" dirty="0">
                <a:cs typeface="Times New Roman" panose="02020603050405020304" pitchFamily="18" charset="0"/>
              </a:rPr>
              <a:t>Or as simple as an OLS regression equation</a:t>
            </a:r>
          </a:p>
          <a:p>
            <a:r>
              <a:rPr lang="en-US" sz="2800" dirty="0">
                <a:cs typeface="Times New Roman" panose="02020603050405020304" pitchFamily="18" charset="0"/>
              </a:rPr>
              <a:t>But this framework specifies: </a:t>
            </a:r>
          </a:p>
          <a:p>
            <a:pPr lvl="1"/>
            <a:r>
              <a:rPr lang="en-US" sz="2600" dirty="0">
                <a:cs typeface="Times New Roman" panose="02020603050405020304" pitchFamily="18" charset="0"/>
              </a:rPr>
              <a:t>Whose behavior we are modeling</a:t>
            </a:r>
          </a:p>
          <a:p>
            <a:pPr lvl="1"/>
            <a:r>
              <a:rPr lang="en-US" sz="2600" dirty="0">
                <a:cs typeface="Times New Roman" panose="02020603050405020304" pitchFamily="18" charset="0"/>
              </a:rPr>
              <a:t>Under what constraints</a:t>
            </a:r>
          </a:p>
          <a:p>
            <a:pPr lvl="1"/>
            <a:r>
              <a:rPr lang="en-US" sz="2600" dirty="0">
                <a:cs typeface="Times New Roman" panose="02020603050405020304" pitchFamily="18" charset="0"/>
              </a:rPr>
              <a:t>With what sets of </a:t>
            </a:r>
            <a:r>
              <a:rPr lang="en-US" sz="2600" b="1" dirty="0">
                <a:cs typeface="Times New Roman" panose="02020603050405020304" pitchFamily="18" charset="0"/>
              </a:rPr>
              <a:t>endogenous</a:t>
            </a:r>
            <a:r>
              <a:rPr lang="en-US" sz="2600" dirty="0">
                <a:cs typeface="Times New Roman" panose="02020603050405020304" pitchFamily="18" charset="0"/>
              </a:rPr>
              <a:t> and </a:t>
            </a:r>
            <a:r>
              <a:rPr lang="en-US" sz="2600" b="1" dirty="0">
                <a:cs typeface="Times New Roman" panose="02020603050405020304" pitchFamily="18" charset="0"/>
              </a:rPr>
              <a:t>exogenous </a:t>
            </a:r>
            <a:r>
              <a:rPr lang="en-US" sz="2600" dirty="0">
                <a:cs typeface="Times New Roman" panose="02020603050405020304" pitchFamily="18" charset="0"/>
              </a:rPr>
              <a:t>variables (for now, choices vs. circumstances)</a:t>
            </a:r>
          </a:p>
          <a:p>
            <a:pPr lvl="1"/>
            <a:r>
              <a:rPr lang="en-US" sz="2600" dirty="0">
                <a:cs typeface="Times New Roman" panose="02020603050405020304" pitchFamily="18" charset="0"/>
              </a:rPr>
              <a:t>With what set of </a:t>
            </a:r>
            <a:r>
              <a:rPr lang="en-US" sz="2600" b="1" dirty="0">
                <a:cs typeface="Times New Roman" panose="02020603050405020304" pitchFamily="18" charset="0"/>
              </a:rPr>
              <a:t>observed data</a:t>
            </a:r>
          </a:p>
          <a:p>
            <a:r>
              <a:rPr lang="en-US" sz="2800" dirty="0">
                <a:cs typeface="Times New Roman" panose="02020603050405020304" pitchFamily="18" charset="0"/>
              </a:rPr>
              <a:t>Working models require “suspension of disbelief” and narrowing of focus (no model is perfect!) but must also capture the question at hand</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36905113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Three Examples of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788670" lvl="1" indent="-514350">
                  <a:buFont typeface="+mj-lt"/>
                  <a:buAutoNum type="arabicPeriod"/>
                </a:pPr>
                <a:r>
                  <a:rPr lang="en-US" sz="2600" u="sng" dirty="0">
                    <a:cs typeface="Times New Roman" panose="02020603050405020304" pitchFamily="18" charset="0"/>
                  </a:rPr>
                  <a:t>Explicit, approximation</a:t>
                </a:r>
              </a:p>
              <a:p>
                <a:pPr marL="274320" lvl="1" indent="0">
                  <a:buNone/>
                </a:pPr>
                <a:endParaRPr lang="en-US" sz="2600" u="sng" dirty="0">
                  <a:cs typeface="Times New Roman" panose="02020603050405020304" pitchFamily="18" charset="0"/>
                </a:endParaRPr>
              </a:p>
              <a:p>
                <a:pPr marL="274320" lvl="1" indent="0">
                  <a:buNone/>
                </a:pPr>
                <a:r>
                  <a:rPr lang="en-US" sz="2600" dirty="0">
                    <a:cs typeface="Times New Roman" panose="02020603050405020304" pitchFamily="18" charset="0"/>
                  </a:rPr>
                  <a:t>Suppose we have some relationship between </a:t>
                </a:r>
                <a14:m>
                  <m:oMath xmlns:m="http://schemas.openxmlformats.org/officeDocument/2006/math">
                    <m:r>
                      <a:rPr lang="en-US" sz="2600" b="0" i="1" smtClean="0">
                        <a:latin typeface="Cambria Math" panose="02040503050406030204" pitchFamily="18" charset="0"/>
                        <a:cs typeface="Times New Roman" panose="02020603050405020304" pitchFamily="18" charset="0"/>
                      </a:rPr>
                      <m:t>𝑋</m:t>
                    </m:r>
                  </m:oMath>
                </a14:m>
                <a:r>
                  <a:rPr lang="en-US" sz="2600" dirty="0">
                    <a:cs typeface="Times New Roman" panose="02020603050405020304" pitchFamily="18" charset="0"/>
                  </a:rPr>
                  <a:t> and </a:t>
                </a:r>
                <a14:m>
                  <m:oMath xmlns:m="http://schemas.openxmlformats.org/officeDocument/2006/math">
                    <m:r>
                      <a:rPr lang="en-US" sz="2600" b="0" i="1" smtClean="0">
                        <a:latin typeface="Cambria Math" panose="02040503050406030204" pitchFamily="18" charset="0"/>
                        <a:cs typeface="Times New Roman" panose="02020603050405020304" pitchFamily="18" charset="0"/>
                      </a:rPr>
                      <m:t>𝑌</m:t>
                    </m:r>
                  </m:oMath>
                </a14:m>
                <a:r>
                  <a:rPr lang="en-US" sz="2600" dirty="0">
                    <a:cs typeface="Times New Roman" panose="02020603050405020304" pitchFamily="18" charset="0"/>
                  </a:rPr>
                  <a:t> as </a:t>
                </a:r>
                <a14:m>
                  <m:oMath xmlns:m="http://schemas.openxmlformats.org/officeDocument/2006/math">
                    <m:sSub>
                      <m:sSubPr>
                        <m:ctrlPr>
                          <a:rPr lang="en-US" sz="2600" b="0" i="1" smtClean="0">
                            <a:latin typeface="Cambria Math" panose="02040503050406030204" pitchFamily="18" charset="0"/>
                            <a:cs typeface="Times New Roman" panose="02020603050405020304" pitchFamily="18" charset="0"/>
                          </a:rPr>
                        </m:ctrlPr>
                      </m:sSubPr>
                      <m:e>
                        <m:r>
                          <m:rPr>
                            <m:sty m:val="p"/>
                          </m:rPr>
                          <a:rPr lang="en-US" sz="2600" b="0" i="0" smtClean="0">
                            <a:latin typeface="Cambria Math" panose="02040503050406030204" pitchFamily="18" charset="0"/>
                            <a:cs typeface="Times New Roman" panose="02020603050405020304" pitchFamily="18" charset="0"/>
                          </a:rPr>
                          <m:t>Y</m:t>
                        </m:r>
                      </m:e>
                      <m:sub>
                        <m:r>
                          <m:rPr>
                            <m:sty m:val="p"/>
                          </m:rPr>
                          <a:rPr lang="en-US" sz="2600" b="0" i="0" smtClean="0">
                            <a:latin typeface="Cambria Math" panose="02040503050406030204" pitchFamily="18" charset="0"/>
                            <a:cs typeface="Times New Roman" panose="02020603050405020304" pitchFamily="18" charset="0"/>
                          </a:rPr>
                          <m:t>i</m:t>
                        </m:r>
                      </m:sub>
                    </m:sSub>
                    <m:r>
                      <a:rPr lang="en-US" sz="2600" b="0" i="0"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𝑓</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𝑋</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oMath>
                </a14:m>
                <a:r>
                  <a:rPr lang="en-US" sz="2600" dirty="0">
                    <a:cs typeface="Times New Roman" panose="02020603050405020304" pitchFamily="18" charset="0"/>
                  </a:rPr>
                  <a:t>.</a:t>
                </a:r>
              </a:p>
              <a:p>
                <a:pPr marL="274320" lvl="1" indent="0">
                  <a:buNone/>
                </a:pPr>
                <a:endParaRPr lang="en-US" sz="2600" dirty="0">
                  <a:cs typeface="Times New Roman" panose="02020603050405020304" pitchFamily="18" charset="0"/>
                </a:endParaRPr>
              </a:p>
              <a:p>
                <a:pPr marL="274320" lvl="1" indent="0">
                  <a:buNone/>
                </a:pPr>
                <a:r>
                  <a:rPr lang="en-US" sz="2600" dirty="0">
                    <a:cs typeface="Times New Roman" panose="02020603050405020304" pitchFamily="18" charset="0"/>
                  </a:rPr>
                  <a:t>Given our data, we write down instead</a:t>
                </a:r>
              </a:p>
              <a:p>
                <a:pPr marL="274320" lvl="1" indent="0" algn="ctr">
                  <a:buNone/>
                </a:pPr>
                <a14:m>
                  <m:oMath xmlns:m="http://schemas.openxmlformats.org/officeDocument/2006/math">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𝑌</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0</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𝑋</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𝜀</m:t>
                        </m:r>
                      </m:e>
                      <m:sub>
                        <m:r>
                          <a:rPr lang="en-US" sz="2600" b="0" i="1" smtClean="0">
                            <a:latin typeface="Cambria Math" panose="02040503050406030204" pitchFamily="18" charset="0"/>
                            <a:cs typeface="Times New Roman" panose="02020603050405020304" pitchFamily="18" charset="0"/>
                          </a:rPr>
                          <m:t>𝑖</m:t>
                        </m:r>
                      </m:sub>
                    </m:sSub>
                  </m:oMath>
                </a14:m>
                <a:r>
                  <a:rPr lang="en-US" sz="2600" dirty="0">
                    <a:cs typeface="Times New Roman" panose="02020603050405020304" pitchFamily="18" charset="0"/>
                  </a:rPr>
                  <a:t> </a:t>
                </a:r>
              </a:p>
              <a:p>
                <a:pPr marL="274320" lvl="1" indent="0">
                  <a:buNone/>
                </a:pPr>
                <a:endParaRPr lang="en-US" sz="2600" dirty="0">
                  <a:cs typeface="Times New Roman" panose="02020603050405020304" pitchFamily="18" charset="0"/>
                </a:endParaRPr>
              </a:p>
              <a:p>
                <a:pPr marL="274320" lvl="1" indent="0">
                  <a:buNone/>
                </a:pPr>
                <a:r>
                  <a:rPr lang="en-US" sz="2600" dirty="0">
                    <a:cs typeface="Times New Roman" panose="02020603050405020304" pitchFamily="18" charset="0"/>
                  </a:rPr>
                  <a:t>What are we limiting here? What are we able to test? </a:t>
                </a:r>
              </a:p>
              <a:p>
                <a:pPr lvl="1"/>
                <a:r>
                  <a:rPr lang="en-US" sz="2600" dirty="0">
                    <a:cs typeface="Times New Roman" panose="02020603050405020304" pitchFamily="18" charset="0"/>
                  </a:rPr>
                  <a:t>Common DGP </a:t>
                </a:r>
              </a:p>
              <a:p>
                <a:pPr lvl="1"/>
                <a:r>
                  <a:rPr lang="en-US" sz="2600" dirty="0">
                    <a:cs typeface="Times New Roman" panose="02020603050405020304" pitchFamily="18" charset="0"/>
                  </a:rPr>
                  <a:t>Simple functional form</a:t>
                </a:r>
              </a:p>
              <a:p>
                <a:pPr lvl="1"/>
                <a:r>
                  <a:rPr lang="en-US" sz="2600" dirty="0">
                    <a:cs typeface="Times New Roman" panose="02020603050405020304" pitchFamily="18" charset="0"/>
                  </a:rPr>
                  <a:t>Can test general predictions and/or falsification tests </a:t>
                </a:r>
                <a:r>
                  <a:rPr lang="en-US" sz="2600" u="sng" dirty="0">
                    <a:cs typeface="Times New Roman" panose="02020603050405020304" pitchFamily="18" charset="0"/>
                  </a:rPr>
                  <a:t>based only on correlations</a:t>
                </a:r>
              </a:p>
              <a:p>
                <a:pPr lvl="1"/>
                <a:r>
                  <a:rPr lang="en-US" sz="2600" dirty="0">
                    <a:cs typeface="Times New Roman" panose="02020603050405020304" pitchFamily="18" charset="0"/>
                  </a:rPr>
                  <a:t>Have we said anything about causality? </a:t>
                </a:r>
              </a:p>
              <a:p>
                <a:pPr marL="274320" lvl="1" indent="0">
                  <a:buNone/>
                </a:pPr>
                <a:endParaRPr lang="en-US" sz="26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t="-1779" b="-11269"/>
                </a:stretch>
              </a:blipFill>
            </p:spPr>
            <p:txBody>
              <a:bodyPr/>
              <a:lstStyle/>
              <a:p>
                <a:r>
                  <a:rPr lang="en-US">
                    <a:noFill/>
                  </a:rPr>
                  <a:t> </a:t>
                </a:r>
              </a:p>
            </p:txBody>
          </p:sp>
        </mc:Fallback>
      </mc:AlternateContent>
    </p:spTree>
    <p:extLst>
      <p:ext uri="{BB962C8B-B14F-4D97-AF65-F5344CB8AC3E}">
        <p14:creationId xmlns:p14="http://schemas.microsoft.com/office/powerpoint/2010/main" val="1542543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Three Examples of Models</a:t>
            </a:r>
          </a:p>
        </p:txBody>
      </p:sp>
      <p:sp>
        <p:nvSpPr>
          <p:cNvPr id="3" name="Content Placeholder 2"/>
          <p:cNvSpPr>
            <a:spLocks noGrp="1"/>
          </p:cNvSpPr>
          <p:nvPr>
            <p:ph idx="1"/>
          </p:nvPr>
        </p:nvSpPr>
        <p:spPr>
          <a:xfrm>
            <a:off x="609601" y="1066801"/>
            <a:ext cx="10015390" cy="5141388"/>
          </a:xfrm>
        </p:spPr>
        <p:txBody>
          <a:bodyPr>
            <a:noAutofit/>
          </a:bodyPr>
          <a:lstStyle/>
          <a:p>
            <a:pPr marL="788670" lvl="1" indent="-514350">
              <a:buFont typeface="+mj-lt"/>
              <a:buAutoNum type="arabicPeriod"/>
            </a:pPr>
            <a:r>
              <a:rPr lang="en-US" sz="2600" dirty="0">
                <a:cs typeface="Times New Roman" panose="02020603050405020304" pitchFamily="18" charset="0"/>
              </a:rPr>
              <a:t>Explicit, approximation</a:t>
            </a:r>
          </a:p>
          <a:p>
            <a:pPr marL="788670" lvl="1" indent="-514350">
              <a:buFont typeface="+mj-lt"/>
              <a:buAutoNum type="arabicPeriod"/>
            </a:pPr>
            <a:r>
              <a:rPr lang="en-US" sz="2600" u="sng" dirty="0">
                <a:cs typeface="Times New Roman" panose="02020603050405020304" pitchFamily="18" charset="0"/>
              </a:rPr>
              <a:t>Explicit, (more) exact</a:t>
            </a:r>
          </a:p>
          <a:p>
            <a:pPr marL="788670" lvl="1" indent="-514350">
              <a:buFont typeface="+mj-lt"/>
              <a:buAutoNum type="arabicPeriod"/>
            </a:pPr>
            <a:endParaRPr lang="en-US" sz="2600" u="sng" dirty="0">
              <a:cs typeface="Times New Roman" panose="02020603050405020304" pitchFamily="18" charset="0"/>
            </a:endParaRPr>
          </a:p>
          <a:p>
            <a:pPr marL="274320" lvl="1" indent="0">
              <a:buNone/>
            </a:pPr>
            <a:r>
              <a:rPr lang="en-US" sz="2600" dirty="0">
                <a:cs typeface="Times New Roman" panose="02020603050405020304" pitchFamily="18" charset="0"/>
              </a:rPr>
              <a:t>We could go to the other extreme, and set a full model (e.g., structural model) </a:t>
            </a:r>
          </a:p>
          <a:p>
            <a:pPr lvl="1"/>
            <a:r>
              <a:rPr lang="en-US" sz="2600" dirty="0">
                <a:cs typeface="Times New Roman" panose="02020603050405020304" pitchFamily="18" charset="0"/>
              </a:rPr>
              <a:t>Specify the complete data generating process (e.g., all utility functions for each individual-outcome pair + unobserved heterogeneity in tastes) </a:t>
            </a:r>
          </a:p>
          <a:p>
            <a:pPr lvl="1"/>
            <a:r>
              <a:rPr lang="en-US" sz="2600" dirty="0">
                <a:cs typeface="Times New Roman" panose="02020603050405020304" pitchFamily="18" charset="0"/>
              </a:rPr>
              <a:t>Doing so yields a fully-specified (over-specified) demand system that identifies many parameters</a:t>
            </a:r>
          </a:p>
          <a:p>
            <a:pPr lvl="1"/>
            <a:r>
              <a:rPr lang="en-US" sz="2600" dirty="0">
                <a:cs typeface="Times New Roman" panose="02020603050405020304" pitchFamily="18" charset="0"/>
              </a:rPr>
              <a:t>Estimation is extremely complicated</a:t>
            </a:r>
          </a:p>
          <a:p>
            <a:pPr lvl="1"/>
            <a:r>
              <a:rPr lang="en-US" sz="2600" dirty="0">
                <a:cs typeface="Times New Roman" panose="02020603050405020304" pitchFamily="18" charset="0"/>
              </a:rPr>
              <a:t>Each identified parameter requires a unique identifying assumption – strong set of assumptions! </a:t>
            </a:r>
          </a:p>
        </p:txBody>
      </p:sp>
    </p:spTree>
    <p:extLst>
      <p:ext uri="{BB962C8B-B14F-4D97-AF65-F5344CB8AC3E}">
        <p14:creationId xmlns:p14="http://schemas.microsoft.com/office/powerpoint/2010/main" val="20350174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Relying on Theoretical Frameworks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cs typeface="Times New Roman" panose="02020603050405020304" pitchFamily="18" charset="0"/>
                  </a:rPr>
                  <a:t>Almost all frameworks are </a:t>
                </a:r>
                <a:r>
                  <a:rPr lang="en-US" sz="2400" b="1" dirty="0">
                    <a:solidFill>
                      <a:schemeClr val="accent2">
                        <a:lumMod val="75000"/>
                      </a:schemeClr>
                    </a:solidFill>
                    <a:cs typeface="Times New Roman" panose="02020603050405020304" pitchFamily="18" charset="0"/>
                  </a:rPr>
                  <a:t>theories of change </a:t>
                </a:r>
                <a:r>
                  <a:rPr lang="en-US" sz="2400" dirty="0">
                    <a:cs typeface="Times New Roman" panose="02020603050405020304" pitchFamily="18" charset="0"/>
                  </a:rPr>
                  <a:t>(causal pathways)</a:t>
                </a:r>
              </a:p>
              <a:p>
                <a:r>
                  <a:rPr lang="en-US" sz="2400" dirty="0">
                    <a:cs typeface="Times New Roman" panose="02020603050405020304" pitchFamily="18" charset="0"/>
                  </a:rPr>
                  <a:t>But how can a framework motivate a design?</a:t>
                </a:r>
              </a:p>
              <a:p>
                <a:pPr marL="731520" lvl="1" indent="-457200">
                  <a:buFont typeface="+mj-lt"/>
                  <a:buAutoNum type="arabicPeriod"/>
                </a:pPr>
                <a:r>
                  <a:rPr lang="en-US" sz="2200" dirty="0">
                    <a:cs typeface="Times New Roman" panose="02020603050405020304" pitchFamily="18" charset="0"/>
                  </a:rPr>
                  <a:t>Write your research question as </a:t>
                </a:r>
                <a:r>
                  <a:rPr lang="en-US" sz="2200" b="1" dirty="0">
                    <a:solidFill>
                      <a:schemeClr val="accent2">
                        <a:lumMod val="75000"/>
                      </a:schemeClr>
                    </a:solidFill>
                    <a:cs typeface="Times New Roman" panose="02020603050405020304" pitchFamily="18" charset="0"/>
                  </a:rPr>
                  <a:t>explicitly</a:t>
                </a:r>
                <a:r>
                  <a:rPr lang="en-US" sz="2200" b="1" dirty="0">
                    <a:cs typeface="Times New Roman" panose="02020603050405020304" pitchFamily="18" charset="0"/>
                  </a:rPr>
                  <a:t> </a:t>
                </a:r>
                <a:r>
                  <a:rPr lang="en-US" sz="2200" dirty="0">
                    <a:cs typeface="Times New Roman" panose="02020603050405020304" pitchFamily="18" charset="0"/>
                  </a:rPr>
                  <a:t>as possible</a:t>
                </a:r>
              </a:p>
              <a:p>
                <a:pPr marL="731520" lvl="1" indent="-457200">
                  <a:buFont typeface="+mj-lt"/>
                  <a:buAutoNum type="arabicPeriod"/>
                </a:pPr>
                <a:r>
                  <a:rPr lang="en-US" sz="2200" dirty="0">
                    <a:cs typeface="Times New Roman" panose="02020603050405020304" pitchFamily="18" charset="0"/>
                  </a:rPr>
                  <a:t>Draw a DAG! Take time thinking about open back- and front-doors</a:t>
                </a:r>
              </a:p>
              <a:p>
                <a:pPr marL="731520" lvl="1" indent="-457200">
                  <a:buFont typeface="+mj-lt"/>
                  <a:buAutoNum type="arabicPeriod"/>
                </a:pPr>
                <a:r>
                  <a:rPr lang="en-US" sz="2200" dirty="0">
                    <a:cs typeface="Times New Roman" panose="02020603050405020304" pitchFamily="18" charset="0"/>
                  </a:rPr>
                  <a:t>Maybe build the DAG into a theoretical model</a:t>
                </a:r>
              </a:p>
              <a:p>
                <a:pPr marL="731520" lvl="1" indent="-457200">
                  <a:buFont typeface="+mj-lt"/>
                  <a:buAutoNum type="arabicPeriod"/>
                </a:pPr>
                <a:r>
                  <a:rPr lang="en-US" sz="2200" dirty="0">
                    <a:cs typeface="Times New Roman" panose="02020603050405020304" pitchFamily="18" charset="0"/>
                  </a:rPr>
                  <a:t>DAG + model </a:t>
                </a:r>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Regressions, assumptions, even </a:t>
                </a:r>
                <a:r>
                  <a:rPr lang="en-US" sz="2200" b="1" dirty="0">
                    <a:solidFill>
                      <a:schemeClr val="accent3">
                        <a:lumMod val="75000"/>
                      </a:schemeClr>
                    </a:solidFill>
                    <a:cs typeface="Times New Roman" panose="02020603050405020304" pitchFamily="18" charset="0"/>
                  </a:rPr>
                  <a:t>identification</a:t>
                </a:r>
                <a:r>
                  <a:rPr lang="en-US" sz="22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US">
                    <a:noFill/>
                  </a:rPr>
                  <a:t> </a:t>
                </a:r>
              </a:p>
            </p:txBody>
          </p:sp>
        </mc:Fallback>
      </mc:AlternateContent>
    </p:spTree>
    <p:extLst>
      <p:ext uri="{BB962C8B-B14F-4D97-AF65-F5344CB8AC3E}">
        <p14:creationId xmlns:p14="http://schemas.microsoft.com/office/powerpoint/2010/main" val="15075141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Three Examples of Models – why design-based?</a:t>
            </a:r>
          </a:p>
        </p:txBody>
      </p:sp>
      <p:sp>
        <p:nvSpPr>
          <p:cNvPr id="3" name="Content Placeholder 2"/>
          <p:cNvSpPr>
            <a:spLocks noGrp="1"/>
          </p:cNvSpPr>
          <p:nvPr>
            <p:ph idx="1"/>
          </p:nvPr>
        </p:nvSpPr>
        <p:spPr>
          <a:xfrm>
            <a:off x="609601" y="1066801"/>
            <a:ext cx="10015390" cy="5141388"/>
          </a:xfrm>
        </p:spPr>
        <p:txBody>
          <a:bodyPr>
            <a:noAutofit/>
          </a:bodyPr>
          <a:lstStyle/>
          <a:p>
            <a:pPr marL="788670" lvl="1" indent="-514350">
              <a:buFont typeface="+mj-lt"/>
              <a:buAutoNum type="arabicPeriod"/>
            </a:pPr>
            <a:r>
              <a:rPr lang="en-US" sz="2600" dirty="0">
                <a:cs typeface="Times New Roman" panose="02020603050405020304" pitchFamily="18" charset="0"/>
              </a:rPr>
              <a:t>Explicit, approximation</a:t>
            </a:r>
          </a:p>
          <a:p>
            <a:pPr marL="788670" lvl="1" indent="-514350">
              <a:buFont typeface="+mj-lt"/>
              <a:buAutoNum type="arabicPeriod"/>
            </a:pPr>
            <a:r>
              <a:rPr lang="en-US" sz="2600" dirty="0">
                <a:cs typeface="Times New Roman" panose="02020603050405020304" pitchFamily="18" charset="0"/>
              </a:rPr>
              <a:t>Explicit, (more) exact</a:t>
            </a:r>
          </a:p>
          <a:p>
            <a:pPr marL="788670" lvl="1" indent="-514350">
              <a:buFont typeface="+mj-lt"/>
              <a:buAutoNum type="arabicPeriod"/>
            </a:pPr>
            <a:r>
              <a:rPr lang="en-US" sz="2600" u="sng" dirty="0">
                <a:cs typeface="Times New Roman" panose="02020603050405020304" pitchFamily="18" charset="0"/>
              </a:rPr>
              <a:t>Implicit</a:t>
            </a:r>
          </a:p>
          <a:p>
            <a:pPr marL="788670" lvl="1" indent="-514350">
              <a:buFont typeface="+mj-lt"/>
              <a:buAutoNum type="arabicPeriod"/>
            </a:pPr>
            <a:endParaRPr lang="en-US" sz="2600" u="sng" dirty="0">
              <a:cs typeface="Times New Roman" panose="02020603050405020304" pitchFamily="18" charset="0"/>
            </a:endParaRPr>
          </a:p>
          <a:p>
            <a:pPr marL="274320" lvl="1" indent="0">
              <a:buNone/>
            </a:pPr>
            <a:r>
              <a:rPr lang="en-US" sz="2600" dirty="0">
                <a:cs typeface="Times New Roman" panose="02020603050405020304" pitchFamily="18" charset="0"/>
              </a:rPr>
              <a:t>So frequently, we do something that’s more in the middle </a:t>
            </a:r>
          </a:p>
          <a:p>
            <a:pPr marL="274320" lvl="1" indent="0">
              <a:buNone/>
            </a:pPr>
            <a:endParaRPr lang="en-US" sz="2600" dirty="0">
              <a:cs typeface="Times New Roman" panose="02020603050405020304" pitchFamily="18" charset="0"/>
            </a:endParaRPr>
          </a:p>
          <a:p>
            <a:pPr marL="274320" lvl="1" indent="0">
              <a:buNone/>
            </a:pPr>
            <a:r>
              <a:rPr lang="en-US" sz="2600" dirty="0">
                <a:cs typeface="Times New Roman" panose="02020603050405020304" pitchFamily="18" charset="0"/>
              </a:rPr>
              <a:t>Rather than specify a behavioral model explicitly, we focus on a single causal relationship and identify it using quasi-exogenous variation: </a:t>
            </a:r>
          </a:p>
          <a:p>
            <a:pPr lvl="1"/>
            <a:r>
              <a:rPr lang="en-US" sz="2600" dirty="0">
                <a:cs typeface="Times New Roman" panose="02020603050405020304" pitchFamily="18" charset="0"/>
              </a:rPr>
              <a:t>What is the effect of job training on employment/income? Find a state that randomized people to take job training and evaluate their outcomes relative to a control state</a:t>
            </a:r>
          </a:p>
          <a:p>
            <a:pPr lvl="1"/>
            <a:r>
              <a:rPr lang="en-US" sz="2600" dirty="0">
                <a:cs typeface="Times New Roman" panose="02020603050405020304" pitchFamily="18" charset="0"/>
              </a:rPr>
              <a:t>What are the advantages/disadvantages of this? </a:t>
            </a:r>
          </a:p>
        </p:txBody>
      </p:sp>
    </p:spTree>
    <p:extLst>
      <p:ext uri="{BB962C8B-B14F-4D97-AF65-F5344CB8AC3E}">
        <p14:creationId xmlns:p14="http://schemas.microsoft.com/office/powerpoint/2010/main" val="42308788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So what do we get from design-based inference?</a:t>
            </a:r>
          </a:p>
        </p:txBody>
      </p:sp>
      <p:sp>
        <p:nvSpPr>
          <p:cNvPr id="3" name="Content Placeholder 2"/>
          <p:cNvSpPr>
            <a:spLocks noGrp="1"/>
          </p:cNvSpPr>
          <p:nvPr>
            <p:ph idx="1"/>
          </p:nvPr>
        </p:nvSpPr>
        <p:spPr>
          <a:xfrm>
            <a:off x="609601" y="1066801"/>
            <a:ext cx="10015390" cy="5141388"/>
          </a:xfrm>
        </p:spPr>
        <p:txBody>
          <a:bodyPr>
            <a:noAutofit/>
          </a:bodyPr>
          <a:lstStyle/>
          <a:p>
            <a:pPr marL="274320" lvl="1" indent="0">
              <a:buNone/>
            </a:pPr>
            <a:r>
              <a:rPr lang="en-US" sz="2600" b="1" dirty="0">
                <a:cs typeface="Times New Roman" panose="02020603050405020304" pitchFamily="18" charset="0"/>
              </a:rPr>
              <a:t>Counterfactuals and causality</a:t>
            </a:r>
          </a:p>
          <a:p>
            <a:pPr lvl="1"/>
            <a:r>
              <a:rPr lang="en-US" sz="2600" dirty="0">
                <a:cs typeface="Times New Roman" panose="02020603050405020304" pitchFamily="18" charset="0"/>
              </a:rPr>
              <a:t>In many ways, the identification </a:t>
            </a:r>
            <a:r>
              <a:rPr lang="en-US" sz="2600" i="1" dirty="0">
                <a:cs typeface="Times New Roman" panose="02020603050405020304" pitchFamily="18" charset="0"/>
              </a:rPr>
              <a:t>becomes</a:t>
            </a:r>
            <a:r>
              <a:rPr lang="en-US" sz="2600" dirty="0">
                <a:cs typeface="Times New Roman" panose="02020603050405020304" pitchFamily="18" charset="0"/>
              </a:rPr>
              <a:t> the research design</a:t>
            </a:r>
          </a:p>
          <a:p>
            <a:pPr lvl="1"/>
            <a:r>
              <a:rPr lang="en-US" sz="2600" dirty="0">
                <a:cs typeface="Times New Roman" panose="02020603050405020304" pitchFamily="18" charset="0"/>
              </a:rPr>
              <a:t>It defines the counterfactual estimation when the design is credible</a:t>
            </a:r>
          </a:p>
          <a:p>
            <a:pPr lvl="1"/>
            <a:endParaRPr lang="en-US" sz="2600" dirty="0">
              <a:cs typeface="Times New Roman" panose="02020603050405020304" pitchFamily="18" charset="0"/>
            </a:endParaRPr>
          </a:p>
          <a:p>
            <a:pPr marL="274320" lvl="1" indent="0">
              <a:buNone/>
            </a:pPr>
            <a:r>
              <a:rPr lang="en-US" sz="2600" b="1" dirty="0">
                <a:cs typeface="Times New Roman" panose="02020603050405020304" pitchFamily="18" charset="0"/>
              </a:rPr>
              <a:t>Descriptive + Causal Evidence</a:t>
            </a:r>
          </a:p>
          <a:p>
            <a:pPr lvl="1"/>
            <a:r>
              <a:rPr lang="en-US" sz="2600" dirty="0">
                <a:cs typeface="Times New Roman" panose="02020603050405020304" pitchFamily="18" charset="0"/>
              </a:rPr>
              <a:t>Without a full structural approach, many papers become “storytelling” </a:t>
            </a:r>
          </a:p>
          <a:p>
            <a:pPr lvl="1"/>
            <a:r>
              <a:rPr lang="en-US" sz="2600" dirty="0">
                <a:cs typeface="Times New Roman" panose="02020603050405020304" pitchFamily="18" charset="0"/>
              </a:rPr>
              <a:t>You present a set of descriptive + causal evidence, sometimes under the umbrella of a formal model (“applied theory”) and sometimes just as a narrative</a:t>
            </a:r>
          </a:p>
          <a:p>
            <a:pPr lvl="1"/>
            <a:endParaRPr lang="en-US" sz="2600" dirty="0">
              <a:cs typeface="Times New Roman" panose="02020603050405020304" pitchFamily="18" charset="0"/>
            </a:endParaRPr>
          </a:p>
          <a:p>
            <a:pPr marL="274320" lvl="1" indent="0">
              <a:buNone/>
            </a:pPr>
            <a:r>
              <a:rPr lang="en-US" sz="2600" b="1" dirty="0">
                <a:cs typeface="Times New Roman" panose="02020603050405020304" pitchFamily="18" charset="0"/>
              </a:rPr>
              <a:t>Replicability </a:t>
            </a:r>
          </a:p>
          <a:p>
            <a:pPr lvl="1"/>
            <a:r>
              <a:rPr lang="en-US" sz="2600" dirty="0">
                <a:cs typeface="Times New Roman" panose="02020603050405020304" pitchFamily="18" charset="0"/>
              </a:rPr>
              <a:t>Credible replication of your own results</a:t>
            </a:r>
          </a:p>
          <a:p>
            <a:pPr lvl="1"/>
            <a:r>
              <a:rPr lang="en-US" sz="2600" dirty="0">
                <a:cs typeface="Times New Roman" panose="02020603050405020304" pitchFamily="18" charset="0"/>
              </a:rPr>
              <a:t>Credible replication of results in other contexts/data/etc.</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2203409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kinds of methods will we cover? </a:t>
            </a:r>
          </a:p>
        </p:txBody>
      </p:sp>
      <p:sp>
        <p:nvSpPr>
          <p:cNvPr id="4" name="Rectangle: Rounded Corners 3">
            <a:extLst>
              <a:ext uri="{FF2B5EF4-FFF2-40B4-BE49-F238E27FC236}">
                <a16:creationId xmlns:a16="http://schemas.microsoft.com/office/drawing/2014/main" id="{721C889E-856B-D58D-80B9-33E0278590A0}"/>
              </a:ext>
            </a:extLst>
          </p:cNvPr>
          <p:cNvSpPr/>
          <p:nvPr/>
        </p:nvSpPr>
        <p:spPr>
          <a:xfrm>
            <a:off x="283026" y="897161"/>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Matching</a:t>
            </a:r>
          </a:p>
        </p:txBody>
      </p:sp>
      <p:sp>
        <p:nvSpPr>
          <p:cNvPr id="5" name="Rectangle: Rounded Corners 4">
            <a:extLst>
              <a:ext uri="{FF2B5EF4-FFF2-40B4-BE49-F238E27FC236}">
                <a16:creationId xmlns:a16="http://schemas.microsoft.com/office/drawing/2014/main" id="{E2F206EC-6543-E0C4-FDC8-58CD0E39344D}"/>
              </a:ext>
            </a:extLst>
          </p:cNvPr>
          <p:cNvSpPr/>
          <p:nvPr/>
        </p:nvSpPr>
        <p:spPr>
          <a:xfrm>
            <a:off x="283026" y="1727348"/>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Instrumental Variables</a:t>
            </a:r>
          </a:p>
        </p:txBody>
      </p:sp>
      <p:sp>
        <p:nvSpPr>
          <p:cNvPr id="9" name="Rectangle: Rounded Corners 8">
            <a:extLst>
              <a:ext uri="{FF2B5EF4-FFF2-40B4-BE49-F238E27FC236}">
                <a16:creationId xmlns:a16="http://schemas.microsoft.com/office/drawing/2014/main" id="{BB4DA538-9550-93F6-D747-0BC5111F6ECD}"/>
              </a:ext>
            </a:extLst>
          </p:cNvPr>
          <p:cNvSpPr/>
          <p:nvPr/>
        </p:nvSpPr>
        <p:spPr>
          <a:xfrm>
            <a:off x="283026" y="2557535"/>
            <a:ext cx="6400800" cy="67986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Difference-in-differences</a:t>
            </a:r>
          </a:p>
        </p:txBody>
      </p:sp>
      <p:sp>
        <p:nvSpPr>
          <p:cNvPr id="10" name="Rectangle: Rounded Corners 9">
            <a:extLst>
              <a:ext uri="{FF2B5EF4-FFF2-40B4-BE49-F238E27FC236}">
                <a16:creationId xmlns:a16="http://schemas.microsoft.com/office/drawing/2014/main" id="{483F277D-75FB-4DD4-7F69-8FDF01FADA3F}"/>
              </a:ext>
            </a:extLst>
          </p:cNvPr>
          <p:cNvSpPr/>
          <p:nvPr/>
        </p:nvSpPr>
        <p:spPr>
          <a:xfrm>
            <a:off x="283026" y="3341414"/>
            <a:ext cx="6400800" cy="63218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Synthetic Controls</a:t>
            </a:r>
          </a:p>
        </p:txBody>
      </p:sp>
      <p:sp>
        <p:nvSpPr>
          <p:cNvPr id="11" name="Rectangle: Rounded Corners 10">
            <a:extLst>
              <a:ext uri="{FF2B5EF4-FFF2-40B4-BE49-F238E27FC236}">
                <a16:creationId xmlns:a16="http://schemas.microsoft.com/office/drawing/2014/main" id="{409848EC-7066-A0C6-D997-2A2CAB05858A}"/>
              </a:ext>
            </a:extLst>
          </p:cNvPr>
          <p:cNvSpPr/>
          <p:nvPr/>
        </p:nvSpPr>
        <p:spPr>
          <a:xfrm>
            <a:off x="283026" y="4077615"/>
            <a:ext cx="6400800" cy="147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“Applied OLS”: Logit, Poisson, fixed-effects, quantile regression, etc. </a:t>
            </a:r>
          </a:p>
        </p:txBody>
      </p:sp>
      <p:sp>
        <p:nvSpPr>
          <p:cNvPr id="13" name="Rectangle: Rounded Corners 12">
            <a:extLst>
              <a:ext uri="{FF2B5EF4-FFF2-40B4-BE49-F238E27FC236}">
                <a16:creationId xmlns:a16="http://schemas.microsoft.com/office/drawing/2014/main" id="{84B7212A-DA1C-CB7E-552A-0B434A835386}"/>
              </a:ext>
            </a:extLst>
          </p:cNvPr>
          <p:cNvSpPr/>
          <p:nvPr/>
        </p:nvSpPr>
        <p:spPr>
          <a:xfrm>
            <a:off x="283026" y="5661230"/>
            <a:ext cx="6400800" cy="108176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Next semester: regression discontinuity, event studies, and more! </a:t>
            </a:r>
          </a:p>
        </p:txBody>
      </p:sp>
      <p:sp>
        <p:nvSpPr>
          <p:cNvPr id="14" name="TextBox 13">
            <a:extLst>
              <a:ext uri="{FF2B5EF4-FFF2-40B4-BE49-F238E27FC236}">
                <a16:creationId xmlns:a16="http://schemas.microsoft.com/office/drawing/2014/main" id="{D02300DA-BB85-0372-318A-CE2EAB05198E}"/>
              </a:ext>
            </a:extLst>
          </p:cNvPr>
          <p:cNvSpPr txBox="1"/>
          <p:nvPr/>
        </p:nvSpPr>
        <p:spPr>
          <a:xfrm>
            <a:off x="7391400" y="1260246"/>
            <a:ext cx="3352800" cy="240065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3000" dirty="0"/>
              <a:t>What if I don’t have a good natural control group for estimation? </a:t>
            </a:r>
          </a:p>
        </p:txBody>
      </p:sp>
      <p:cxnSp>
        <p:nvCxnSpPr>
          <p:cNvPr id="16" name="Straight Arrow Connector 15">
            <a:extLst>
              <a:ext uri="{FF2B5EF4-FFF2-40B4-BE49-F238E27FC236}">
                <a16:creationId xmlns:a16="http://schemas.microsoft.com/office/drawing/2014/main" id="{1D74EAEA-E157-672D-4705-05266E6706A8}"/>
              </a:ext>
            </a:extLst>
          </p:cNvPr>
          <p:cNvCxnSpPr>
            <a:stCxn id="14" idx="1"/>
            <a:endCxn id="4" idx="3"/>
          </p:cNvCxnSpPr>
          <p:nvPr/>
        </p:nvCxnSpPr>
        <p:spPr>
          <a:xfrm flipH="1" flipV="1">
            <a:off x="6683826" y="1260246"/>
            <a:ext cx="707574" cy="12003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44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Working with data</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6894627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kinds of methods will we cover? </a:t>
            </a:r>
          </a:p>
        </p:txBody>
      </p:sp>
      <p:sp>
        <p:nvSpPr>
          <p:cNvPr id="4" name="Rectangle: Rounded Corners 3">
            <a:extLst>
              <a:ext uri="{FF2B5EF4-FFF2-40B4-BE49-F238E27FC236}">
                <a16:creationId xmlns:a16="http://schemas.microsoft.com/office/drawing/2014/main" id="{721C889E-856B-D58D-80B9-33E0278590A0}"/>
              </a:ext>
            </a:extLst>
          </p:cNvPr>
          <p:cNvSpPr/>
          <p:nvPr/>
        </p:nvSpPr>
        <p:spPr>
          <a:xfrm>
            <a:off x="283026" y="897161"/>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Matching</a:t>
            </a:r>
          </a:p>
        </p:txBody>
      </p:sp>
      <p:sp>
        <p:nvSpPr>
          <p:cNvPr id="5" name="Rectangle: Rounded Corners 4">
            <a:extLst>
              <a:ext uri="{FF2B5EF4-FFF2-40B4-BE49-F238E27FC236}">
                <a16:creationId xmlns:a16="http://schemas.microsoft.com/office/drawing/2014/main" id="{E2F206EC-6543-E0C4-FDC8-58CD0E39344D}"/>
              </a:ext>
            </a:extLst>
          </p:cNvPr>
          <p:cNvSpPr/>
          <p:nvPr/>
        </p:nvSpPr>
        <p:spPr>
          <a:xfrm>
            <a:off x="283026" y="1727348"/>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Instrumental Variables</a:t>
            </a:r>
          </a:p>
        </p:txBody>
      </p:sp>
      <p:sp>
        <p:nvSpPr>
          <p:cNvPr id="9" name="Rectangle: Rounded Corners 8">
            <a:extLst>
              <a:ext uri="{FF2B5EF4-FFF2-40B4-BE49-F238E27FC236}">
                <a16:creationId xmlns:a16="http://schemas.microsoft.com/office/drawing/2014/main" id="{BB4DA538-9550-93F6-D747-0BC5111F6ECD}"/>
              </a:ext>
            </a:extLst>
          </p:cNvPr>
          <p:cNvSpPr/>
          <p:nvPr/>
        </p:nvSpPr>
        <p:spPr>
          <a:xfrm>
            <a:off x="283026" y="2557535"/>
            <a:ext cx="6400800" cy="67986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Difference-in-differences</a:t>
            </a:r>
          </a:p>
        </p:txBody>
      </p:sp>
      <p:sp>
        <p:nvSpPr>
          <p:cNvPr id="10" name="Rectangle: Rounded Corners 9">
            <a:extLst>
              <a:ext uri="{FF2B5EF4-FFF2-40B4-BE49-F238E27FC236}">
                <a16:creationId xmlns:a16="http://schemas.microsoft.com/office/drawing/2014/main" id="{483F277D-75FB-4DD4-7F69-8FDF01FADA3F}"/>
              </a:ext>
            </a:extLst>
          </p:cNvPr>
          <p:cNvSpPr/>
          <p:nvPr/>
        </p:nvSpPr>
        <p:spPr>
          <a:xfrm>
            <a:off x="283026" y="3341414"/>
            <a:ext cx="6400800" cy="63218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Synthetic Controls</a:t>
            </a:r>
          </a:p>
        </p:txBody>
      </p:sp>
      <p:sp>
        <p:nvSpPr>
          <p:cNvPr id="11" name="Rectangle: Rounded Corners 10">
            <a:extLst>
              <a:ext uri="{FF2B5EF4-FFF2-40B4-BE49-F238E27FC236}">
                <a16:creationId xmlns:a16="http://schemas.microsoft.com/office/drawing/2014/main" id="{409848EC-7066-A0C6-D997-2A2CAB05858A}"/>
              </a:ext>
            </a:extLst>
          </p:cNvPr>
          <p:cNvSpPr/>
          <p:nvPr/>
        </p:nvSpPr>
        <p:spPr>
          <a:xfrm>
            <a:off x="283026" y="4077615"/>
            <a:ext cx="6400800" cy="147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“Applied OLS”: Logit, Poisson, fixed-effects, quantile regression, etc. </a:t>
            </a:r>
          </a:p>
        </p:txBody>
      </p:sp>
      <p:sp>
        <p:nvSpPr>
          <p:cNvPr id="13" name="Rectangle: Rounded Corners 12">
            <a:extLst>
              <a:ext uri="{FF2B5EF4-FFF2-40B4-BE49-F238E27FC236}">
                <a16:creationId xmlns:a16="http://schemas.microsoft.com/office/drawing/2014/main" id="{84B7212A-DA1C-CB7E-552A-0B434A835386}"/>
              </a:ext>
            </a:extLst>
          </p:cNvPr>
          <p:cNvSpPr/>
          <p:nvPr/>
        </p:nvSpPr>
        <p:spPr>
          <a:xfrm>
            <a:off x="283026" y="5661230"/>
            <a:ext cx="6400800" cy="108176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Next semester: regression discontinuity, event studies, and more! </a:t>
            </a:r>
          </a:p>
        </p:txBody>
      </p:sp>
      <p:sp>
        <p:nvSpPr>
          <p:cNvPr id="14" name="TextBox 13">
            <a:extLst>
              <a:ext uri="{FF2B5EF4-FFF2-40B4-BE49-F238E27FC236}">
                <a16:creationId xmlns:a16="http://schemas.microsoft.com/office/drawing/2014/main" id="{D02300DA-BB85-0372-318A-CE2EAB05198E}"/>
              </a:ext>
            </a:extLst>
          </p:cNvPr>
          <p:cNvSpPr txBox="1"/>
          <p:nvPr/>
        </p:nvSpPr>
        <p:spPr>
          <a:xfrm>
            <a:off x="7391400" y="1260246"/>
            <a:ext cx="3352800" cy="240065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3000" dirty="0"/>
              <a:t>What if the behavior I’m trying to measure is “manipulable” (endogenous)? </a:t>
            </a:r>
          </a:p>
        </p:txBody>
      </p:sp>
      <p:cxnSp>
        <p:nvCxnSpPr>
          <p:cNvPr id="16" name="Straight Arrow Connector 15">
            <a:extLst>
              <a:ext uri="{FF2B5EF4-FFF2-40B4-BE49-F238E27FC236}">
                <a16:creationId xmlns:a16="http://schemas.microsoft.com/office/drawing/2014/main" id="{1D74EAEA-E157-672D-4705-05266E6706A8}"/>
              </a:ext>
            </a:extLst>
          </p:cNvPr>
          <p:cNvCxnSpPr>
            <a:cxnSpLocks/>
            <a:stCxn id="14" idx="1"/>
            <a:endCxn id="5" idx="3"/>
          </p:cNvCxnSpPr>
          <p:nvPr/>
        </p:nvCxnSpPr>
        <p:spPr>
          <a:xfrm flipH="1" flipV="1">
            <a:off x="6683826" y="2090433"/>
            <a:ext cx="707574" cy="3701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8428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kinds of methods will we cover? </a:t>
            </a:r>
          </a:p>
        </p:txBody>
      </p:sp>
      <p:sp>
        <p:nvSpPr>
          <p:cNvPr id="4" name="Rectangle: Rounded Corners 3">
            <a:extLst>
              <a:ext uri="{FF2B5EF4-FFF2-40B4-BE49-F238E27FC236}">
                <a16:creationId xmlns:a16="http://schemas.microsoft.com/office/drawing/2014/main" id="{721C889E-856B-D58D-80B9-33E0278590A0}"/>
              </a:ext>
            </a:extLst>
          </p:cNvPr>
          <p:cNvSpPr/>
          <p:nvPr/>
        </p:nvSpPr>
        <p:spPr>
          <a:xfrm>
            <a:off x="283026" y="897161"/>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Matching</a:t>
            </a:r>
          </a:p>
        </p:txBody>
      </p:sp>
      <p:sp>
        <p:nvSpPr>
          <p:cNvPr id="5" name="Rectangle: Rounded Corners 4">
            <a:extLst>
              <a:ext uri="{FF2B5EF4-FFF2-40B4-BE49-F238E27FC236}">
                <a16:creationId xmlns:a16="http://schemas.microsoft.com/office/drawing/2014/main" id="{E2F206EC-6543-E0C4-FDC8-58CD0E39344D}"/>
              </a:ext>
            </a:extLst>
          </p:cNvPr>
          <p:cNvSpPr/>
          <p:nvPr/>
        </p:nvSpPr>
        <p:spPr>
          <a:xfrm>
            <a:off x="283026" y="1727348"/>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Instrumental Variables</a:t>
            </a:r>
          </a:p>
        </p:txBody>
      </p:sp>
      <p:sp>
        <p:nvSpPr>
          <p:cNvPr id="9" name="Rectangle: Rounded Corners 8">
            <a:extLst>
              <a:ext uri="{FF2B5EF4-FFF2-40B4-BE49-F238E27FC236}">
                <a16:creationId xmlns:a16="http://schemas.microsoft.com/office/drawing/2014/main" id="{BB4DA538-9550-93F6-D747-0BC5111F6ECD}"/>
              </a:ext>
            </a:extLst>
          </p:cNvPr>
          <p:cNvSpPr/>
          <p:nvPr/>
        </p:nvSpPr>
        <p:spPr>
          <a:xfrm>
            <a:off x="283026" y="2557535"/>
            <a:ext cx="6400800" cy="67986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Difference-in-differences</a:t>
            </a:r>
          </a:p>
        </p:txBody>
      </p:sp>
      <p:sp>
        <p:nvSpPr>
          <p:cNvPr id="10" name="Rectangle: Rounded Corners 9">
            <a:extLst>
              <a:ext uri="{FF2B5EF4-FFF2-40B4-BE49-F238E27FC236}">
                <a16:creationId xmlns:a16="http://schemas.microsoft.com/office/drawing/2014/main" id="{483F277D-75FB-4DD4-7F69-8FDF01FADA3F}"/>
              </a:ext>
            </a:extLst>
          </p:cNvPr>
          <p:cNvSpPr/>
          <p:nvPr/>
        </p:nvSpPr>
        <p:spPr>
          <a:xfrm>
            <a:off x="283026" y="3341414"/>
            <a:ext cx="6400800" cy="63218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Synthetic Controls</a:t>
            </a:r>
          </a:p>
        </p:txBody>
      </p:sp>
      <p:sp>
        <p:nvSpPr>
          <p:cNvPr id="11" name="Rectangle: Rounded Corners 10">
            <a:extLst>
              <a:ext uri="{FF2B5EF4-FFF2-40B4-BE49-F238E27FC236}">
                <a16:creationId xmlns:a16="http://schemas.microsoft.com/office/drawing/2014/main" id="{409848EC-7066-A0C6-D997-2A2CAB05858A}"/>
              </a:ext>
            </a:extLst>
          </p:cNvPr>
          <p:cNvSpPr/>
          <p:nvPr/>
        </p:nvSpPr>
        <p:spPr>
          <a:xfrm>
            <a:off x="283026" y="4077615"/>
            <a:ext cx="6400800" cy="147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“Applied OLS”: Logit, Poisson, fixed-effects, quantile regression, etc. </a:t>
            </a:r>
          </a:p>
        </p:txBody>
      </p:sp>
      <p:sp>
        <p:nvSpPr>
          <p:cNvPr id="13" name="Rectangle: Rounded Corners 12">
            <a:extLst>
              <a:ext uri="{FF2B5EF4-FFF2-40B4-BE49-F238E27FC236}">
                <a16:creationId xmlns:a16="http://schemas.microsoft.com/office/drawing/2014/main" id="{84B7212A-DA1C-CB7E-552A-0B434A835386}"/>
              </a:ext>
            </a:extLst>
          </p:cNvPr>
          <p:cNvSpPr/>
          <p:nvPr/>
        </p:nvSpPr>
        <p:spPr>
          <a:xfrm>
            <a:off x="283026" y="5661230"/>
            <a:ext cx="6400800" cy="108176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Next semester: regression discontinuity, event studies, and more! </a:t>
            </a:r>
          </a:p>
        </p:txBody>
      </p:sp>
      <p:sp>
        <p:nvSpPr>
          <p:cNvPr id="14" name="TextBox 13">
            <a:extLst>
              <a:ext uri="{FF2B5EF4-FFF2-40B4-BE49-F238E27FC236}">
                <a16:creationId xmlns:a16="http://schemas.microsoft.com/office/drawing/2014/main" id="{D02300DA-BB85-0372-318A-CE2EAB05198E}"/>
              </a:ext>
            </a:extLst>
          </p:cNvPr>
          <p:cNvSpPr txBox="1"/>
          <p:nvPr/>
        </p:nvSpPr>
        <p:spPr>
          <a:xfrm>
            <a:off x="7391400" y="1260246"/>
            <a:ext cx="3352800" cy="240065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3000" dirty="0"/>
              <a:t>How can I measure differences arising from policy changes?</a:t>
            </a:r>
          </a:p>
        </p:txBody>
      </p:sp>
      <p:cxnSp>
        <p:nvCxnSpPr>
          <p:cNvPr id="16" name="Straight Arrow Connector 15">
            <a:extLst>
              <a:ext uri="{FF2B5EF4-FFF2-40B4-BE49-F238E27FC236}">
                <a16:creationId xmlns:a16="http://schemas.microsoft.com/office/drawing/2014/main" id="{1D74EAEA-E157-672D-4705-05266E6706A8}"/>
              </a:ext>
            </a:extLst>
          </p:cNvPr>
          <p:cNvCxnSpPr>
            <a:cxnSpLocks/>
            <a:stCxn id="14" idx="1"/>
          </p:cNvCxnSpPr>
          <p:nvPr/>
        </p:nvCxnSpPr>
        <p:spPr>
          <a:xfrm flipH="1">
            <a:off x="6781800" y="2460575"/>
            <a:ext cx="609600" cy="3198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361E457-4380-4ED7-7C7C-08E0429C7210}"/>
              </a:ext>
            </a:extLst>
          </p:cNvPr>
          <p:cNvCxnSpPr>
            <a:cxnSpLocks/>
            <a:stCxn id="14" idx="1"/>
            <a:endCxn id="10" idx="3"/>
          </p:cNvCxnSpPr>
          <p:nvPr/>
        </p:nvCxnSpPr>
        <p:spPr>
          <a:xfrm flipH="1">
            <a:off x="6683826" y="2460575"/>
            <a:ext cx="707574" cy="1196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2475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 you pick a method?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514350" indent="-514350">
              <a:buFont typeface="+mj-lt"/>
              <a:buAutoNum type="arabicPeriod"/>
            </a:pPr>
            <a:endParaRPr lang="en-US" sz="2800" dirty="0">
              <a:solidFill>
                <a:schemeClr val="accent3">
                  <a:lumMod val="50000"/>
                </a:schemeClr>
              </a:solidFill>
              <a:cs typeface="Times New Roman" panose="02020603050405020304" pitchFamily="18" charset="0"/>
            </a:endParaRPr>
          </a:p>
        </p:txBody>
      </p:sp>
      <p:pic>
        <p:nvPicPr>
          <p:cNvPr id="5" name="Picture 4">
            <a:extLst>
              <a:ext uri="{FF2B5EF4-FFF2-40B4-BE49-F238E27FC236}">
                <a16:creationId xmlns:a16="http://schemas.microsoft.com/office/drawing/2014/main" id="{334B1144-9CF2-F37D-F27A-23357D3D4D6B}"/>
              </a:ext>
            </a:extLst>
          </p:cNvPr>
          <p:cNvPicPr>
            <a:picLocks noChangeAspect="1"/>
          </p:cNvPicPr>
          <p:nvPr/>
        </p:nvPicPr>
        <p:blipFill rotWithShape="1">
          <a:blip r:embed="rId3"/>
          <a:srcRect t="16178"/>
          <a:stretch/>
        </p:blipFill>
        <p:spPr>
          <a:xfrm>
            <a:off x="381000" y="1904999"/>
            <a:ext cx="10459910" cy="3776977"/>
          </a:xfrm>
          <a:prstGeom prst="rect">
            <a:avLst/>
          </a:prstGeom>
        </p:spPr>
      </p:pic>
    </p:spTree>
    <p:extLst>
      <p:ext uri="{BB962C8B-B14F-4D97-AF65-F5344CB8AC3E}">
        <p14:creationId xmlns:p14="http://schemas.microsoft.com/office/powerpoint/2010/main" val="24144579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Choosing an Empirical Strategy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1"/>
            <a:ext cx="10286999" cy="5141388"/>
          </a:xfrm>
        </p:spPr>
        <p:txBody>
          <a:bodyPr>
            <a:noAutofit/>
          </a:bodyPr>
          <a:lstStyle/>
          <a:p>
            <a:pPr marL="0" indent="0">
              <a:buNone/>
            </a:pPr>
            <a:r>
              <a:rPr lang="en-US" sz="2400" dirty="0">
                <a:cs typeface="Times New Roman" panose="02020603050405020304" pitchFamily="18" charset="0"/>
              </a:rPr>
              <a:t>Your empirical strategy consists of two (related) components: </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Estimation strategy: </a:t>
            </a:r>
            <a:r>
              <a:rPr lang="en-US" sz="2400" dirty="0">
                <a:cs typeface="Times New Roman" panose="02020603050405020304" pitchFamily="18" charset="0"/>
              </a:rPr>
              <a:t>what is estimated, how, inference, etc.</a:t>
            </a:r>
          </a:p>
          <a:p>
            <a:pPr lvl="1"/>
            <a:r>
              <a:rPr lang="en-US" sz="2400" dirty="0">
                <a:cs typeface="Times New Roman" panose="02020603050405020304" pitchFamily="18" charset="0"/>
              </a:rPr>
              <a:t>Put equations in your papers! </a:t>
            </a:r>
          </a:p>
          <a:p>
            <a:pPr marL="457200" indent="-457200">
              <a:buFont typeface="+mj-lt"/>
              <a:buAutoNum type="arabicPeriod"/>
            </a:pPr>
            <a:r>
              <a:rPr lang="en-US" sz="2400" b="1" dirty="0">
                <a:solidFill>
                  <a:schemeClr val="accent3">
                    <a:lumMod val="75000"/>
                  </a:schemeClr>
                </a:solidFill>
                <a:cs typeface="Times New Roman" panose="02020603050405020304" pitchFamily="18" charset="0"/>
              </a:rPr>
              <a:t>Identification strategy: </a:t>
            </a:r>
            <a:r>
              <a:rPr lang="en-US" sz="2400" dirty="0">
                <a:cs typeface="Times New Roman" panose="02020603050405020304" pitchFamily="18" charset="0"/>
              </a:rPr>
              <a:t>what allows making a causal statement?</a:t>
            </a:r>
          </a:p>
          <a:p>
            <a:pPr lvl="1"/>
            <a:r>
              <a:rPr lang="en-US" sz="2400" dirty="0">
                <a:cs typeface="Times New Roman" panose="02020603050405020304" pitchFamily="18" charset="0"/>
              </a:rPr>
              <a:t>Do you have experimental variation? </a:t>
            </a:r>
          </a:p>
          <a:p>
            <a:pPr lvl="1"/>
            <a:r>
              <a:rPr lang="en-US" sz="2400" dirty="0">
                <a:cs typeface="Times New Roman" panose="02020603050405020304" pitchFamily="18" charset="0"/>
              </a:rPr>
              <a:t>Balance? </a:t>
            </a:r>
          </a:p>
          <a:p>
            <a:pPr lvl="1"/>
            <a:r>
              <a:rPr lang="en-US" sz="2400" dirty="0">
                <a:cs typeface="Times New Roman" panose="02020603050405020304" pitchFamily="18" charset="0"/>
              </a:rPr>
              <a:t>Is there endogeneity in your design? </a:t>
            </a:r>
          </a:p>
          <a:p>
            <a:pPr lvl="2"/>
            <a:r>
              <a:rPr lang="en-US" sz="2400" dirty="0">
                <a:cs typeface="Times New Roman" panose="02020603050405020304" pitchFamily="18" charset="0"/>
              </a:rPr>
              <a:t>(reverse causality, heterogeneity, measurement/omitted error)</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22773758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Where do we get the identification?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1" y="1066801"/>
            <a:ext cx="9786790" cy="5141388"/>
          </a:xfrm>
        </p:spPr>
        <p:txBody>
          <a:bodyPr>
            <a:noAutofit/>
          </a:bodyPr>
          <a:lstStyle/>
          <a:p>
            <a:r>
              <a:rPr lang="en-US" sz="2600" dirty="0">
                <a:cs typeface="Times New Roman" panose="02020603050405020304" pitchFamily="18" charset="0"/>
              </a:rPr>
              <a:t>So what are the </a:t>
            </a:r>
            <a:r>
              <a:rPr lang="en-US" sz="2600" b="1" dirty="0">
                <a:solidFill>
                  <a:schemeClr val="accent2">
                    <a:lumMod val="75000"/>
                  </a:schemeClr>
                </a:solidFill>
                <a:cs typeface="Times New Roman" panose="02020603050405020304" pitchFamily="18" charset="0"/>
              </a:rPr>
              <a:t>specific</a:t>
            </a:r>
            <a:r>
              <a:rPr lang="en-US" sz="2600" dirty="0">
                <a:cs typeface="Times New Roman" panose="02020603050405020304" pitchFamily="18" charset="0"/>
              </a:rPr>
              <a:t> data and </a:t>
            </a:r>
            <a:r>
              <a:rPr lang="en-US" sz="2600" b="1" dirty="0">
                <a:solidFill>
                  <a:schemeClr val="accent2">
                    <a:lumMod val="75000"/>
                  </a:schemeClr>
                </a:solidFill>
                <a:cs typeface="Times New Roman" panose="02020603050405020304" pitchFamily="18" charset="0"/>
              </a:rPr>
              <a:t>circumstances</a:t>
            </a:r>
            <a:r>
              <a:rPr lang="en-US" sz="2600" dirty="0">
                <a:cs typeface="Times New Roman" panose="02020603050405020304" pitchFamily="18" charset="0"/>
              </a:rPr>
              <a:t> we need to answer a question? </a:t>
            </a:r>
          </a:p>
          <a:p>
            <a:pPr marL="0" indent="0">
              <a:buNone/>
            </a:pPr>
            <a:r>
              <a:rPr lang="en-US" sz="2600" dirty="0">
                <a:cs typeface="Times New Roman" panose="02020603050405020304" pitchFamily="18" charset="0"/>
              </a:rPr>
              <a:t>The method you use will depend on the </a:t>
            </a:r>
            <a:r>
              <a:rPr lang="en-US" sz="2600" b="1" dirty="0">
                <a:solidFill>
                  <a:schemeClr val="accent3">
                    <a:lumMod val="75000"/>
                  </a:schemeClr>
                </a:solidFill>
                <a:cs typeface="Times New Roman" panose="02020603050405020304" pitchFamily="18" charset="0"/>
              </a:rPr>
              <a:t>variation you have</a:t>
            </a:r>
            <a:r>
              <a:rPr lang="en-US" sz="2600" dirty="0">
                <a:cs typeface="Times New Roman" panose="02020603050405020304" pitchFamily="18" charset="0"/>
              </a:rPr>
              <a:t> </a:t>
            </a:r>
          </a:p>
          <a:p>
            <a:pPr lvl="1"/>
            <a:r>
              <a:rPr lang="en-US" sz="2600" dirty="0">
                <a:cs typeface="Times New Roman" panose="02020603050405020304" pitchFamily="18" charset="0"/>
              </a:rPr>
              <a:t>Variation across units? </a:t>
            </a:r>
          </a:p>
          <a:p>
            <a:pPr lvl="1"/>
            <a:r>
              <a:rPr lang="en-US" sz="2600" dirty="0">
                <a:cs typeface="Times New Roman" panose="02020603050405020304" pitchFamily="18" charset="0"/>
              </a:rPr>
              <a:t>Across time? </a:t>
            </a:r>
          </a:p>
          <a:p>
            <a:pPr lvl="1"/>
            <a:r>
              <a:rPr lang="en-US" sz="2600" dirty="0">
                <a:cs typeface="Times New Roman" panose="02020603050405020304" pitchFamily="18" charset="0"/>
              </a:rPr>
              <a:t>Policy changes</a:t>
            </a:r>
          </a:p>
          <a:p>
            <a:pPr lvl="1"/>
            <a:r>
              <a:rPr lang="en-US" sz="2600" dirty="0">
                <a:cs typeface="Times New Roman" panose="02020603050405020304" pitchFamily="18" charset="0"/>
              </a:rPr>
              <a:t>Weird policy rules?</a:t>
            </a:r>
          </a:p>
          <a:p>
            <a:pPr lvl="1"/>
            <a:r>
              <a:rPr lang="en-US" sz="2600" dirty="0">
                <a:cs typeface="Times New Roman" panose="02020603050405020304" pitchFamily="18" charset="0"/>
              </a:rPr>
              <a:t>Instruments? </a:t>
            </a:r>
          </a:p>
          <a:p>
            <a:endParaRPr lang="en-US" sz="2600" dirty="0">
              <a:cs typeface="Times New Roman" panose="02020603050405020304" pitchFamily="18" charset="0"/>
            </a:endParaRPr>
          </a:p>
        </p:txBody>
      </p:sp>
    </p:spTree>
    <p:extLst>
      <p:ext uri="{BB962C8B-B14F-4D97-AF65-F5344CB8AC3E}">
        <p14:creationId xmlns:p14="http://schemas.microsoft.com/office/powerpoint/2010/main" val="21575923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Communicating Findings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853686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AB1EA4F-F0E1-7CB3-EEAB-0504685502E6}"/>
              </a:ext>
            </a:extLst>
          </p:cNvPr>
          <p:cNvPicPr>
            <a:picLocks noGrp="1" noChangeAspect="1"/>
          </p:cNvPicPr>
          <p:nvPr>
            <p:ph idx="1"/>
          </p:nvPr>
        </p:nvPicPr>
        <p:blipFill>
          <a:blip r:embed="rId3"/>
          <a:stretch>
            <a:fillRect/>
          </a:stretch>
        </p:blipFill>
        <p:spPr>
          <a:xfrm>
            <a:off x="6950765" y="167175"/>
            <a:ext cx="4114800" cy="6690825"/>
          </a:xfrm>
        </p:spPr>
      </p:pic>
      <p:sp>
        <p:nvSpPr>
          <p:cNvPr id="3" name="TextBox 2">
            <a:extLst>
              <a:ext uri="{FF2B5EF4-FFF2-40B4-BE49-F238E27FC236}">
                <a16:creationId xmlns:a16="http://schemas.microsoft.com/office/drawing/2014/main" id="{84E41639-9B59-79BB-5165-55F708335CB7}"/>
              </a:ext>
            </a:extLst>
          </p:cNvPr>
          <p:cNvSpPr txBox="1"/>
          <p:nvPr/>
        </p:nvSpPr>
        <p:spPr>
          <a:xfrm>
            <a:off x="762000" y="962232"/>
            <a:ext cx="6096000" cy="2308324"/>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Schwabish</a:t>
            </a:r>
            <a:r>
              <a:rPr lang="en-US" sz="2400" dirty="0">
                <a:latin typeface="Times New Roman" panose="02020603050405020304" pitchFamily="18" charset="0"/>
                <a:cs typeface="Times New Roman" panose="02020603050405020304" pitchFamily="18" charset="0"/>
              </a:rPr>
              <a:t> (2014): </a:t>
            </a:r>
          </a:p>
          <a:p>
            <a:pPr marL="457200" indent="-457200">
              <a:buAutoNum type="arabicPeriod"/>
            </a:pPr>
            <a:r>
              <a:rPr lang="en-US" sz="2400" dirty="0">
                <a:latin typeface="Times New Roman" panose="02020603050405020304" pitchFamily="18" charset="0"/>
                <a:cs typeface="Times New Roman" panose="02020603050405020304" pitchFamily="18" charset="0"/>
              </a:rPr>
              <a:t>Show the data</a:t>
            </a:r>
          </a:p>
          <a:p>
            <a:pPr marL="457200" indent="-457200">
              <a:buAutoNum type="arabicPeriod"/>
            </a:pPr>
            <a:r>
              <a:rPr lang="en-US" sz="2400" dirty="0">
                <a:latin typeface="Times New Roman" panose="02020603050405020304" pitchFamily="18" charset="0"/>
                <a:cs typeface="Times New Roman" panose="02020603050405020304" pitchFamily="18" charset="0"/>
              </a:rPr>
              <a:t>Reduce the clutter</a:t>
            </a:r>
          </a:p>
          <a:p>
            <a:pPr marL="457200" indent="-457200">
              <a:buAutoNum type="arabicPeriod"/>
            </a:pPr>
            <a:r>
              <a:rPr lang="en-US" sz="2400" dirty="0">
                <a:latin typeface="Times New Roman" panose="02020603050405020304" pitchFamily="18" charset="0"/>
                <a:cs typeface="Times New Roman" panose="02020603050405020304" pitchFamily="18" charset="0"/>
              </a:rPr>
              <a:t>Integrate the text and the graph</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See some helpful slides and examples </a:t>
            </a:r>
            <a:r>
              <a:rPr lang="en-US" sz="2400" dirty="0">
                <a:latin typeface="Times New Roman" panose="02020603050405020304" pitchFamily="18" charset="0"/>
                <a:cs typeface="Times New Roman" panose="02020603050405020304" pitchFamily="18" charset="0"/>
                <a:hlinkClick r:id="rId4"/>
              </a:rPr>
              <a:t>here</a:t>
            </a:r>
            <a:r>
              <a:rPr lang="en-US" sz="2400" dirty="0">
                <a:latin typeface="Times New Roman" panose="02020603050405020304" pitchFamily="18" charset="0"/>
                <a:cs typeface="Times New Roman" panose="02020603050405020304" pitchFamily="18" charset="0"/>
              </a:rPr>
              <a:t> </a:t>
            </a: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7224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Before (1/2)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8" name="Picture 7">
            <a:extLst>
              <a:ext uri="{FF2B5EF4-FFF2-40B4-BE49-F238E27FC236}">
                <a16:creationId xmlns:a16="http://schemas.microsoft.com/office/drawing/2014/main" id="{D03CD802-E471-98AB-7AFD-78F2E9D89E28}"/>
              </a:ext>
            </a:extLst>
          </p:cNvPr>
          <p:cNvPicPr>
            <a:picLocks noChangeAspect="1"/>
          </p:cNvPicPr>
          <p:nvPr/>
        </p:nvPicPr>
        <p:blipFill>
          <a:blip r:embed="rId3"/>
          <a:stretch>
            <a:fillRect/>
          </a:stretch>
        </p:blipFill>
        <p:spPr>
          <a:xfrm>
            <a:off x="1689300" y="1176403"/>
            <a:ext cx="8280000" cy="5656129"/>
          </a:xfrm>
          <a:prstGeom prst="rect">
            <a:avLst/>
          </a:prstGeom>
        </p:spPr>
      </p:pic>
    </p:spTree>
    <p:extLst>
      <p:ext uri="{BB962C8B-B14F-4D97-AF65-F5344CB8AC3E}">
        <p14:creationId xmlns:p14="http://schemas.microsoft.com/office/powerpoint/2010/main" val="34832117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After (1/2)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62B7439C-B6CB-8741-647B-B7EFF5A2C58D}"/>
              </a:ext>
            </a:extLst>
          </p:cNvPr>
          <p:cNvPicPr>
            <a:picLocks noChangeAspect="1"/>
          </p:cNvPicPr>
          <p:nvPr/>
        </p:nvPicPr>
        <p:blipFill>
          <a:blip r:embed="rId3"/>
          <a:stretch>
            <a:fillRect/>
          </a:stretch>
        </p:blipFill>
        <p:spPr>
          <a:xfrm>
            <a:off x="1689300" y="1162992"/>
            <a:ext cx="8280000" cy="5682952"/>
          </a:xfrm>
          <a:prstGeom prst="rect">
            <a:avLst/>
          </a:prstGeom>
        </p:spPr>
      </p:pic>
    </p:spTree>
    <p:extLst>
      <p:ext uri="{BB962C8B-B14F-4D97-AF65-F5344CB8AC3E}">
        <p14:creationId xmlns:p14="http://schemas.microsoft.com/office/powerpoint/2010/main" val="39884442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Before (2/2)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664DBAFB-5540-F4B1-B42A-384B3CD1BA28}"/>
              </a:ext>
            </a:extLst>
          </p:cNvPr>
          <p:cNvPicPr>
            <a:picLocks noChangeAspect="1"/>
          </p:cNvPicPr>
          <p:nvPr/>
        </p:nvPicPr>
        <p:blipFill>
          <a:blip r:embed="rId3"/>
          <a:stretch>
            <a:fillRect/>
          </a:stretch>
        </p:blipFill>
        <p:spPr>
          <a:xfrm>
            <a:off x="2123520" y="1066800"/>
            <a:ext cx="7944959" cy="5344271"/>
          </a:xfrm>
          <a:prstGeom prst="rect">
            <a:avLst/>
          </a:prstGeom>
        </p:spPr>
      </p:pic>
    </p:spTree>
    <p:extLst>
      <p:ext uri="{BB962C8B-B14F-4D97-AF65-F5344CB8AC3E}">
        <p14:creationId xmlns:p14="http://schemas.microsoft.com/office/powerpoint/2010/main" val="574472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074620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After (2/2)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AD05C0FA-9A2B-7EA1-0F4E-5B15FC2629DA}"/>
              </a:ext>
            </a:extLst>
          </p:cNvPr>
          <p:cNvPicPr>
            <a:picLocks noChangeAspect="1"/>
          </p:cNvPicPr>
          <p:nvPr/>
        </p:nvPicPr>
        <p:blipFill>
          <a:blip r:embed="rId3"/>
          <a:stretch>
            <a:fillRect/>
          </a:stretch>
        </p:blipFill>
        <p:spPr>
          <a:xfrm>
            <a:off x="4572000" y="57888"/>
            <a:ext cx="5867400" cy="6800112"/>
          </a:xfrm>
          <a:prstGeom prst="rect">
            <a:avLst/>
          </a:prstGeom>
        </p:spPr>
      </p:pic>
    </p:spTree>
    <p:extLst>
      <p:ext uri="{BB962C8B-B14F-4D97-AF65-F5344CB8AC3E}">
        <p14:creationId xmlns:p14="http://schemas.microsoft.com/office/powerpoint/2010/main" val="13160410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Data Storytelling and Making Good Charts</a:t>
            </a:r>
          </a:p>
        </p:txBody>
      </p:sp>
      <p:pic>
        <p:nvPicPr>
          <p:cNvPr id="4" name="Online Media 3" title="Making data mean more through storytelling | Ben Wellington | TEDxBroadway">
            <a:hlinkClick r:id="" action="ppaction://media"/>
            <a:extLst>
              <a:ext uri="{FF2B5EF4-FFF2-40B4-BE49-F238E27FC236}">
                <a16:creationId xmlns:a16="http://schemas.microsoft.com/office/drawing/2014/main" id="{FAC6EFEE-0743-FE27-6ED7-99F61CD0FF81}"/>
              </a:ext>
            </a:extLst>
          </p:cNvPr>
          <p:cNvPicPr>
            <a:picLocks noGrp="1" noRot="1" noChangeAspect="1"/>
          </p:cNvPicPr>
          <p:nvPr>
            <p:ph idx="1"/>
            <a:videoFile r:link="rId1"/>
          </p:nvPr>
        </p:nvPicPr>
        <p:blipFill>
          <a:blip r:embed="rId5"/>
          <a:stretch>
            <a:fillRect/>
          </a:stretch>
        </p:blipFill>
        <p:spPr>
          <a:xfrm>
            <a:off x="228600" y="1055145"/>
            <a:ext cx="5400000" cy="3050864"/>
          </a:xfrm>
          <a:prstGeom prst="rect">
            <a:avLst/>
          </a:prstGeom>
        </p:spPr>
      </p:pic>
      <p:pic>
        <p:nvPicPr>
          <p:cNvPr id="3" name="Online Media 2" title="Turning Bad Charts into Compelling Data Stories | Dominic Bohan | TEDxYouth@Singapore">
            <a:hlinkClick r:id="" action="ppaction://media"/>
            <a:extLst>
              <a:ext uri="{FF2B5EF4-FFF2-40B4-BE49-F238E27FC236}">
                <a16:creationId xmlns:a16="http://schemas.microsoft.com/office/drawing/2014/main" id="{19461D35-9C17-5609-F511-5F905CD8E11F}"/>
              </a:ext>
            </a:extLst>
          </p:cNvPr>
          <p:cNvPicPr>
            <a:picLocks noRot="1" noChangeAspect="1"/>
          </p:cNvPicPr>
          <p:nvPr>
            <a:videoFile r:link="rId2"/>
          </p:nvPr>
        </p:nvPicPr>
        <p:blipFill>
          <a:blip r:embed="rId6"/>
          <a:stretch>
            <a:fillRect/>
          </a:stretch>
        </p:blipFill>
        <p:spPr>
          <a:xfrm>
            <a:off x="5692775" y="1055077"/>
            <a:ext cx="5400000" cy="3051000"/>
          </a:xfrm>
          <a:prstGeom prst="rect">
            <a:avLst/>
          </a:prstGeom>
        </p:spPr>
      </p:pic>
    </p:spTree>
    <p:extLst>
      <p:ext uri="{BB962C8B-B14F-4D97-AF65-F5344CB8AC3E}">
        <p14:creationId xmlns:p14="http://schemas.microsoft.com/office/powerpoint/2010/main" val="69627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p:cTn id="17" fill="hold" display="0">
                  <p:stCondLst>
                    <p:cond delay="indefinite"/>
                  </p:stCondLst>
                </p:cTn>
                <p:tgtEl>
                  <p:spTgt spid="3"/>
                </p:tgtEl>
              </p:cMediaNode>
            </p:video>
            <p:seq concurrent="1" nextAc="seek">
              <p:cTn id="18" restart="whenNotActive" fill="hold" evtFilter="cancelBubble" nodeType="interactiveSeq">
                <p:stCondLst>
                  <p:cond evt="onClick" delay="0">
                    <p:tgtEl>
                      <p:spTgt spid="3"/>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Writing a Paper</a:t>
            </a:r>
          </a:p>
        </p:txBody>
      </p:sp>
      <p:sp>
        <p:nvSpPr>
          <p:cNvPr id="5" name="Content Placeholder 4">
            <a:extLst>
              <a:ext uri="{FF2B5EF4-FFF2-40B4-BE49-F238E27FC236}">
                <a16:creationId xmlns:a16="http://schemas.microsoft.com/office/drawing/2014/main" id="{5828A1A5-F032-5A06-6970-3C7E23D738D6}"/>
              </a:ext>
            </a:extLst>
          </p:cNvPr>
          <p:cNvSpPr>
            <a:spLocks noGrp="1"/>
          </p:cNvSpPr>
          <p:nvPr>
            <p:ph idx="1"/>
          </p:nvPr>
        </p:nvSpPr>
        <p:spPr>
          <a:xfrm>
            <a:off x="762000" y="962232"/>
            <a:ext cx="9095232" cy="5217905"/>
          </a:xfrm>
        </p:spPr>
        <p:txBody>
          <a:bodyPr>
            <a:normAutofit/>
          </a:bodyPr>
          <a:lstStyle/>
          <a:p>
            <a:r>
              <a:rPr lang="en-US" sz="2400" dirty="0"/>
              <a:t>Academic writing is formulaic – take advantage of that! </a:t>
            </a:r>
          </a:p>
        </p:txBody>
      </p:sp>
      <p:pic>
        <p:nvPicPr>
          <p:cNvPr id="4" name="Picture 3">
            <a:extLst>
              <a:ext uri="{FF2B5EF4-FFF2-40B4-BE49-F238E27FC236}">
                <a16:creationId xmlns:a16="http://schemas.microsoft.com/office/drawing/2014/main" id="{668A1BD6-B7C1-C898-9A08-0302F34E54E5}"/>
              </a:ext>
            </a:extLst>
          </p:cNvPr>
          <p:cNvPicPr>
            <a:picLocks noChangeAspect="1"/>
          </p:cNvPicPr>
          <p:nvPr/>
        </p:nvPicPr>
        <p:blipFill>
          <a:blip r:embed="rId3"/>
          <a:stretch>
            <a:fillRect/>
          </a:stretch>
        </p:blipFill>
        <p:spPr>
          <a:xfrm>
            <a:off x="914400" y="1447800"/>
            <a:ext cx="4997319" cy="5072808"/>
          </a:xfrm>
          <a:prstGeom prst="rect">
            <a:avLst/>
          </a:prstGeom>
        </p:spPr>
      </p:pic>
    </p:spTree>
    <p:extLst>
      <p:ext uri="{BB962C8B-B14F-4D97-AF65-F5344CB8AC3E}">
        <p14:creationId xmlns:p14="http://schemas.microsoft.com/office/powerpoint/2010/main" val="12342833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Writing a Paper</a:t>
            </a:r>
          </a:p>
        </p:txBody>
      </p:sp>
      <p:sp>
        <p:nvSpPr>
          <p:cNvPr id="5" name="Content Placeholder 4">
            <a:extLst>
              <a:ext uri="{FF2B5EF4-FFF2-40B4-BE49-F238E27FC236}">
                <a16:creationId xmlns:a16="http://schemas.microsoft.com/office/drawing/2014/main" id="{5828A1A5-F032-5A06-6970-3C7E23D738D6}"/>
              </a:ext>
            </a:extLst>
          </p:cNvPr>
          <p:cNvSpPr>
            <a:spLocks noGrp="1"/>
          </p:cNvSpPr>
          <p:nvPr>
            <p:ph idx="1"/>
          </p:nvPr>
        </p:nvSpPr>
        <p:spPr>
          <a:xfrm>
            <a:off x="762000" y="962232"/>
            <a:ext cx="9829800" cy="5217905"/>
          </a:xfrm>
        </p:spPr>
        <p:txBody>
          <a:bodyPr>
            <a:normAutofit/>
          </a:bodyPr>
          <a:lstStyle/>
          <a:p>
            <a:pPr marL="457200" indent="-457200">
              <a:buFont typeface="+mj-lt"/>
              <a:buAutoNum type="arabicPeriod"/>
            </a:pPr>
            <a:r>
              <a:rPr lang="en-US" sz="2400" dirty="0"/>
              <a:t>Academic writing is formulaic – take advantage of that! </a:t>
            </a:r>
          </a:p>
          <a:p>
            <a:pPr marL="457200" indent="-457200">
              <a:buFont typeface="+mj-lt"/>
              <a:buAutoNum type="arabicPeriod"/>
            </a:pPr>
            <a:r>
              <a:rPr lang="en-US" sz="2400" dirty="0"/>
              <a:t>Copy good writers</a:t>
            </a:r>
          </a:p>
          <a:p>
            <a:pPr marL="457200" indent="-457200">
              <a:buFont typeface="+mj-lt"/>
              <a:buAutoNum type="arabicPeriod"/>
            </a:pPr>
            <a:r>
              <a:rPr lang="en-US" sz="2400" b="1" dirty="0">
                <a:solidFill>
                  <a:schemeClr val="accent2">
                    <a:lumMod val="75000"/>
                  </a:schemeClr>
                </a:solidFill>
              </a:rPr>
              <a:t>Prioritize good writing – it will make your papers more successful</a:t>
            </a:r>
          </a:p>
          <a:p>
            <a:r>
              <a:rPr lang="en-US" sz="2400" dirty="0"/>
              <a:t>Some other good sources: </a:t>
            </a:r>
          </a:p>
          <a:p>
            <a:pPr lvl="1"/>
            <a:r>
              <a:rPr lang="en-US" sz="2200" dirty="0">
                <a:solidFill>
                  <a:schemeClr val="tx1"/>
                </a:solidFill>
              </a:rPr>
              <a:t>Marc Bellemare “</a:t>
            </a:r>
            <a:r>
              <a:rPr lang="en-US" sz="2200" dirty="0">
                <a:solidFill>
                  <a:srgbClr val="00B0F0"/>
                </a:solidFill>
                <a:hlinkClick r:id="rId3">
                  <a:extLst>
                    <a:ext uri="{A12FA001-AC4F-418D-AE19-62706E023703}">
                      <ahyp:hlinkClr xmlns:ahyp="http://schemas.microsoft.com/office/drawing/2018/hyperlinkcolor" val="tx"/>
                    </a:ext>
                  </a:extLst>
                </a:hlinkClick>
              </a:rPr>
              <a:t>How to Write an Applied Economics Paper</a:t>
            </a:r>
            <a:r>
              <a:rPr lang="en-US" sz="2200" dirty="0">
                <a:solidFill>
                  <a:schemeClr val="tx1"/>
                </a:solidFill>
              </a:rPr>
              <a:t>” </a:t>
            </a:r>
          </a:p>
          <a:p>
            <a:pPr lvl="1"/>
            <a:r>
              <a:rPr lang="en-US" sz="2200" dirty="0">
                <a:solidFill>
                  <a:schemeClr val="tx1"/>
                </a:solidFill>
              </a:rPr>
              <a:t>Neil Mahoney “</a:t>
            </a:r>
            <a:r>
              <a:rPr lang="en-US" sz="2200" dirty="0">
                <a:solidFill>
                  <a:srgbClr val="00B0F0"/>
                </a:solidFill>
                <a:hlinkClick r:id="rId4">
                  <a:extLst>
                    <a:ext uri="{A12FA001-AC4F-418D-AE19-62706E023703}">
                      <ahyp:hlinkClr xmlns:ahyp="http://schemas.microsoft.com/office/drawing/2018/hyperlinkcolor" val="tx"/>
                    </a:ext>
                  </a:extLst>
                </a:hlinkClick>
              </a:rPr>
              <a:t>Principles for Combining Descriptive and Model-Based Analysis in Applied Microeconomics Research</a:t>
            </a:r>
            <a:r>
              <a:rPr lang="en-US" sz="2200" dirty="0">
                <a:solidFill>
                  <a:schemeClr val="tx1"/>
                </a:solidFill>
              </a:rPr>
              <a:t>”</a:t>
            </a:r>
          </a:p>
        </p:txBody>
      </p:sp>
    </p:spTree>
    <p:extLst>
      <p:ext uri="{BB962C8B-B14F-4D97-AF65-F5344CB8AC3E}">
        <p14:creationId xmlns:p14="http://schemas.microsoft.com/office/powerpoint/2010/main" val="2855297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2324100" y="1974729"/>
            <a:ext cx="36576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1. Data cleaning</a:t>
            </a:r>
          </a:p>
        </p:txBody>
      </p:sp>
      <p:pic>
        <p:nvPicPr>
          <p:cNvPr id="4" name="Picture 2" descr="RStudio - RStudio">
            <a:extLst>
              <a:ext uri="{FF2B5EF4-FFF2-40B4-BE49-F238E27FC236}">
                <a16:creationId xmlns:a16="http://schemas.microsoft.com/office/drawing/2014/main" id="{9359B0BD-680E-A614-254B-C0EB24137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63591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7667</TotalTime>
  <Words>7263</Words>
  <Application>Microsoft Office PowerPoint</Application>
  <PresentationFormat>Widescreen</PresentationFormat>
  <Paragraphs>683</Paragraphs>
  <Slides>83</Slides>
  <Notes>83</Notes>
  <HiddenSlides>0</HiddenSlides>
  <MMClips>3</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83</vt:i4>
      </vt:variant>
    </vt:vector>
  </HeadingPairs>
  <TitlesOfParts>
    <vt:vector size="92" baseType="lpstr">
      <vt:lpstr>Arial</vt:lpstr>
      <vt:lpstr>Calibri</vt:lpstr>
      <vt:lpstr>Cambria Math</vt:lpstr>
      <vt:lpstr>Century Schoolbook</vt:lpstr>
      <vt:lpstr>Fira Sans</vt:lpstr>
      <vt:lpstr>Symbol</vt:lpstr>
      <vt:lpstr>Times New Roman</vt:lpstr>
      <vt:lpstr>Wingdings 2</vt:lpstr>
      <vt:lpstr>View</vt:lpstr>
      <vt:lpstr>Quantitative Methods for HSR I </vt:lpstr>
      <vt:lpstr>Session Outline</vt:lpstr>
      <vt:lpstr>Assignment 1 Notes</vt:lpstr>
      <vt:lpstr>Finding good data</vt:lpstr>
      <vt:lpstr>Answers are only as good as your data!</vt:lpstr>
      <vt:lpstr>Example Cohort: MEPS (Link) </vt:lpstr>
      <vt:lpstr>Working with data</vt:lpstr>
      <vt:lpstr>Flow of a Research Project</vt:lpstr>
      <vt:lpstr>Flow of a Research Project</vt:lpstr>
      <vt:lpstr>Other Data Cleaning Resources</vt:lpstr>
      <vt:lpstr>Always visualize your data!</vt:lpstr>
      <vt:lpstr>Always visualize your data!</vt:lpstr>
      <vt:lpstr>Flow of a Research Project</vt:lpstr>
      <vt:lpstr>Flow of a Research Project</vt:lpstr>
      <vt:lpstr>Prelude: Some Coding Organization</vt:lpstr>
      <vt:lpstr>Flow of a Research Project</vt:lpstr>
      <vt:lpstr>Pre-Analysis Plans in Quantitative Research </vt:lpstr>
      <vt:lpstr>Pre-Analysis Plans in Quantitative Research </vt:lpstr>
      <vt:lpstr>Pre-Analysis Plans in Quantitative Research </vt:lpstr>
      <vt:lpstr>How do we interpret results? </vt:lpstr>
      <vt:lpstr>How do we interpret results? </vt:lpstr>
      <vt:lpstr>Organizing a Project</vt:lpstr>
      <vt:lpstr>How do we structure a project? </vt:lpstr>
      <vt:lpstr>What is Clean Code? </vt:lpstr>
      <vt:lpstr>Principles of Clean Code</vt:lpstr>
      <vt:lpstr>Principles of Clean Code</vt:lpstr>
      <vt:lpstr>Principles of Clean Code</vt:lpstr>
      <vt:lpstr>Principles of Clean Code</vt:lpstr>
      <vt:lpstr>Principles of Clean Code</vt:lpstr>
      <vt:lpstr>Principles of Clean Code</vt:lpstr>
      <vt:lpstr>Principles of Clean Code: Task Management Software</vt:lpstr>
      <vt:lpstr>Principles of Clean Code</vt:lpstr>
      <vt:lpstr>Unit Testing </vt:lpstr>
      <vt:lpstr>Unit Testing </vt:lpstr>
      <vt:lpstr>Principles of Clean Code</vt:lpstr>
      <vt:lpstr>Designing a Project</vt:lpstr>
      <vt:lpstr>Answers are only as good as your data…and your question!</vt:lpstr>
      <vt:lpstr>Framework: Everything is a Remix </vt:lpstr>
      <vt:lpstr>Framework: Everything is a Remix </vt:lpstr>
      <vt:lpstr>Framework: Everything is a Remix </vt:lpstr>
      <vt:lpstr>Framework: Everything is a Remix </vt:lpstr>
      <vt:lpstr>Framework: Everything is a Remix </vt:lpstr>
      <vt:lpstr>Framework: Everything is a Remix </vt:lpstr>
      <vt:lpstr>Framework: Everything is a Remix </vt:lpstr>
      <vt:lpstr>Framework: Everything is a Remix </vt:lpstr>
      <vt:lpstr>Framework: Everything is a Remix </vt:lpstr>
      <vt:lpstr>Framework: Everything is a Remix </vt:lpstr>
      <vt:lpstr>An HSR Remix Example</vt:lpstr>
      <vt:lpstr>Framework: Everything is a Remix </vt:lpstr>
      <vt:lpstr>Framework: Everything is a Remix </vt:lpstr>
      <vt:lpstr>Framework: Everything is a Remix </vt:lpstr>
      <vt:lpstr>Copying and Transforming Additional Work</vt:lpstr>
      <vt:lpstr>Copying and Transforming Additional Work</vt:lpstr>
      <vt:lpstr>Copying and Transforming Additional Work</vt:lpstr>
      <vt:lpstr>Copying and Transforming Additional Work</vt:lpstr>
      <vt:lpstr>Selecting a Research Design</vt:lpstr>
      <vt:lpstr>Answers are only as good as your data…and your question!</vt:lpstr>
      <vt:lpstr>So where do you find questions? </vt:lpstr>
      <vt:lpstr>Stages of Research</vt:lpstr>
      <vt:lpstr>Stages of Research</vt:lpstr>
      <vt:lpstr>How do you pick a method? </vt:lpstr>
      <vt:lpstr>Model vs. Design-based Approaches</vt:lpstr>
      <vt:lpstr>Why models? Why not models?  </vt:lpstr>
      <vt:lpstr>Three Examples of Models</vt:lpstr>
      <vt:lpstr>Three Examples of Models</vt:lpstr>
      <vt:lpstr>Relying on Theoretical Frameworks</vt:lpstr>
      <vt:lpstr>Three Examples of Models – why design-based?</vt:lpstr>
      <vt:lpstr>So what do we get from design-based inference?</vt:lpstr>
      <vt:lpstr>What kinds of methods will we cover? </vt:lpstr>
      <vt:lpstr>What kinds of methods will we cover? </vt:lpstr>
      <vt:lpstr>What kinds of methods will we cover? </vt:lpstr>
      <vt:lpstr>How do you pick a method? </vt:lpstr>
      <vt:lpstr>Choosing an Empirical Strategy</vt:lpstr>
      <vt:lpstr>Where do we get the identification?</vt:lpstr>
      <vt:lpstr>Communicating Findings</vt:lpstr>
      <vt:lpstr>Data Viz</vt:lpstr>
      <vt:lpstr>Data Viz: Before (1/2)</vt:lpstr>
      <vt:lpstr>Data Viz: After (1/2)</vt:lpstr>
      <vt:lpstr>Data Viz: Before (2/2)</vt:lpstr>
      <vt:lpstr>Data Viz: After (2/2)</vt:lpstr>
      <vt:lpstr>Data Storytelling and Making Good Charts</vt:lpstr>
      <vt:lpstr>Writing a Paper</vt:lpstr>
      <vt:lpstr>Writing a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622</cp:revision>
  <dcterms:created xsi:type="dcterms:W3CDTF">2011-01-10T00:42:42Z</dcterms:created>
  <dcterms:modified xsi:type="dcterms:W3CDTF">2025-10-03T15:12:15Z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